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diagrams/data3.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diagrams/data4.xml" ContentType="application/vnd.openxmlformats-officedocument.drawingml.diagramData+xml"/>
  <Override PartName="/ppt/diagrams/data1.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2.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6.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2" r:id="rId5"/>
    <p:sldMasterId id="2147483722" r:id="rId6"/>
  </p:sldMasterIdLst>
  <p:notesMasterIdLst>
    <p:notesMasterId r:id="rId63"/>
  </p:notesMasterIdLst>
  <p:sldIdLst>
    <p:sldId id="2147471075" r:id="rId7"/>
    <p:sldId id="2147471076" r:id="rId8"/>
    <p:sldId id="2147470892" r:id="rId9"/>
    <p:sldId id="2147470893" r:id="rId10"/>
    <p:sldId id="2147471068" r:id="rId11"/>
    <p:sldId id="2147471073" r:id="rId12"/>
    <p:sldId id="2147471078" r:id="rId13"/>
    <p:sldId id="2147471085" r:id="rId14"/>
    <p:sldId id="2147471079" r:id="rId15"/>
    <p:sldId id="2147471081" r:id="rId16"/>
    <p:sldId id="2147471082" r:id="rId17"/>
    <p:sldId id="2147470933" r:id="rId18"/>
    <p:sldId id="2147471087" r:id="rId19"/>
    <p:sldId id="2147471088" r:id="rId20"/>
    <p:sldId id="2147471089" r:id="rId21"/>
    <p:sldId id="2147471158" r:id="rId22"/>
    <p:sldId id="2147471159" r:id="rId23"/>
    <p:sldId id="2147471160" r:id="rId24"/>
    <p:sldId id="2147471161" r:id="rId25"/>
    <p:sldId id="2147471090" r:id="rId26"/>
    <p:sldId id="2147471140" r:id="rId27"/>
    <p:sldId id="2147471155" r:id="rId28"/>
    <p:sldId id="2147471141" r:id="rId29"/>
    <p:sldId id="299" r:id="rId30"/>
    <p:sldId id="2147471157" r:id="rId31"/>
    <p:sldId id="2147471156" r:id="rId32"/>
    <p:sldId id="283" r:id="rId33"/>
    <p:sldId id="2147471091" r:id="rId34"/>
    <p:sldId id="2147471092" r:id="rId35"/>
    <p:sldId id="294" r:id="rId36"/>
    <p:sldId id="258" r:id="rId37"/>
    <p:sldId id="260" r:id="rId38"/>
    <p:sldId id="259" r:id="rId39"/>
    <p:sldId id="264" r:id="rId40"/>
    <p:sldId id="262" r:id="rId41"/>
    <p:sldId id="261" r:id="rId42"/>
    <p:sldId id="257" r:id="rId43"/>
    <p:sldId id="256" r:id="rId44"/>
    <p:sldId id="2147471093" r:id="rId45"/>
    <p:sldId id="302" r:id="rId46"/>
    <p:sldId id="2147377391" r:id="rId47"/>
    <p:sldId id="2147377394" r:id="rId48"/>
    <p:sldId id="2147377393" r:id="rId49"/>
    <p:sldId id="2147377395" r:id="rId50"/>
    <p:sldId id="2147377392" r:id="rId51"/>
    <p:sldId id="2147377396" r:id="rId52"/>
    <p:sldId id="2147377399" r:id="rId53"/>
    <p:sldId id="2147377398" r:id="rId54"/>
    <p:sldId id="2147377397" r:id="rId55"/>
    <p:sldId id="2147377390" r:id="rId56"/>
    <p:sldId id="2147471094" r:id="rId57"/>
    <p:sldId id="310" r:id="rId58"/>
    <p:sldId id="2147471186" r:id="rId59"/>
    <p:sldId id="2147471187" r:id="rId60"/>
    <p:sldId id="367" r:id="rId61"/>
    <p:sldId id="2147470886"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673" autoAdjust="0"/>
  </p:normalViewPr>
  <p:slideViewPr>
    <p:cSldViewPr snapToGrid="0">
      <p:cViewPr varScale="1">
        <p:scale>
          <a:sx n="105" d="100"/>
          <a:sy n="105" d="100"/>
        </p:scale>
        <p:origin x="84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notesMaster" Target="notesMasters/notesMaster1.xml"/><Relationship Id="rId68" Type="http://schemas.openxmlformats.org/officeDocument/2006/relationships/customXml" Target="../customXml/item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69" Type="http://schemas.openxmlformats.org/officeDocument/2006/relationships/customXml" Target="../customXml/item2.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500" dirty="0"/>
              <a:t>Medicaid</a:t>
            </a:r>
            <a:r>
              <a:rPr lang="en-US" sz="2500" baseline="0" dirty="0"/>
              <a:t> Enrollment: Jan 2023 through November 2025 Renewals</a:t>
            </a:r>
            <a:endParaRPr lang="en-US" sz="25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3739155974145376E-2"/>
          <c:y val="0.16378609284800011"/>
          <c:w val="0.9139763340718402"/>
          <c:h val="0.62382752540700037"/>
        </c:manualLayout>
      </c:layout>
      <c:lineChart>
        <c:grouping val="standard"/>
        <c:varyColors val="0"/>
        <c:ser>
          <c:idx val="0"/>
          <c:order val="0"/>
          <c:tx>
            <c:strRef>
              <c:f>Sheet1!$B$1</c:f>
              <c:strCache>
                <c:ptCount val="1"/>
                <c:pt idx="0">
                  <c:v>Enrollment</c:v>
                </c:pt>
              </c:strCache>
            </c:strRef>
          </c:tx>
          <c:spPr>
            <a:ln w="28575" cap="rnd">
              <a:solidFill>
                <a:schemeClr val="accent1"/>
              </a:solidFill>
              <a:round/>
            </a:ln>
            <a:effectLst/>
          </c:spPr>
          <c:marker>
            <c:symbol val="none"/>
          </c:marker>
          <c:cat>
            <c:numRef>
              <c:f>Sheet1!$A$2:$A$36</c:f>
              <c:numCache>
                <c:formatCode>m/d/yyyy</c:formatCode>
                <c:ptCount val="35"/>
                <c:pt idx="0">
                  <c:v>44943</c:v>
                </c:pt>
                <c:pt idx="1">
                  <c:v>44970</c:v>
                </c:pt>
                <c:pt idx="2">
                  <c:v>44998</c:v>
                </c:pt>
                <c:pt idx="3">
                  <c:v>45033</c:v>
                </c:pt>
                <c:pt idx="4">
                  <c:v>45061</c:v>
                </c:pt>
                <c:pt idx="5">
                  <c:v>45089</c:v>
                </c:pt>
                <c:pt idx="6">
                  <c:v>45124</c:v>
                </c:pt>
                <c:pt idx="7">
                  <c:v>45152</c:v>
                </c:pt>
                <c:pt idx="8">
                  <c:v>45187</c:v>
                </c:pt>
                <c:pt idx="9">
                  <c:v>45215</c:v>
                </c:pt>
                <c:pt idx="10">
                  <c:v>45271</c:v>
                </c:pt>
                <c:pt idx="11">
                  <c:v>45306</c:v>
                </c:pt>
                <c:pt idx="12">
                  <c:v>45334</c:v>
                </c:pt>
                <c:pt idx="13">
                  <c:v>45369</c:v>
                </c:pt>
                <c:pt idx="14">
                  <c:v>45404</c:v>
                </c:pt>
                <c:pt idx="15">
                  <c:v>45432</c:v>
                </c:pt>
                <c:pt idx="16">
                  <c:v>45453</c:v>
                </c:pt>
                <c:pt idx="17">
                  <c:v>45509</c:v>
                </c:pt>
                <c:pt idx="18">
                  <c:v>45547</c:v>
                </c:pt>
                <c:pt idx="19">
                  <c:v>45579</c:v>
                </c:pt>
                <c:pt idx="20">
                  <c:v>45607</c:v>
                </c:pt>
                <c:pt idx="21">
                  <c:v>45642</c:v>
                </c:pt>
                <c:pt idx="22">
                  <c:v>45670</c:v>
                </c:pt>
                <c:pt idx="23">
                  <c:v>45705</c:v>
                </c:pt>
                <c:pt idx="24">
                  <c:v>45733</c:v>
                </c:pt>
                <c:pt idx="25">
                  <c:v>45761</c:v>
                </c:pt>
                <c:pt idx="26">
                  <c:v>45789</c:v>
                </c:pt>
                <c:pt idx="27">
                  <c:v>45825</c:v>
                </c:pt>
                <c:pt idx="28">
                  <c:v>45852</c:v>
                </c:pt>
                <c:pt idx="29">
                  <c:v>45880</c:v>
                </c:pt>
                <c:pt idx="30">
                  <c:v>45915</c:v>
                </c:pt>
                <c:pt idx="31">
                  <c:v>45944</c:v>
                </c:pt>
                <c:pt idx="32">
                  <c:v>45971</c:v>
                </c:pt>
                <c:pt idx="33">
                  <c:v>46007</c:v>
                </c:pt>
                <c:pt idx="34">
                  <c:v>46035</c:v>
                </c:pt>
              </c:numCache>
            </c:numRef>
          </c:cat>
          <c:val>
            <c:numRef>
              <c:f>Sheet1!$B$2:$B$36</c:f>
              <c:numCache>
                <c:formatCode>#,##0</c:formatCode>
                <c:ptCount val="35"/>
                <c:pt idx="0">
                  <c:v>1709323</c:v>
                </c:pt>
                <c:pt idx="1">
                  <c:v>1717137</c:v>
                </c:pt>
                <c:pt idx="2">
                  <c:v>1722802</c:v>
                </c:pt>
                <c:pt idx="3">
                  <c:v>1730795</c:v>
                </c:pt>
                <c:pt idx="4">
                  <c:v>1731336</c:v>
                </c:pt>
                <c:pt idx="5">
                  <c:v>1698575</c:v>
                </c:pt>
                <c:pt idx="6">
                  <c:v>1651533</c:v>
                </c:pt>
                <c:pt idx="7">
                  <c:v>1633580</c:v>
                </c:pt>
                <c:pt idx="8">
                  <c:v>1621455</c:v>
                </c:pt>
                <c:pt idx="9">
                  <c:v>1609358</c:v>
                </c:pt>
                <c:pt idx="10">
                  <c:v>1560907</c:v>
                </c:pt>
                <c:pt idx="11">
                  <c:v>1560357</c:v>
                </c:pt>
                <c:pt idx="12">
                  <c:v>1564953</c:v>
                </c:pt>
                <c:pt idx="13">
                  <c:v>1561833</c:v>
                </c:pt>
                <c:pt idx="14">
                  <c:v>1572013</c:v>
                </c:pt>
                <c:pt idx="15">
                  <c:v>1544401</c:v>
                </c:pt>
                <c:pt idx="16">
                  <c:v>1488075</c:v>
                </c:pt>
                <c:pt idx="17">
                  <c:v>1451877</c:v>
                </c:pt>
                <c:pt idx="18">
                  <c:v>1453888</c:v>
                </c:pt>
                <c:pt idx="19">
                  <c:v>1458811</c:v>
                </c:pt>
                <c:pt idx="20">
                  <c:v>1456870</c:v>
                </c:pt>
                <c:pt idx="21">
                  <c:v>1457400</c:v>
                </c:pt>
                <c:pt idx="22">
                  <c:v>1450126</c:v>
                </c:pt>
                <c:pt idx="23">
                  <c:v>1458003</c:v>
                </c:pt>
                <c:pt idx="24">
                  <c:v>1455517</c:v>
                </c:pt>
                <c:pt idx="25">
                  <c:v>1454833</c:v>
                </c:pt>
                <c:pt idx="26">
                  <c:v>1450151</c:v>
                </c:pt>
                <c:pt idx="27">
                  <c:v>1446689</c:v>
                </c:pt>
                <c:pt idx="28">
                  <c:v>1443405</c:v>
                </c:pt>
                <c:pt idx="29">
                  <c:v>1436957</c:v>
                </c:pt>
                <c:pt idx="30">
                  <c:v>1439428</c:v>
                </c:pt>
                <c:pt idx="31">
                  <c:v>1426785</c:v>
                </c:pt>
                <c:pt idx="32">
                  <c:v>1413485</c:v>
                </c:pt>
                <c:pt idx="33">
                  <c:v>1406358</c:v>
                </c:pt>
                <c:pt idx="34">
                  <c:v>1397308</c:v>
                </c:pt>
              </c:numCache>
            </c:numRef>
          </c:val>
          <c:smooth val="0"/>
          <c:extLst>
            <c:ext xmlns:c16="http://schemas.microsoft.com/office/drawing/2014/chart" uri="{C3380CC4-5D6E-409C-BE32-E72D297353CC}">
              <c16:uniqueId val="{00000000-A019-4600-ACEF-24351F3EBE82}"/>
            </c:ext>
          </c:extLst>
        </c:ser>
        <c:dLbls>
          <c:showLegendKey val="0"/>
          <c:showVal val="0"/>
          <c:showCatName val="0"/>
          <c:showSerName val="0"/>
          <c:showPercent val="0"/>
          <c:showBubbleSize val="0"/>
        </c:dLbls>
        <c:smooth val="0"/>
        <c:axId val="1722070272"/>
        <c:axId val="1369307871"/>
      </c:lineChart>
      <c:dateAx>
        <c:axId val="1722070272"/>
        <c:scaling>
          <c:orientation val="minMax"/>
          <c:max val="46037"/>
          <c:min val="44941"/>
        </c:scaling>
        <c:delete val="0"/>
        <c:axPos val="b"/>
        <c:numFmt formatCode="m/d/yyyy" sourceLinked="1"/>
        <c:majorTickMark val="out"/>
        <c:minorTickMark val="none"/>
        <c:tickLblPos val="nextTo"/>
        <c:spPr>
          <a:solidFill>
            <a:schemeClr val="bg1"/>
          </a:solidFill>
          <a:ln w="9525" cap="flat" cmpd="sng" algn="ctr">
            <a:solidFill>
              <a:schemeClr val="bg2">
                <a:lumMod val="90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69307871"/>
        <c:crosses val="autoZero"/>
        <c:auto val="0"/>
        <c:lblOffset val="100"/>
        <c:baseTimeUnit val="days"/>
        <c:majorUnit val="1"/>
        <c:majorTimeUnit val="months"/>
        <c:minorUnit val="1"/>
        <c:minorTimeUnit val="months"/>
      </c:dateAx>
      <c:valAx>
        <c:axId val="1369307871"/>
        <c:scaling>
          <c:orientation val="minMax"/>
          <c:max val="1800000"/>
          <c:min val="130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07027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0-6</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Sheet1!$A$2:$A$3</c:f>
              <c:strCache>
                <c:ptCount val="2"/>
                <c:pt idx="0">
                  <c:v>Approved</c:v>
                </c:pt>
                <c:pt idx="1">
                  <c:v>Terminated</c:v>
                </c:pt>
              </c:strCache>
            </c:strRef>
          </c:cat>
          <c:val>
            <c:numRef>
              <c:f>Sheet1!$B$2:$B$3</c:f>
              <c:numCache>
                <c:formatCode>#,##0</c:formatCode>
                <c:ptCount val="2"/>
                <c:pt idx="0">
                  <c:v>8024</c:v>
                </c:pt>
                <c:pt idx="1">
                  <c:v>866</c:v>
                </c:pt>
              </c:numCache>
            </c:numRef>
          </c:val>
          <c:extLst>
            <c:ext xmlns:c16="http://schemas.microsoft.com/office/drawing/2014/chart" uri="{C3380CC4-5D6E-409C-BE32-E72D297353CC}">
              <c16:uniqueId val="{00000000-E2A4-4D19-BFDA-0A34F59BEA25}"/>
            </c:ext>
          </c:extLst>
        </c:ser>
        <c:ser>
          <c:idx val="1"/>
          <c:order val="1"/>
          <c:tx>
            <c:strRef>
              <c:f>Sheet1!$C$1</c:f>
              <c:strCache>
                <c:ptCount val="1"/>
                <c:pt idx="0">
                  <c:v>7-18</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Sheet1!$A$2:$A$3</c:f>
              <c:strCache>
                <c:ptCount val="2"/>
                <c:pt idx="0">
                  <c:v>Approved</c:v>
                </c:pt>
                <c:pt idx="1">
                  <c:v>Terminated</c:v>
                </c:pt>
              </c:strCache>
            </c:strRef>
          </c:cat>
          <c:val>
            <c:numRef>
              <c:f>Sheet1!$C$2:$C$3</c:f>
              <c:numCache>
                <c:formatCode>#,##0</c:formatCode>
                <c:ptCount val="2"/>
                <c:pt idx="0">
                  <c:v>12489</c:v>
                </c:pt>
                <c:pt idx="1">
                  <c:v>2057</c:v>
                </c:pt>
              </c:numCache>
            </c:numRef>
          </c:val>
          <c:extLst>
            <c:ext xmlns:c16="http://schemas.microsoft.com/office/drawing/2014/chart" uri="{C3380CC4-5D6E-409C-BE32-E72D297353CC}">
              <c16:uniqueId val="{00000006-E2A4-4D19-BFDA-0A34F59BEA25}"/>
            </c:ext>
          </c:extLst>
        </c:ser>
        <c:ser>
          <c:idx val="2"/>
          <c:order val="2"/>
          <c:tx>
            <c:strRef>
              <c:f>Sheet1!$D$1</c:f>
              <c:strCache>
                <c:ptCount val="1"/>
                <c:pt idx="0">
                  <c:v>19-25</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Sheet1!$A$2:$A$3</c:f>
              <c:strCache>
                <c:ptCount val="2"/>
                <c:pt idx="0">
                  <c:v>Approved</c:v>
                </c:pt>
                <c:pt idx="1">
                  <c:v>Terminated</c:v>
                </c:pt>
              </c:strCache>
            </c:strRef>
          </c:cat>
          <c:val>
            <c:numRef>
              <c:f>Sheet1!$D$2:$D$3</c:f>
              <c:numCache>
                <c:formatCode>#,##0</c:formatCode>
                <c:ptCount val="2"/>
                <c:pt idx="0">
                  <c:v>5855</c:v>
                </c:pt>
                <c:pt idx="1">
                  <c:v>783</c:v>
                </c:pt>
              </c:numCache>
            </c:numRef>
          </c:val>
          <c:extLst>
            <c:ext xmlns:c16="http://schemas.microsoft.com/office/drawing/2014/chart" uri="{C3380CC4-5D6E-409C-BE32-E72D297353CC}">
              <c16:uniqueId val="{00000007-E2A4-4D19-BFDA-0A34F59BEA25}"/>
            </c:ext>
          </c:extLst>
        </c:ser>
        <c:ser>
          <c:idx val="3"/>
          <c:order val="3"/>
          <c:tx>
            <c:strRef>
              <c:f>Sheet1!$E$1</c:f>
              <c:strCache>
                <c:ptCount val="1"/>
                <c:pt idx="0">
                  <c:v>26-50</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Sheet1!$A$2:$A$3</c:f>
              <c:strCache>
                <c:ptCount val="2"/>
                <c:pt idx="0">
                  <c:v>Approved</c:v>
                </c:pt>
                <c:pt idx="1">
                  <c:v>Terminated</c:v>
                </c:pt>
              </c:strCache>
            </c:strRef>
          </c:cat>
          <c:val>
            <c:numRef>
              <c:f>Sheet1!$E$2:$E$3</c:f>
              <c:numCache>
                <c:formatCode>#,##0</c:formatCode>
                <c:ptCount val="2"/>
                <c:pt idx="0">
                  <c:v>19171</c:v>
                </c:pt>
                <c:pt idx="1">
                  <c:v>2383</c:v>
                </c:pt>
              </c:numCache>
            </c:numRef>
          </c:val>
          <c:extLst>
            <c:ext xmlns:c16="http://schemas.microsoft.com/office/drawing/2014/chart" uri="{C3380CC4-5D6E-409C-BE32-E72D297353CC}">
              <c16:uniqueId val="{00000008-E2A4-4D19-BFDA-0A34F59BEA25}"/>
            </c:ext>
          </c:extLst>
        </c:ser>
        <c:ser>
          <c:idx val="4"/>
          <c:order val="4"/>
          <c:tx>
            <c:strRef>
              <c:f>Sheet1!$F$1</c:f>
              <c:strCache>
                <c:ptCount val="1"/>
                <c:pt idx="0">
                  <c:v>51-64</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Sheet1!$A$2:$A$3</c:f>
              <c:strCache>
                <c:ptCount val="2"/>
                <c:pt idx="0">
                  <c:v>Approved</c:v>
                </c:pt>
                <c:pt idx="1">
                  <c:v>Terminated</c:v>
                </c:pt>
              </c:strCache>
            </c:strRef>
          </c:cat>
          <c:val>
            <c:numRef>
              <c:f>Sheet1!$F$2:$F$3</c:f>
              <c:numCache>
                <c:formatCode>General</c:formatCode>
                <c:ptCount val="2"/>
                <c:pt idx="0" formatCode="#,##0">
                  <c:v>8749</c:v>
                </c:pt>
                <c:pt idx="1">
                  <c:v>685</c:v>
                </c:pt>
              </c:numCache>
            </c:numRef>
          </c:val>
          <c:extLst>
            <c:ext xmlns:c16="http://schemas.microsoft.com/office/drawing/2014/chart" uri="{C3380CC4-5D6E-409C-BE32-E72D297353CC}">
              <c16:uniqueId val="{00000009-E2A4-4D19-BFDA-0A34F59BEA25}"/>
            </c:ext>
          </c:extLst>
        </c:ser>
        <c:ser>
          <c:idx val="5"/>
          <c:order val="5"/>
          <c:tx>
            <c:strRef>
              <c:f>Sheet1!$G$1</c:f>
              <c:strCache>
                <c:ptCount val="1"/>
                <c:pt idx="0">
                  <c:v>65+</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Sheet1!$A$2:$A$3</c:f>
              <c:strCache>
                <c:ptCount val="2"/>
                <c:pt idx="0">
                  <c:v>Approved</c:v>
                </c:pt>
                <c:pt idx="1">
                  <c:v>Terminated</c:v>
                </c:pt>
              </c:strCache>
            </c:strRef>
          </c:cat>
          <c:val>
            <c:numRef>
              <c:f>Sheet1!$G$2:$G$3</c:f>
              <c:numCache>
                <c:formatCode>General</c:formatCode>
                <c:ptCount val="2"/>
                <c:pt idx="0" formatCode="#,##0">
                  <c:v>4968</c:v>
                </c:pt>
                <c:pt idx="1">
                  <c:v>229</c:v>
                </c:pt>
              </c:numCache>
            </c:numRef>
          </c:val>
          <c:extLst>
            <c:ext xmlns:c16="http://schemas.microsoft.com/office/drawing/2014/chart" uri="{C3380CC4-5D6E-409C-BE32-E72D297353CC}">
              <c16:uniqueId val="{0000000A-E2A4-4D19-BFDA-0A34F59BEA25}"/>
            </c:ext>
          </c:extLst>
        </c:ser>
        <c:dLbls>
          <c:dLblPos val="outEnd"/>
          <c:showLegendKey val="0"/>
          <c:showVal val="1"/>
          <c:showCatName val="0"/>
          <c:showSerName val="0"/>
          <c:showPercent val="0"/>
          <c:showBubbleSize val="0"/>
        </c:dLbls>
        <c:gapWidth val="100"/>
        <c:overlap val="-24"/>
        <c:axId val="1476805183"/>
        <c:axId val="1476794623"/>
      </c:barChart>
      <c:catAx>
        <c:axId val="1476805183"/>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2"/>
                </a:solidFill>
                <a:latin typeface="+mn-lt"/>
                <a:ea typeface="+mn-ea"/>
                <a:cs typeface="+mn-cs"/>
              </a:defRPr>
            </a:pPr>
            <a:endParaRPr lang="en-US"/>
          </a:p>
        </c:txPr>
        <c:crossAx val="1476794623"/>
        <c:crosses val="autoZero"/>
        <c:auto val="1"/>
        <c:lblAlgn val="ctr"/>
        <c:lblOffset val="100"/>
        <c:noMultiLvlLbl val="0"/>
      </c:catAx>
      <c:valAx>
        <c:axId val="1476794623"/>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4768051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Approved</c:v>
                </c:pt>
              </c:strCache>
            </c:strRef>
          </c:tx>
          <c:spPr>
            <a:solidFill>
              <a:schemeClr val="accent1"/>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Active </c:v>
                </c:pt>
                <c:pt idx="1">
                  <c:v>Passive With RFI</c:v>
                </c:pt>
                <c:pt idx="2">
                  <c:v>Passive With No RFI</c:v>
                </c:pt>
              </c:strCache>
            </c:strRef>
          </c:cat>
          <c:val>
            <c:numRef>
              <c:f>Sheet1!$B$2:$B$4</c:f>
              <c:numCache>
                <c:formatCode>#,##0</c:formatCode>
                <c:ptCount val="3"/>
                <c:pt idx="0">
                  <c:v>646</c:v>
                </c:pt>
                <c:pt idx="1">
                  <c:v>961</c:v>
                </c:pt>
                <c:pt idx="2">
                  <c:v>18906</c:v>
                </c:pt>
              </c:numCache>
            </c:numRef>
          </c:val>
          <c:extLst>
            <c:ext xmlns:c16="http://schemas.microsoft.com/office/drawing/2014/chart" uri="{C3380CC4-5D6E-409C-BE32-E72D297353CC}">
              <c16:uniqueId val="{00000000-FC8F-42F5-8E40-859F772B78CA}"/>
            </c:ext>
          </c:extLst>
        </c:ser>
        <c:ser>
          <c:idx val="1"/>
          <c:order val="1"/>
          <c:tx>
            <c:strRef>
              <c:f>Sheet1!$C$1</c:f>
              <c:strCache>
                <c:ptCount val="1"/>
                <c:pt idx="0">
                  <c:v>Terminated</c:v>
                </c:pt>
              </c:strCache>
            </c:strRef>
          </c:tx>
          <c:spPr>
            <a:solidFill>
              <a:schemeClr val="accent2"/>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Active </c:v>
                </c:pt>
                <c:pt idx="1">
                  <c:v>Passive With RFI</c:v>
                </c:pt>
                <c:pt idx="2">
                  <c:v>Passive With No RFI</c:v>
                </c:pt>
              </c:strCache>
            </c:strRef>
          </c:cat>
          <c:val>
            <c:numRef>
              <c:f>Sheet1!$C$2:$C$4</c:f>
              <c:numCache>
                <c:formatCode>#,##0</c:formatCode>
                <c:ptCount val="3"/>
                <c:pt idx="0">
                  <c:v>1054</c:v>
                </c:pt>
                <c:pt idx="1">
                  <c:v>1564</c:v>
                </c:pt>
                <c:pt idx="2" formatCode="General">
                  <c:v>305</c:v>
                </c:pt>
              </c:numCache>
            </c:numRef>
          </c:val>
          <c:extLst>
            <c:ext xmlns:c16="http://schemas.microsoft.com/office/drawing/2014/chart" uri="{C3380CC4-5D6E-409C-BE32-E72D297353CC}">
              <c16:uniqueId val="{00000001-FC8F-42F5-8E40-859F772B78CA}"/>
            </c:ext>
          </c:extLst>
        </c:ser>
        <c:dLbls>
          <c:dLblPos val="outEnd"/>
          <c:showLegendKey val="0"/>
          <c:showVal val="1"/>
          <c:showCatName val="0"/>
          <c:showSerName val="0"/>
          <c:showPercent val="0"/>
          <c:showBubbleSize val="0"/>
        </c:dLbls>
        <c:gapWidth val="444"/>
        <c:overlap val="-90"/>
        <c:axId val="1644194287"/>
        <c:axId val="1644194767"/>
      </c:barChart>
      <c:catAx>
        <c:axId val="164419428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all" spc="120" normalizeH="0" baseline="0">
                <a:solidFill>
                  <a:schemeClr val="tx1"/>
                </a:solidFill>
                <a:latin typeface="+mn-lt"/>
                <a:ea typeface="+mn-ea"/>
                <a:cs typeface="+mn-cs"/>
              </a:defRPr>
            </a:pPr>
            <a:endParaRPr lang="en-US"/>
          </a:p>
        </c:txPr>
        <c:crossAx val="1644194767"/>
        <c:crosses val="autoZero"/>
        <c:auto val="1"/>
        <c:lblAlgn val="ctr"/>
        <c:lblOffset val="100"/>
        <c:noMultiLvlLbl val="0"/>
      </c:catAx>
      <c:valAx>
        <c:axId val="1644194767"/>
        <c:scaling>
          <c:orientation val="minMax"/>
        </c:scaling>
        <c:delete val="1"/>
        <c:axPos val="l"/>
        <c:numFmt formatCode="#,##0" sourceLinked="1"/>
        <c:majorTickMark val="none"/>
        <c:minorTickMark val="none"/>
        <c:tickLblPos val="nextTo"/>
        <c:crossAx val="164419428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30306467402644766"/>
          <c:y val="2.0972484444257452E-3"/>
          <c:w val="0.69074367134892267"/>
          <c:h val="0.84563676860411618"/>
        </c:manualLayout>
      </c:layout>
      <c:barChart>
        <c:barDir val="bar"/>
        <c:grouping val="clustered"/>
        <c:varyColors val="1"/>
        <c:ser>
          <c:idx val="0"/>
          <c:order val="0"/>
          <c:tx>
            <c:strRef>
              <c:f>Sheet1!$B$1</c:f>
              <c:strCache>
                <c:ptCount val="1"/>
                <c:pt idx="0">
                  <c:v>Series1</c:v>
                </c:pt>
              </c:strCache>
            </c:strRef>
          </c:tx>
          <c:invertIfNegative val="0"/>
          <c:dPt>
            <c:idx val="0"/>
            <c:invertIfNegative val="0"/>
            <c:bubble3D val="0"/>
            <c:spPr>
              <a:solidFill>
                <a:schemeClr val="accent5">
                  <a:tint val="58000"/>
                </a:schemeClr>
              </a:solidFill>
              <a:ln>
                <a:noFill/>
              </a:ln>
              <a:effectLst/>
            </c:spPr>
            <c:extLst>
              <c:ext xmlns:c16="http://schemas.microsoft.com/office/drawing/2014/chart" uri="{C3380CC4-5D6E-409C-BE32-E72D297353CC}">
                <c16:uniqueId val="{00000003-5B06-4B45-9E00-89652D95D435}"/>
              </c:ext>
            </c:extLst>
          </c:dPt>
          <c:dPt>
            <c:idx val="1"/>
            <c:invertIfNegative val="0"/>
            <c:bubble3D val="0"/>
            <c:spPr>
              <a:solidFill>
                <a:schemeClr val="accent5">
                  <a:tint val="86000"/>
                </a:schemeClr>
              </a:solidFill>
              <a:ln>
                <a:noFill/>
              </a:ln>
              <a:effectLst/>
            </c:spPr>
            <c:extLst>
              <c:ext xmlns:c16="http://schemas.microsoft.com/office/drawing/2014/chart" uri="{C3380CC4-5D6E-409C-BE32-E72D297353CC}">
                <c16:uniqueId val="{00000002-5B06-4B45-9E00-89652D95D435}"/>
              </c:ext>
            </c:extLst>
          </c:dPt>
          <c:dPt>
            <c:idx val="2"/>
            <c:invertIfNegative val="0"/>
            <c:bubble3D val="0"/>
            <c:spPr>
              <a:solidFill>
                <a:schemeClr val="accent5">
                  <a:shade val="86000"/>
                </a:schemeClr>
              </a:solidFill>
              <a:ln>
                <a:noFill/>
              </a:ln>
              <a:effectLst/>
            </c:spPr>
            <c:extLst>
              <c:ext xmlns:c16="http://schemas.microsoft.com/office/drawing/2014/chart" uri="{C3380CC4-5D6E-409C-BE32-E72D297353CC}">
                <c16:uniqueId val="{00000001-5B06-4B45-9E00-89652D95D435}"/>
              </c:ext>
            </c:extLst>
          </c:dPt>
          <c:dPt>
            <c:idx val="3"/>
            <c:invertIfNegative val="0"/>
            <c:bubble3D val="0"/>
            <c:spPr>
              <a:solidFill>
                <a:schemeClr val="accent5">
                  <a:shade val="58000"/>
                </a:schemeClr>
              </a:solidFill>
              <a:ln>
                <a:noFill/>
              </a:ln>
              <a:effectLst/>
            </c:spPr>
            <c:extLst>
              <c:ext xmlns:c16="http://schemas.microsoft.com/office/drawing/2014/chart" uri="{C3380CC4-5D6E-409C-BE32-E72D297353CC}">
                <c16:uniqueId val="{00000007-67E1-469E-89AD-899AC43D6B48}"/>
              </c:ext>
            </c:extLst>
          </c:dPt>
          <c:dLbls>
            <c:dLbl>
              <c:idx val="0"/>
              <c:tx>
                <c:rich>
                  <a:bodyPr/>
                  <a:lstStyle/>
                  <a:p>
                    <a:fld id="{D302C729-FA8F-41DB-83ED-3ADA7BF1FCDC}" type="VALUE">
                      <a:rPr lang="en-US" b="1"/>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B06-4B45-9E00-89652D95D435}"/>
                </c:ext>
              </c:extLst>
            </c:dLbl>
            <c:dLbl>
              <c:idx val="1"/>
              <c:tx>
                <c:rich>
                  <a:bodyPr/>
                  <a:lstStyle/>
                  <a:p>
                    <a:fld id="{E51ADC79-AB9A-413E-B1F9-BA21E17A7870}" type="VALUE">
                      <a:rPr lang="en-US" b="1"/>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B06-4B45-9E00-89652D95D435}"/>
                </c:ext>
              </c:extLst>
            </c:dLbl>
            <c:dLbl>
              <c:idx val="2"/>
              <c:tx>
                <c:rich>
                  <a:bodyPr/>
                  <a:lstStyle/>
                  <a:p>
                    <a:fld id="{E55E9B63-FF03-40BA-B8AC-8D27D8F3AFD7}" type="VALUE">
                      <a:rPr lang="en-US" b="1"/>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B06-4B45-9E00-89652D95D43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Other Reason (e.g. Client Request)</c:v>
                </c:pt>
                <c:pt idx="1">
                  <c:v>Ineligible For Benefits</c:v>
                </c:pt>
                <c:pt idx="2">
                  <c:v>Failure to Return Form/Verification</c:v>
                </c:pt>
              </c:strCache>
            </c:strRef>
          </c:cat>
          <c:val>
            <c:numRef>
              <c:f>Sheet1!$B$2:$B$5</c:f>
              <c:numCache>
                <c:formatCode>#,##0</c:formatCode>
                <c:ptCount val="4"/>
                <c:pt idx="0">
                  <c:v>231</c:v>
                </c:pt>
                <c:pt idx="1">
                  <c:v>402</c:v>
                </c:pt>
                <c:pt idx="2">
                  <c:v>2290</c:v>
                </c:pt>
              </c:numCache>
            </c:numRef>
          </c:val>
          <c:extLst>
            <c:ext xmlns:c16="http://schemas.microsoft.com/office/drawing/2014/chart" uri="{C3380CC4-5D6E-409C-BE32-E72D297353CC}">
              <c16:uniqueId val="{00000000-5B06-4B45-9E00-89652D95D435}"/>
            </c:ext>
          </c:extLst>
        </c:ser>
        <c:dLbls>
          <c:showLegendKey val="0"/>
          <c:showVal val="0"/>
          <c:showCatName val="0"/>
          <c:showSerName val="0"/>
          <c:showPercent val="0"/>
          <c:showBubbleSize val="0"/>
        </c:dLbls>
        <c:gapWidth val="6"/>
        <c:axId val="1105173039"/>
        <c:axId val="1105180239"/>
      </c:barChart>
      <c:valAx>
        <c:axId val="1105180239"/>
        <c:scaling>
          <c:orientation val="minMax"/>
        </c:scaling>
        <c:delete val="1"/>
        <c:axPos val="b"/>
        <c:majorGridlines>
          <c:spPr>
            <a:ln w="9525" cap="flat" cmpd="sng" algn="ctr">
              <a:noFill/>
              <a:round/>
            </a:ln>
            <a:effectLst/>
          </c:spPr>
        </c:majorGridlines>
        <c:numFmt formatCode="#,##0" sourceLinked="1"/>
        <c:majorTickMark val="none"/>
        <c:minorTickMark val="none"/>
        <c:tickLblPos val="nextTo"/>
        <c:crossAx val="1105173039"/>
        <c:crosses val="autoZero"/>
        <c:crossBetween val="between"/>
      </c:valAx>
      <c:catAx>
        <c:axId val="1105173039"/>
        <c:scaling>
          <c:orientation val="minMax"/>
        </c:scaling>
        <c:delete val="0"/>
        <c:axPos val="l"/>
        <c:numFmt formatCode="General" sourceLinked="1"/>
        <c:majorTickMark val="in"/>
        <c:minorTickMark val="none"/>
        <c:tickLblPos val="nextTo"/>
        <c:spPr>
          <a:noFill/>
          <a:ln w="9525" cap="flat" cmpd="sng" algn="ctr">
            <a:noFill/>
            <a:round/>
          </a:ln>
          <a:effectLst/>
        </c:spPr>
        <c:txPr>
          <a:bodyPr rot="-60000000" spcFirstLastPara="1" vertOverflow="ellipsis" vert="horz" wrap="square" anchor="ctr" anchorCtr="1"/>
          <a:lstStyle/>
          <a:p>
            <a:pPr>
              <a:defRPr sz="1400" b="1" i="0" u="none" strike="noStrike" baseline="0">
                <a:solidFill>
                  <a:schemeClr val="tx1"/>
                </a:solidFill>
                <a:latin typeface="+mn-lt"/>
                <a:ea typeface="+mn-ea"/>
                <a:cs typeface="+mn-cs"/>
              </a:defRPr>
            </a:pPr>
            <a:endParaRPr lang="en-US"/>
          </a:p>
        </c:txPr>
        <c:crossAx val="1105180239"/>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blogs.brighton.ac.uk/digitalliteracies/2016/07/01/managing-time/" TargetMode="External"/><Relationship Id="rId1" Type="http://schemas.openxmlformats.org/officeDocument/2006/relationships/image" Target="../media/image15.jpg"/><Relationship Id="rId5" Type="http://schemas.openxmlformats.org/officeDocument/2006/relationships/image" Target="../media/image18.png"/><Relationship Id="rId4" Type="http://schemas.openxmlformats.org/officeDocument/2006/relationships/image" Target="../media/image17.png"/></Relationships>
</file>

<file path=ppt/diagrams/_rels/data8.xml.rels><?xml version="1.0" encoding="UTF-8" standalone="yes"?>
<Relationships xmlns="http://schemas.openxmlformats.org/package/2006/relationships"><Relationship Id="rId3" Type="http://schemas.openxmlformats.org/officeDocument/2006/relationships/hyperlink" Target="https://www.chfs.ky.gov/agencies/ocshcn/Documents/OCSHCN%20Fact%20Sheet%200825.pdf" TargetMode="External"/><Relationship Id="rId2" Type="http://schemas.openxmlformats.org/officeDocument/2006/relationships/hyperlink" Target="https://www.chfs.ky.gov/agencies/ocshcn/Pages/about.aspx" TargetMode="External"/><Relationship Id="rId1" Type="http://schemas.openxmlformats.org/officeDocument/2006/relationships/hyperlink" Target="https://www.chfs.ky.gov/agencies/ocshcn/Pages/default.aspx" TargetMode="External"/><Relationship Id="rId6" Type="http://schemas.openxmlformats.org/officeDocument/2006/relationships/hyperlink" Target="https://www.chfs.ky.gov/agencies/dph/dmch/ecdb/Pages/keis.aspx" TargetMode="External"/><Relationship Id="rId5" Type="http://schemas.openxmlformats.org/officeDocument/2006/relationships/hyperlink" Target="https://www.chfs.ky.gov/agencies/ocshcn/Pages/ehdifam.aspx" TargetMode="External"/><Relationship Id="rId4" Type="http://schemas.openxmlformats.org/officeDocument/2006/relationships/hyperlink" Target="https://www.kcdhh.ky.gov/"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blogs.brighton.ac.uk/digitalliteracies/2016/07/01/managing-time/" TargetMode="External"/><Relationship Id="rId1" Type="http://schemas.openxmlformats.org/officeDocument/2006/relationships/image" Target="../media/image15.jpg"/><Relationship Id="rId5" Type="http://schemas.openxmlformats.org/officeDocument/2006/relationships/image" Target="../media/image18.png"/><Relationship Id="rId4" Type="http://schemas.openxmlformats.org/officeDocument/2006/relationships/image" Target="../media/image17.png"/></Relationships>
</file>

<file path=ppt/diagrams/_rels/drawing8.xml.rels><?xml version="1.0" encoding="UTF-8" standalone="yes"?>
<Relationships xmlns="http://schemas.openxmlformats.org/package/2006/relationships"><Relationship Id="rId3" Type="http://schemas.openxmlformats.org/officeDocument/2006/relationships/hyperlink" Target="https://www.chfs.ky.gov/agencies/ocshcn/Documents/OCSHCN%20Fact%20Sheet%200825.pdf" TargetMode="External"/><Relationship Id="rId2" Type="http://schemas.openxmlformats.org/officeDocument/2006/relationships/hyperlink" Target="https://www.chfs.ky.gov/agencies/ocshcn/Pages/about.aspx" TargetMode="External"/><Relationship Id="rId1" Type="http://schemas.openxmlformats.org/officeDocument/2006/relationships/hyperlink" Target="https://www.chfs.ky.gov/agencies/ocshcn/Pages/default.aspx" TargetMode="External"/><Relationship Id="rId6" Type="http://schemas.openxmlformats.org/officeDocument/2006/relationships/hyperlink" Target="https://www.chfs.ky.gov/agencies/dph/dmch/ecdb/Pages/keis.aspx" TargetMode="External"/><Relationship Id="rId5" Type="http://schemas.openxmlformats.org/officeDocument/2006/relationships/hyperlink" Target="https://www.chfs.ky.gov/agencies/ocshcn/Pages/ehdifam.aspx" TargetMode="External"/><Relationship Id="rId4" Type="http://schemas.openxmlformats.org/officeDocument/2006/relationships/hyperlink" Target="https://www.kcdhh.ky.gov/"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169929-1A00-4B39-BAB7-B500300888FC}"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n-US"/>
        </a:p>
      </dgm:t>
    </dgm:pt>
    <dgm:pt modelId="{27F0A3CF-5B14-424A-9756-5E1F5AE39F84}">
      <dgm:prSet phldrT="[Text]" custT="1"/>
      <dgm:spPr>
        <a:solidFill>
          <a:srgbClr val="62BCF0"/>
        </a:solidFill>
        <a:ln w="28575">
          <a:noFill/>
        </a:ln>
      </dgm:spPr>
      <dgm:t>
        <a:bodyPr/>
        <a:lstStyle/>
        <a:p>
          <a:r>
            <a:rPr lang="en-US" sz="2000" dirty="0">
              <a:solidFill>
                <a:schemeClr val="bg1"/>
              </a:solidFill>
            </a:rPr>
            <a:t>Commissioner’s Office</a:t>
          </a:r>
          <a:endParaRPr lang="en-US" sz="2000" i="1" dirty="0">
            <a:solidFill>
              <a:schemeClr val="bg1"/>
            </a:solidFill>
          </a:endParaRPr>
        </a:p>
      </dgm:t>
    </dgm:pt>
    <dgm:pt modelId="{C499392C-CCD8-4667-ABC7-27F285F4D7CD}" type="parTrans" cxnId="{4E9AA6E3-D355-401C-A6BF-119CB8513E5A}">
      <dgm:prSet/>
      <dgm:spPr/>
      <dgm:t>
        <a:bodyPr/>
        <a:lstStyle/>
        <a:p>
          <a:endParaRPr lang="en-US"/>
        </a:p>
      </dgm:t>
    </dgm:pt>
    <dgm:pt modelId="{9EE6FBBB-E592-4881-BC26-A964F93FED14}" type="sibTrans" cxnId="{4E9AA6E3-D355-401C-A6BF-119CB8513E5A}">
      <dgm:prSet/>
      <dgm:spPr/>
      <dgm:t>
        <a:bodyPr/>
        <a:lstStyle/>
        <a:p>
          <a:endParaRPr lang="en-US"/>
        </a:p>
      </dgm:t>
    </dgm:pt>
    <dgm:pt modelId="{4951533E-B55E-4DDB-A2A1-0DD1A410B39D}">
      <dgm:prSet phldrT="[Text]" custT="1"/>
      <dgm:spPr>
        <a:solidFill>
          <a:srgbClr val="01203D"/>
        </a:solidFill>
        <a:ln w="28575">
          <a:noFill/>
        </a:ln>
      </dgm:spPr>
      <dgm:t>
        <a:bodyPr/>
        <a:lstStyle/>
        <a:p>
          <a:r>
            <a:rPr lang="en-US" sz="2000" dirty="0">
              <a:solidFill>
                <a:schemeClr val="bg1"/>
              </a:solidFill>
            </a:rPr>
            <a:t>Maternal and Child Health</a:t>
          </a:r>
        </a:p>
      </dgm:t>
    </dgm:pt>
    <dgm:pt modelId="{77F292DC-768C-46DC-A5A2-2814249D4427}" type="parTrans" cxnId="{C561B666-7D7A-4CFF-A534-76A7B1AFDBA8}">
      <dgm:prSet custT="1"/>
      <dgm:spPr>
        <a:ln w="28575">
          <a:solidFill>
            <a:schemeClr val="bg1">
              <a:lumMod val="85000"/>
            </a:schemeClr>
          </a:solidFill>
        </a:ln>
      </dgm:spPr>
      <dgm:t>
        <a:bodyPr/>
        <a:lstStyle/>
        <a:p>
          <a:endParaRPr lang="en-US" sz="2000"/>
        </a:p>
      </dgm:t>
    </dgm:pt>
    <dgm:pt modelId="{AEAE29A3-FF9F-4497-962E-AEF9F1A7EAC9}" type="sibTrans" cxnId="{C561B666-7D7A-4CFF-A534-76A7B1AFDBA8}">
      <dgm:prSet/>
      <dgm:spPr/>
      <dgm:t>
        <a:bodyPr/>
        <a:lstStyle/>
        <a:p>
          <a:endParaRPr lang="en-US"/>
        </a:p>
      </dgm:t>
    </dgm:pt>
    <dgm:pt modelId="{5949EB21-4911-4926-8458-9EEBA62DC847}">
      <dgm:prSet phldrT="[Text]" custT="1"/>
      <dgm:spPr>
        <a:solidFill>
          <a:srgbClr val="62BCF0"/>
        </a:solidFill>
        <a:ln w="28575">
          <a:noFill/>
        </a:ln>
      </dgm:spPr>
      <dgm:t>
        <a:bodyPr/>
        <a:lstStyle/>
        <a:p>
          <a:r>
            <a:rPr lang="en-US" sz="2000">
              <a:solidFill>
                <a:schemeClr val="bg1"/>
              </a:solidFill>
            </a:rPr>
            <a:t>Women’s Health</a:t>
          </a:r>
          <a:endParaRPr lang="en-US" sz="2000" dirty="0">
            <a:solidFill>
              <a:schemeClr val="bg1"/>
            </a:solidFill>
          </a:endParaRPr>
        </a:p>
      </dgm:t>
    </dgm:pt>
    <dgm:pt modelId="{DE51D134-8779-4301-88E6-D2DB7E3DA2B0}" type="parTrans" cxnId="{D5460841-2773-499B-954B-032563B960E2}">
      <dgm:prSet custT="1"/>
      <dgm:spPr>
        <a:ln w="28575">
          <a:solidFill>
            <a:schemeClr val="bg1">
              <a:lumMod val="85000"/>
            </a:schemeClr>
          </a:solidFill>
        </a:ln>
      </dgm:spPr>
      <dgm:t>
        <a:bodyPr/>
        <a:lstStyle/>
        <a:p>
          <a:endParaRPr lang="en-US" sz="2000"/>
        </a:p>
      </dgm:t>
    </dgm:pt>
    <dgm:pt modelId="{8317971A-2589-4C00-BBB7-6A1EE6FEA2D8}" type="sibTrans" cxnId="{D5460841-2773-499B-954B-032563B960E2}">
      <dgm:prSet/>
      <dgm:spPr/>
      <dgm:t>
        <a:bodyPr/>
        <a:lstStyle/>
        <a:p>
          <a:endParaRPr lang="en-US"/>
        </a:p>
      </dgm:t>
    </dgm:pt>
    <dgm:pt modelId="{D6BC36C3-C210-4A00-9247-EC06B7C445C6}">
      <dgm:prSet phldrT="[Text]" custT="1"/>
      <dgm:spPr>
        <a:solidFill>
          <a:srgbClr val="84BC49"/>
        </a:solidFill>
        <a:ln w="28575">
          <a:noFill/>
        </a:ln>
      </dgm:spPr>
      <dgm:t>
        <a:bodyPr/>
        <a:lstStyle/>
        <a:p>
          <a:r>
            <a:rPr lang="en-US" sz="2000" dirty="0">
              <a:solidFill>
                <a:schemeClr val="bg1"/>
              </a:solidFill>
            </a:rPr>
            <a:t>Prevention and Quality Improvement</a:t>
          </a:r>
        </a:p>
      </dgm:t>
    </dgm:pt>
    <dgm:pt modelId="{D14EEE02-1E0C-472A-AE60-766A94DFBC14}" type="parTrans" cxnId="{CC515B48-77B5-4D76-AA99-6C6B24B80A11}">
      <dgm:prSet custT="1"/>
      <dgm:spPr>
        <a:ln w="28575">
          <a:solidFill>
            <a:schemeClr val="bg1">
              <a:lumMod val="85000"/>
            </a:schemeClr>
          </a:solidFill>
        </a:ln>
      </dgm:spPr>
      <dgm:t>
        <a:bodyPr/>
        <a:lstStyle/>
        <a:p>
          <a:endParaRPr lang="en-US" sz="2000"/>
        </a:p>
      </dgm:t>
    </dgm:pt>
    <dgm:pt modelId="{7291E221-0BAB-4182-9161-51E79B6002CD}" type="sibTrans" cxnId="{CC515B48-77B5-4D76-AA99-6C6B24B80A11}">
      <dgm:prSet/>
      <dgm:spPr/>
      <dgm:t>
        <a:bodyPr/>
        <a:lstStyle/>
        <a:p>
          <a:endParaRPr lang="en-US"/>
        </a:p>
      </dgm:t>
    </dgm:pt>
    <dgm:pt modelId="{5D034D43-3765-4458-B6D9-C01B4EF1CE9C}">
      <dgm:prSet phldrT="[Text]" custT="1"/>
      <dgm:spPr>
        <a:solidFill>
          <a:srgbClr val="01203D"/>
        </a:solidFill>
        <a:ln w="28575">
          <a:noFill/>
        </a:ln>
      </dgm:spPr>
      <dgm:t>
        <a:bodyPr/>
        <a:lstStyle/>
        <a:p>
          <a:r>
            <a:rPr lang="en-US" sz="2000" dirty="0">
              <a:solidFill>
                <a:schemeClr val="bg1"/>
              </a:solidFill>
            </a:rPr>
            <a:t>Epidemiology and Health Planning</a:t>
          </a:r>
        </a:p>
      </dgm:t>
    </dgm:pt>
    <dgm:pt modelId="{D58D50F6-D6AB-466F-85E4-B320AD3F42A8}" type="parTrans" cxnId="{32E03D97-96E3-4DD7-9C7D-F279B56AB2CD}">
      <dgm:prSet/>
      <dgm:spPr>
        <a:ln w="28575">
          <a:solidFill>
            <a:schemeClr val="bg1">
              <a:lumMod val="85000"/>
            </a:schemeClr>
          </a:solidFill>
        </a:ln>
      </dgm:spPr>
      <dgm:t>
        <a:bodyPr/>
        <a:lstStyle/>
        <a:p>
          <a:endParaRPr lang="en-US"/>
        </a:p>
      </dgm:t>
    </dgm:pt>
    <dgm:pt modelId="{B6E60E56-7A91-4CB5-A6E6-7AFF437EEB83}" type="sibTrans" cxnId="{32E03D97-96E3-4DD7-9C7D-F279B56AB2CD}">
      <dgm:prSet/>
      <dgm:spPr/>
      <dgm:t>
        <a:bodyPr/>
        <a:lstStyle/>
        <a:p>
          <a:endParaRPr lang="en-US"/>
        </a:p>
      </dgm:t>
    </dgm:pt>
    <dgm:pt modelId="{A0E5D163-823F-4EB7-A974-8639FA53F1AE}">
      <dgm:prSet phldrT="[Text]" custT="1"/>
      <dgm:spPr>
        <a:solidFill>
          <a:srgbClr val="62BCF0"/>
        </a:solidFill>
        <a:ln w="28575">
          <a:noFill/>
        </a:ln>
      </dgm:spPr>
      <dgm:t>
        <a:bodyPr/>
        <a:lstStyle/>
        <a:p>
          <a:r>
            <a:rPr lang="en-US" sz="2000" dirty="0">
              <a:solidFill>
                <a:schemeClr val="bg1"/>
              </a:solidFill>
            </a:rPr>
            <a:t>Public Health Protection and Safety</a:t>
          </a:r>
        </a:p>
      </dgm:t>
    </dgm:pt>
    <dgm:pt modelId="{DFBE4F42-37DA-48B1-A71F-E90B731FF0F4}" type="parTrans" cxnId="{CEDEDDBB-1D2A-45B1-A3A9-2ADA843F3EB8}">
      <dgm:prSet custT="1"/>
      <dgm:spPr>
        <a:ln w="28575">
          <a:solidFill>
            <a:schemeClr val="bg1">
              <a:lumMod val="85000"/>
            </a:schemeClr>
          </a:solidFill>
        </a:ln>
      </dgm:spPr>
      <dgm:t>
        <a:bodyPr/>
        <a:lstStyle/>
        <a:p>
          <a:endParaRPr lang="en-US" sz="2000"/>
        </a:p>
      </dgm:t>
    </dgm:pt>
    <dgm:pt modelId="{BEB3162B-DD54-463B-949D-ACA9C47C6D7F}" type="sibTrans" cxnId="{CEDEDDBB-1D2A-45B1-A3A9-2ADA843F3EB8}">
      <dgm:prSet/>
      <dgm:spPr/>
      <dgm:t>
        <a:bodyPr/>
        <a:lstStyle/>
        <a:p>
          <a:endParaRPr lang="en-US"/>
        </a:p>
      </dgm:t>
    </dgm:pt>
    <dgm:pt modelId="{98F641F5-43FC-4A7F-91B1-545C5E7DD563}">
      <dgm:prSet phldrT="[Text]" custT="1"/>
      <dgm:spPr>
        <a:solidFill>
          <a:srgbClr val="84BC49"/>
        </a:solidFill>
        <a:ln w="28575">
          <a:noFill/>
        </a:ln>
      </dgm:spPr>
      <dgm:t>
        <a:bodyPr/>
        <a:lstStyle/>
        <a:p>
          <a:r>
            <a:rPr lang="en-US" sz="2000">
              <a:solidFill>
                <a:schemeClr val="bg1"/>
              </a:solidFill>
            </a:rPr>
            <a:t>Laboratory Services</a:t>
          </a:r>
          <a:endParaRPr lang="en-US" sz="2000" dirty="0">
            <a:solidFill>
              <a:schemeClr val="bg1"/>
            </a:solidFill>
          </a:endParaRPr>
        </a:p>
      </dgm:t>
    </dgm:pt>
    <dgm:pt modelId="{06BED08C-6348-42D4-AD94-D8D52B989DCF}" type="parTrans" cxnId="{0DE76E73-D0DD-4E1C-AFAC-BDBD79BAA55B}">
      <dgm:prSet custT="1"/>
      <dgm:spPr>
        <a:ln w="28575">
          <a:solidFill>
            <a:schemeClr val="bg1">
              <a:lumMod val="85000"/>
            </a:schemeClr>
          </a:solidFill>
        </a:ln>
      </dgm:spPr>
      <dgm:t>
        <a:bodyPr/>
        <a:lstStyle/>
        <a:p>
          <a:endParaRPr lang="en-US" sz="2000"/>
        </a:p>
      </dgm:t>
    </dgm:pt>
    <dgm:pt modelId="{B846EDF0-E76C-4AEB-A3D6-6B60AD2CAC87}" type="sibTrans" cxnId="{0DE76E73-D0DD-4E1C-AFAC-BDBD79BAA55B}">
      <dgm:prSet/>
      <dgm:spPr/>
      <dgm:t>
        <a:bodyPr/>
        <a:lstStyle/>
        <a:p>
          <a:endParaRPr lang="en-US"/>
        </a:p>
      </dgm:t>
    </dgm:pt>
    <dgm:pt modelId="{B81D7114-4009-4981-9A51-5763C8737810}">
      <dgm:prSet phldrT="[Text]" custT="1"/>
      <dgm:spPr>
        <a:solidFill>
          <a:srgbClr val="01203D"/>
        </a:solidFill>
        <a:ln w="28575">
          <a:noFill/>
        </a:ln>
      </dgm:spPr>
      <dgm:t>
        <a:bodyPr/>
        <a:lstStyle/>
        <a:p>
          <a:r>
            <a:rPr lang="en-US" sz="2000" dirty="0">
              <a:solidFill>
                <a:schemeClr val="bg1"/>
              </a:solidFill>
            </a:rPr>
            <a:t>Administration and Financial Management</a:t>
          </a:r>
        </a:p>
      </dgm:t>
    </dgm:pt>
    <dgm:pt modelId="{A6D27D9B-563E-4B23-AA07-2FD5245494B2}" type="parTrans" cxnId="{DA305433-3FC2-43BA-A04A-E323652EA15F}">
      <dgm:prSet custT="1"/>
      <dgm:spPr>
        <a:ln w="28575">
          <a:solidFill>
            <a:schemeClr val="bg1">
              <a:lumMod val="85000"/>
            </a:schemeClr>
          </a:solidFill>
        </a:ln>
      </dgm:spPr>
      <dgm:t>
        <a:bodyPr/>
        <a:lstStyle/>
        <a:p>
          <a:endParaRPr lang="en-US" sz="2000"/>
        </a:p>
      </dgm:t>
    </dgm:pt>
    <dgm:pt modelId="{0E4AB4C3-DBBE-4007-A8B5-2BFA2173F09F}" type="sibTrans" cxnId="{DA305433-3FC2-43BA-A04A-E323652EA15F}">
      <dgm:prSet/>
      <dgm:spPr/>
      <dgm:t>
        <a:bodyPr/>
        <a:lstStyle/>
        <a:p>
          <a:endParaRPr lang="en-US"/>
        </a:p>
      </dgm:t>
    </dgm:pt>
    <dgm:pt modelId="{62AF9A13-65A2-4B89-B474-136A27FEBFF4}" type="pres">
      <dgm:prSet presAssocID="{B5169929-1A00-4B39-BAB7-B500300888FC}" presName="Name0" presStyleCnt="0">
        <dgm:presLayoutVars>
          <dgm:chPref val="1"/>
          <dgm:dir/>
          <dgm:animOne val="branch"/>
          <dgm:animLvl val="lvl"/>
          <dgm:resizeHandles val="exact"/>
        </dgm:presLayoutVars>
      </dgm:prSet>
      <dgm:spPr/>
    </dgm:pt>
    <dgm:pt modelId="{522EACD8-845C-4505-99D3-C608B1CCECD7}" type="pres">
      <dgm:prSet presAssocID="{27F0A3CF-5B14-424A-9756-5E1F5AE39F84}" presName="root1" presStyleCnt="0"/>
      <dgm:spPr/>
    </dgm:pt>
    <dgm:pt modelId="{59935916-D8C6-4C4E-B14F-48A57B6B9F68}" type="pres">
      <dgm:prSet presAssocID="{27F0A3CF-5B14-424A-9756-5E1F5AE39F84}" presName="LevelOneTextNode" presStyleLbl="node0" presStyleIdx="0" presStyleCnt="1" custScaleX="112923" custScaleY="145032">
        <dgm:presLayoutVars>
          <dgm:chPref val="3"/>
        </dgm:presLayoutVars>
      </dgm:prSet>
      <dgm:spPr/>
    </dgm:pt>
    <dgm:pt modelId="{CA3EF3A2-1DC4-4BDB-B04F-4D24F2890560}" type="pres">
      <dgm:prSet presAssocID="{27F0A3CF-5B14-424A-9756-5E1F5AE39F84}" presName="level2hierChild" presStyleCnt="0"/>
      <dgm:spPr/>
    </dgm:pt>
    <dgm:pt modelId="{D06C129D-FFB9-48A9-9033-F70ED61AAC72}" type="pres">
      <dgm:prSet presAssocID="{77F292DC-768C-46DC-A5A2-2814249D4427}" presName="conn2-1" presStyleLbl="parChTrans1D2" presStyleIdx="0" presStyleCnt="7"/>
      <dgm:spPr/>
    </dgm:pt>
    <dgm:pt modelId="{6B7C93FC-AC31-42CB-8D37-AAC8C06B8586}" type="pres">
      <dgm:prSet presAssocID="{77F292DC-768C-46DC-A5A2-2814249D4427}" presName="connTx" presStyleLbl="parChTrans1D2" presStyleIdx="0" presStyleCnt="7"/>
      <dgm:spPr/>
    </dgm:pt>
    <dgm:pt modelId="{62C357A9-C3C9-4EEB-907D-E3D082F6DCFE}" type="pres">
      <dgm:prSet presAssocID="{4951533E-B55E-4DDB-A2A1-0DD1A410B39D}" presName="root2" presStyleCnt="0"/>
      <dgm:spPr/>
    </dgm:pt>
    <dgm:pt modelId="{B73CF9B0-EB3F-4577-8369-54F3E07425DB}" type="pres">
      <dgm:prSet presAssocID="{4951533E-B55E-4DDB-A2A1-0DD1A410B39D}" presName="LevelTwoTextNode" presStyleLbl="node2" presStyleIdx="0" presStyleCnt="7" custScaleX="159120">
        <dgm:presLayoutVars>
          <dgm:chPref val="3"/>
        </dgm:presLayoutVars>
      </dgm:prSet>
      <dgm:spPr/>
    </dgm:pt>
    <dgm:pt modelId="{6AEF0428-383B-403D-A5CA-DEFA57A41D68}" type="pres">
      <dgm:prSet presAssocID="{4951533E-B55E-4DDB-A2A1-0DD1A410B39D}" presName="level3hierChild" presStyleCnt="0"/>
      <dgm:spPr/>
    </dgm:pt>
    <dgm:pt modelId="{6BE7391D-3772-45C7-BB03-B5B214683C6E}" type="pres">
      <dgm:prSet presAssocID="{DE51D134-8779-4301-88E6-D2DB7E3DA2B0}" presName="conn2-1" presStyleLbl="parChTrans1D2" presStyleIdx="1" presStyleCnt="7"/>
      <dgm:spPr/>
    </dgm:pt>
    <dgm:pt modelId="{35252E8D-499F-40C3-9DF8-944FDD4B4038}" type="pres">
      <dgm:prSet presAssocID="{DE51D134-8779-4301-88E6-D2DB7E3DA2B0}" presName="connTx" presStyleLbl="parChTrans1D2" presStyleIdx="1" presStyleCnt="7"/>
      <dgm:spPr/>
    </dgm:pt>
    <dgm:pt modelId="{3F801B38-308E-4676-8B59-C5383BD39DF0}" type="pres">
      <dgm:prSet presAssocID="{5949EB21-4911-4926-8458-9EEBA62DC847}" presName="root2" presStyleCnt="0"/>
      <dgm:spPr/>
    </dgm:pt>
    <dgm:pt modelId="{57F0B218-B8AE-4220-9430-48E42516228E}" type="pres">
      <dgm:prSet presAssocID="{5949EB21-4911-4926-8458-9EEBA62DC847}" presName="LevelTwoTextNode" presStyleLbl="node2" presStyleIdx="1" presStyleCnt="7" custScaleX="159291">
        <dgm:presLayoutVars>
          <dgm:chPref val="3"/>
        </dgm:presLayoutVars>
      </dgm:prSet>
      <dgm:spPr/>
    </dgm:pt>
    <dgm:pt modelId="{2FB9D030-40A9-492A-AA53-F0EC50F4389C}" type="pres">
      <dgm:prSet presAssocID="{5949EB21-4911-4926-8458-9EEBA62DC847}" presName="level3hierChild" presStyleCnt="0"/>
      <dgm:spPr/>
    </dgm:pt>
    <dgm:pt modelId="{31B24B2D-92AE-440C-A1A6-5F475784AD35}" type="pres">
      <dgm:prSet presAssocID="{D14EEE02-1E0C-472A-AE60-766A94DFBC14}" presName="conn2-1" presStyleLbl="parChTrans1D2" presStyleIdx="2" presStyleCnt="7"/>
      <dgm:spPr/>
    </dgm:pt>
    <dgm:pt modelId="{CAEB46D4-E49D-409F-B7A0-0E1F95B7EAE8}" type="pres">
      <dgm:prSet presAssocID="{D14EEE02-1E0C-472A-AE60-766A94DFBC14}" presName="connTx" presStyleLbl="parChTrans1D2" presStyleIdx="2" presStyleCnt="7"/>
      <dgm:spPr/>
    </dgm:pt>
    <dgm:pt modelId="{2903C718-9D6E-46DE-B199-F62A164DA655}" type="pres">
      <dgm:prSet presAssocID="{D6BC36C3-C210-4A00-9247-EC06B7C445C6}" presName="root2" presStyleCnt="0"/>
      <dgm:spPr/>
    </dgm:pt>
    <dgm:pt modelId="{7273DBFA-A064-4CD0-8B35-089175BB930D}" type="pres">
      <dgm:prSet presAssocID="{D6BC36C3-C210-4A00-9247-EC06B7C445C6}" presName="LevelTwoTextNode" presStyleLbl="node2" presStyleIdx="2" presStyleCnt="7" custScaleX="159291">
        <dgm:presLayoutVars>
          <dgm:chPref val="3"/>
        </dgm:presLayoutVars>
      </dgm:prSet>
      <dgm:spPr/>
    </dgm:pt>
    <dgm:pt modelId="{98C9F45B-CEA0-4652-9DBE-ECC32105B2AC}" type="pres">
      <dgm:prSet presAssocID="{D6BC36C3-C210-4A00-9247-EC06B7C445C6}" presName="level3hierChild" presStyleCnt="0"/>
      <dgm:spPr/>
    </dgm:pt>
    <dgm:pt modelId="{4014ECEF-0888-4009-892D-AB08DF214F2C}" type="pres">
      <dgm:prSet presAssocID="{D58D50F6-D6AB-466F-85E4-B320AD3F42A8}" presName="conn2-1" presStyleLbl="parChTrans1D2" presStyleIdx="3" presStyleCnt="7"/>
      <dgm:spPr/>
    </dgm:pt>
    <dgm:pt modelId="{A41A1603-939C-4827-9FCF-316C0B1C80C5}" type="pres">
      <dgm:prSet presAssocID="{D58D50F6-D6AB-466F-85E4-B320AD3F42A8}" presName="connTx" presStyleLbl="parChTrans1D2" presStyleIdx="3" presStyleCnt="7"/>
      <dgm:spPr/>
    </dgm:pt>
    <dgm:pt modelId="{7437248C-8024-4AE1-97C7-61D9E3CEE9D1}" type="pres">
      <dgm:prSet presAssocID="{5D034D43-3765-4458-B6D9-C01B4EF1CE9C}" presName="root2" presStyleCnt="0"/>
      <dgm:spPr/>
    </dgm:pt>
    <dgm:pt modelId="{6D7F8648-288A-4A1F-B54A-807646FA6E13}" type="pres">
      <dgm:prSet presAssocID="{5D034D43-3765-4458-B6D9-C01B4EF1CE9C}" presName="LevelTwoTextNode" presStyleLbl="node2" presStyleIdx="3" presStyleCnt="7" custScaleX="159291">
        <dgm:presLayoutVars>
          <dgm:chPref val="3"/>
        </dgm:presLayoutVars>
      </dgm:prSet>
      <dgm:spPr/>
    </dgm:pt>
    <dgm:pt modelId="{8EA85A96-18C3-432C-8347-38A97D9F76BA}" type="pres">
      <dgm:prSet presAssocID="{5D034D43-3765-4458-B6D9-C01B4EF1CE9C}" presName="level3hierChild" presStyleCnt="0"/>
      <dgm:spPr/>
    </dgm:pt>
    <dgm:pt modelId="{E20EDDB1-67FA-4D7D-9539-9F9A64C6DD66}" type="pres">
      <dgm:prSet presAssocID="{DFBE4F42-37DA-48B1-A71F-E90B731FF0F4}" presName="conn2-1" presStyleLbl="parChTrans1D2" presStyleIdx="4" presStyleCnt="7"/>
      <dgm:spPr/>
    </dgm:pt>
    <dgm:pt modelId="{379F408F-4D82-4738-A54E-47C405F251E4}" type="pres">
      <dgm:prSet presAssocID="{DFBE4F42-37DA-48B1-A71F-E90B731FF0F4}" presName="connTx" presStyleLbl="parChTrans1D2" presStyleIdx="4" presStyleCnt="7"/>
      <dgm:spPr/>
    </dgm:pt>
    <dgm:pt modelId="{02EA5F23-ACB4-460F-A1D6-28C5813F94CA}" type="pres">
      <dgm:prSet presAssocID="{A0E5D163-823F-4EB7-A974-8639FA53F1AE}" presName="root2" presStyleCnt="0"/>
      <dgm:spPr/>
    </dgm:pt>
    <dgm:pt modelId="{42D61C59-8415-4E78-A2CC-696EF3213CB7}" type="pres">
      <dgm:prSet presAssocID="{A0E5D163-823F-4EB7-A974-8639FA53F1AE}" presName="LevelTwoTextNode" presStyleLbl="node2" presStyleIdx="4" presStyleCnt="7" custScaleX="159291">
        <dgm:presLayoutVars>
          <dgm:chPref val="3"/>
        </dgm:presLayoutVars>
      </dgm:prSet>
      <dgm:spPr/>
    </dgm:pt>
    <dgm:pt modelId="{4D5A1A64-052A-4B82-B438-1CE50E7B9DDD}" type="pres">
      <dgm:prSet presAssocID="{A0E5D163-823F-4EB7-A974-8639FA53F1AE}" presName="level3hierChild" presStyleCnt="0"/>
      <dgm:spPr/>
    </dgm:pt>
    <dgm:pt modelId="{4BAC4599-5689-437F-90F2-D586D824B66C}" type="pres">
      <dgm:prSet presAssocID="{06BED08C-6348-42D4-AD94-D8D52B989DCF}" presName="conn2-1" presStyleLbl="parChTrans1D2" presStyleIdx="5" presStyleCnt="7"/>
      <dgm:spPr/>
    </dgm:pt>
    <dgm:pt modelId="{306D64F2-4C84-48E1-A409-2866D8738324}" type="pres">
      <dgm:prSet presAssocID="{06BED08C-6348-42D4-AD94-D8D52B989DCF}" presName="connTx" presStyleLbl="parChTrans1D2" presStyleIdx="5" presStyleCnt="7"/>
      <dgm:spPr/>
    </dgm:pt>
    <dgm:pt modelId="{F95CDC0B-1276-4756-985D-A337D52ECEA8}" type="pres">
      <dgm:prSet presAssocID="{98F641F5-43FC-4A7F-91B1-545C5E7DD563}" presName="root2" presStyleCnt="0"/>
      <dgm:spPr/>
    </dgm:pt>
    <dgm:pt modelId="{86B6F8FD-94AF-47EE-A573-412109D0A061}" type="pres">
      <dgm:prSet presAssocID="{98F641F5-43FC-4A7F-91B1-545C5E7DD563}" presName="LevelTwoTextNode" presStyleLbl="node2" presStyleIdx="5" presStyleCnt="7" custScaleX="159291">
        <dgm:presLayoutVars>
          <dgm:chPref val="3"/>
        </dgm:presLayoutVars>
      </dgm:prSet>
      <dgm:spPr/>
    </dgm:pt>
    <dgm:pt modelId="{3E0D6E4B-09BF-4222-8C28-376A9B26B17A}" type="pres">
      <dgm:prSet presAssocID="{98F641F5-43FC-4A7F-91B1-545C5E7DD563}" presName="level3hierChild" presStyleCnt="0"/>
      <dgm:spPr/>
    </dgm:pt>
    <dgm:pt modelId="{74114163-B4E1-492A-B948-61BB1E3023B2}" type="pres">
      <dgm:prSet presAssocID="{A6D27D9B-563E-4B23-AA07-2FD5245494B2}" presName="conn2-1" presStyleLbl="parChTrans1D2" presStyleIdx="6" presStyleCnt="7"/>
      <dgm:spPr/>
    </dgm:pt>
    <dgm:pt modelId="{7C7E430D-68D7-4EDE-AC27-89BFBE44E6D7}" type="pres">
      <dgm:prSet presAssocID="{A6D27D9B-563E-4B23-AA07-2FD5245494B2}" presName="connTx" presStyleLbl="parChTrans1D2" presStyleIdx="6" presStyleCnt="7"/>
      <dgm:spPr/>
    </dgm:pt>
    <dgm:pt modelId="{73B4E290-2265-4E2D-9A08-6E318366BF85}" type="pres">
      <dgm:prSet presAssocID="{B81D7114-4009-4981-9A51-5763C8737810}" presName="root2" presStyleCnt="0"/>
      <dgm:spPr/>
    </dgm:pt>
    <dgm:pt modelId="{0060CFB8-2A8A-4A1B-B7AA-F0317BA7B739}" type="pres">
      <dgm:prSet presAssocID="{B81D7114-4009-4981-9A51-5763C8737810}" presName="LevelTwoTextNode" presStyleLbl="node2" presStyleIdx="6" presStyleCnt="7" custScaleX="159291">
        <dgm:presLayoutVars>
          <dgm:chPref val="3"/>
        </dgm:presLayoutVars>
      </dgm:prSet>
      <dgm:spPr/>
    </dgm:pt>
    <dgm:pt modelId="{456D3CD5-F779-47AD-9A81-6FD6FE9F5B2F}" type="pres">
      <dgm:prSet presAssocID="{B81D7114-4009-4981-9A51-5763C8737810}" presName="level3hierChild" presStyleCnt="0"/>
      <dgm:spPr/>
    </dgm:pt>
  </dgm:ptLst>
  <dgm:cxnLst>
    <dgm:cxn modelId="{7900B103-A435-41DC-BBE9-8084DF8D33EC}" type="presOf" srcId="{B81D7114-4009-4981-9A51-5763C8737810}" destId="{0060CFB8-2A8A-4A1B-B7AA-F0317BA7B739}" srcOrd="0" destOrd="0" presId="urn:microsoft.com/office/officeart/2008/layout/HorizontalMultiLevelHierarchy"/>
    <dgm:cxn modelId="{74DBD207-88C1-4532-93B4-A9FBE038EACD}" type="presOf" srcId="{D58D50F6-D6AB-466F-85E4-B320AD3F42A8}" destId="{A41A1603-939C-4827-9FCF-316C0B1C80C5}" srcOrd="1" destOrd="0" presId="urn:microsoft.com/office/officeart/2008/layout/HorizontalMultiLevelHierarchy"/>
    <dgm:cxn modelId="{51EDDE22-961D-41EB-A8EC-0B77DE792D49}" type="presOf" srcId="{77F292DC-768C-46DC-A5A2-2814249D4427}" destId="{D06C129D-FFB9-48A9-9033-F70ED61AAC72}" srcOrd="0" destOrd="0" presId="urn:microsoft.com/office/officeart/2008/layout/HorizontalMultiLevelHierarchy"/>
    <dgm:cxn modelId="{3E3C8F25-3550-477D-9B90-F07F10EF85A2}" type="presOf" srcId="{D6BC36C3-C210-4A00-9247-EC06B7C445C6}" destId="{7273DBFA-A064-4CD0-8B35-089175BB930D}" srcOrd="0" destOrd="0" presId="urn:microsoft.com/office/officeart/2008/layout/HorizontalMultiLevelHierarchy"/>
    <dgm:cxn modelId="{3F778B27-C081-46B6-BA0F-3B531FC2E99F}" type="presOf" srcId="{4951533E-B55E-4DDB-A2A1-0DD1A410B39D}" destId="{B73CF9B0-EB3F-4577-8369-54F3E07425DB}" srcOrd="0" destOrd="0" presId="urn:microsoft.com/office/officeart/2008/layout/HorizontalMultiLevelHierarchy"/>
    <dgm:cxn modelId="{DA305433-3FC2-43BA-A04A-E323652EA15F}" srcId="{27F0A3CF-5B14-424A-9756-5E1F5AE39F84}" destId="{B81D7114-4009-4981-9A51-5763C8737810}" srcOrd="6" destOrd="0" parTransId="{A6D27D9B-563E-4B23-AA07-2FD5245494B2}" sibTransId="{0E4AB4C3-DBBE-4007-A8B5-2BFA2173F09F}"/>
    <dgm:cxn modelId="{A1F41535-11EB-417C-BE97-9902CCFE5F8F}" type="presOf" srcId="{A6D27D9B-563E-4B23-AA07-2FD5245494B2}" destId="{7C7E430D-68D7-4EDE-AC27-89BFBE44E6D7}" srcOrd="1" destOrd="0" presId="urn:microsoft.com/office/officeart/2008/layout/HorizontalMultiLevelHierarchy"/>
    <dgm:cxn modelId="{325B7936-EB04-4B28-8DED-A2BFCE252A6B}" type="presOf" srcId="{06BED08C-6348-42D4-AD94-D8D52B989DCF}" destId="{306D64F2-4C84-48E1-A409-2866D8738324}" srcOrd="1" destOrd="0" presId="urn:microsoft.com/office/officeart/2008/layout/HorizontalMultiLevelHierarchy"/>
    <dgm:cxn modelId="{D5460841-2773-499B-954B-032563B960E2}" srcId="{27F0A3CF-5B14-424A-9756-5E1F5AE39F84}" destId="{5949EB21-4911-4926-8458-9EEBA62DC847}" srcOrd="1" destOrd="0" parTransId="{DE51D134-8779-4301-88E6-D2DB7E3DA2B0}" sibTransId="{8317971A-2589-4C00-BBB7-6A1EE6FEA2D8}"/>
    <dgm:cxn modelId="{10F4CA64-C138-4FD2-BC9C-38223871F00B}" type="presOf" srcId="{77F292DC-768C-46DC-A5A2-2814249D4427}" destId="{6B7C93FC-AC31-42CB-8D37-AAC8C06B8586}" srcOrd="1" destOrd="0" presId="urn:microsoft.com/office/officeart/2008/layout/HorizontalMultiLevelHierarchy"/>
    <dgm:cxn modelId="{C561B666-7D7A-4CFF-A534-76A7B1AFDBA8}" srcId="{27F0A3CF-5B14-424A-9756-5E1F5AE39F84}" destId="{4951533E-B55E-4DDB-A2A1-0DD1A410B39D}" srcOrd="0" destOrd="0" parTransId="{77F292DC-768C-46DC-A5A2-2814249D4427}" sibTransId="{AEAE29A3-FF9F-4497-962E-AEF9F1A7EAC9}"/>
    <dgm:cxn modelId="{CC515B48-77B5-4D76-AA99-6C6B24B80A11}" srcId="{27F0A3CF-5B14-424A-9756-5E1F5AE39F84}" destId="{D6BC36C3-C210-4A00-9247-EC06B7C445C6}" srcOrd="2" destOrd="0" parTransId="{D14EEE02-1E0C-472A-AE60-766A94DFBC14}" sibTransId="{7291E221-0BAB-4182-9161-51E79B6002CD}"/>
    <dgm:cxn modelId="{8ACBA049-CD24-4F06-87A4-A2FAEA5BB835}" type="presOf" srcId="{27F0A3CF-5B14-424A-9756-5E1F5AE39F84}" destId="{59935916-D8C6-4C4E-B14F-48A57B6B9F68}" srcOrd="0" destOrd="0" presId="urn:microsoft.com/office/officeart/2008/layout/HorizontalMultiLevelHierarchy"/>
    <dgm:cxn modelId="{A898B26B-9AB3-4153-A628-E3E2F20D1824}" type="presOf" srcId="{D58D50F6-D6AB-466F-85E4-B320AD3F42A8}" destId="{4014ECEF-0888-4009-892D-AB08DF214F2C}" srcOrd="0" destOrd="0" presId="urn:microsoft.com/office/officeart/2008/layout/HorizontalMultiLevelHierarchy"/>
    <dgm:cxn modelId="{03B3BB6C-FFE9-44B6-9C93-8E803D7C28D0}" type="presOf" srcId="{06BED08C-6348-42D4-AD94-D8D52B989DCF}" destId="{4BAC4599-5689-437F-90F2-D586D824B66C}" srcOrd="0" destOrd="0" presId="urn:microsoft.com/office/officeart/2008/layout/HorizontalMultiLevelHierarchy"/>
    <dgm:cxn modelId="{0DE76E73-D0DD-4E1C-AFAC-BDBD79BAA55B}" srcId="{27F0A3CF-5B14-424A-9756-5E1F5AE39F84}" destId="{98F641F5-43FC-4A7F-91B1-545C5E7DD563}" srcOrd="5" destOrd="0" parTransId="{06BED08C-6348-42D4-AD94-D8D52B989DCF}" sibTransId="{B846EDF0-E76C-4AEB-A3D6-6B60AD2CAC87}"/>
    <dgm:cxn modelId="{D67BDE55-4492-4F91-8DBD-3C534EDF7BB9}" type="presOf" srcId="{D14EEE02-1E0C-472A-AE60-766A94DFBC14}" destId="{CAEB46D4-E49D-409F-B7A0-0E1F95B7EAE8}" srcOrd="1" destOrd="0" presId="urn:microsoft.com/office/officeart/2008/layout/HorizontalMultiLevelHierarchy"/>
    <dgm:cxn modelId="{FD2A0356-C497-4AD4-8A60-D4855A4C1C0F}" type="presOf" srcId="{DE51D134-8779-4301-88E6-D2DB7E3DA2B0}" destId="{35252E8D-499F-40C3-9DF8-944FDD4B4038}" srcOrd="1" destOrd="0" presId="urn:microsoft.com/office/officeart/2008/layout/HorizontalMultiLevelHierarchy"/>
    <dgm:cxn modelId="{96445356-D426-40E5-852B-5437C3AD0746}" type="presOf" srcId="{A0E5D163-823F-4EB7-A974-8639FA53F1AE}" destId="{42D61C59-8415-4E78-A2CC-696EF3213CB7}" srcOrd="0" destOrd="0" presId="urn:microsoft.com/office/officeart/2008/layout/HorizontalMultiLevelHierarchy"/>
    <dgm:cxn modelId="{CD374B58-0DAF-4506-9FB7-EE1037793173}" type="presOf" srcId="{DFBE4F42-37DA-48B1-A71F-E90B731FF0F4}" destId="{E20EDDB1-67FA-4D7D-9539-9F9A64C6DD66}" srcOrd="0" destOrd="0" presId="urn:microsoft.com/office/officeart/2008/layout/HorizontalMultiLevelHierarchy"/>
    <dgm:cxn modelId="{7AFB9489-8721-418B-821E-901FC5819AB3}" type="presOf" srcId="{D14EEE02-1E0C-472A-AE60-766A94DFBC14}" destId="{31B24B2D-92AE-440C-A1A6-5F475784AD35}" srcOrd="0" destOrd="0" presId="urn:microsoft.com/office/officeart/2008/layout/HorizontalMultiLevelHierarchy"/>
    <dgm:cxn modelId="{29073390-1CA2-479D-8643-76DAFB6107F1}" type="presOf" srcId="{5949EB21-4911-4926-8458-9EEBA62DC847}" destId="{57F0B218-B8AE-4220-9430-48E42516228E}" srcOrd="0" destOrd="0" presId="urn:microsoft.com/office/officeart/2008/layout/HorizontalMultiLevelHierarchy"/>
    <dgm:cxn modelId="{32E03D97-96E3-4DD7-9C7D-F279B56AB2CD}" srcId="{27F0A3CF-5B14-424A-9756-5E1F5AE39F84}" destId="{5D034D43-3765-4458-B6D9-C01B4EF1CE9C}" srcOrd="3" destOrd="0" parTransId="{D58D50F6-D6AB-466F-85E4-B320AD3F42A8}" sibTransId="{B6E60E56-7A91-4CB5-A6E6-7AFF437EEB83}"/>
    <dgm:cxn modelId="{52E189A3-B253-43A8-B623-F5746A9DF72F}" type="presOf" srcId="{DFBE4F42-37DA-48B1-A71F-E90B731FF0F4}" destId="{379F408F-4D82-4738-A54E-47C405F251E4}" srcOrd="1" destOrd="0" presId="urn:microsoft.com/office/officeart/2008/layout/HorizontalMultiLevelHierarchy"/>
    <dgm:cxn modelId="{8B4356B1-680C-46E0-9FE7-677DDA915187}" type="presOf" srcId="{5D034D43-3765-4458-B6D9-C01B4EF1CE9C}" destId="{6D7F8648-288A-4A1F-B54A-807646FA6E13}" srcOrd="0" destOrd="0" presId="urn:microsoft.com/office/officeart/2008/layout/HorizontalMultiLevelHierarchy"/>
    <dgm:cxn modelId="{CEDEDDBB-1D2A-45B1-A3A9-2ADA843F3EB8}" srcId="{27F0A3CF-5B14-424A-9756-5E1F5AE39F84}" destId="{A0E5D163-823F-4EB7-A974-8639FA53F1AE}" srcOrd="4" destOrd="0" parTransId="{DFBE4F42-37DA-48B1-A71F-E90B731FF0F4}" sibTransId="{BEB3162B-DD54-463B-949D-ACA9C47C6D7F}"/>
    <dgm:cxn modelId="{EB50B5D5-FAE6-4F48-A7BF-0B4147406890}" type="presOf" srcId="{DE51D134-8779-4301-88E6-D2DB7E3DA2B0}" destId="{6BE7391D-3772-45C7-BB03-B5B214683C6E}" srcOrd="0" destOrd="0" presId="urn:microsoft.com/office/officeart/2008/layout/HorizontalMultiLevelHierarchy"/>
    <dgm:cxn modelId="{4E9AA6E3-D355-401C-A6BF-119CB8513E5A}" srcId="{B5169929-1A00-4B39-BAB7-B500300888FC}" destId="{27F0A3CF-5B14-424A-9756-5E1F5AE39F84}" srcOrd="0" destOrd="0" parTransId="{C499392C-CCD8-4667-ABC7-27F285F4D7CD}" sibTransId="{9EE6FBBB-E592-4881-BC26-A964F93FED14}"/>
    <dgm:cxn modelId="{DB34F0E8-7771-41E8-B188-7744CE3A86D9}" type="presOf" srcId="{B5169929-1A00-4B39-BAB7-B500300888FC}" destId="{62AF9A13-65A2-4B89-B474-136A27FEBFF4}" srcOrd="0" destOrd="0" presId="urn:microsoft.com/office/officeart/2008/layout/HorizontalMultiLevelHierarchy"/>
    <dgm:cxn modelId="{F709E5F7-61B6-4691-815E-EE051131A205}" type="presOf" srcId="{A6D27D9B-563E-4B23-AA07-2FD5245494B2}" destId="{74114163-B4E1-492A-B948-61BB1E3023B2}" srcOrd="0" destOrd="0" presId="urn:microsoft.com/office/officeart/2008/layout/HorizontalMultiLevelHierarchy"/>
    <dgm:cxn modelId="{08917AFD-A714-4A5B-AF64-B3A4BA2BBA66}" type="presOf" srcId="{98F641F5-43FC-4A7F-91B1-545C5E7DD563}" destId="{86B6F8FD-94AF-47EE-A573-412109D0A061}" srcOrd="0" destOrd="0" presId="urn:microsoft.com/office/officeart/2008/layout/HorizontalMultiLevelHierarchy"/>
    <dgm:cxn modelId="{674BF87E-8CDE-4466-8418-F0680F6FCFE7}" type="presParOf" srcId="{62AF9A13-65A2-4B89-B474-136A27FEBFF4}" destId="{522EACD8-845C-4505-99D3-C608B1CCECD7}" srcOrd="0" destOrd="0" presId="urn:microsoft.com/office/officeart/2008/layout/HorizontalMultiLevelHierarchy"/>
    <dgm:cxn modelId="{94A2A3E5-1B9D-431B-AACA-FAF2481A9379}" type="presParOf" srcId="{522EACD8-845C-4505-99D3-C608B1CCECD7}" destId="{59935916-D8C6-4C4E-B14F-48A57B6B9F68}" srcOrd="0" destOrd="0" presId="urn:microsoft.com/office/officeart/2008/layout/HorizontalMultiLevelHierarchy"/>
    <dgm:cxn modelId="{72A8C9EA-8BE7-4A22-A443-BDD0209F8ED2}" type="presParOf" srcId="{522EACD8-845C-4505-99D3-C608B1CCECD7}" destId="{CA3EF3A2-1DC4-4BDB-B04F-4D24F2890560}" srcOrd="1" destOrd="0" presId="urn:microsoft.com/office/officeart/2008/layout/HorizontalMultiLevelHierarchy"/>
    <dgm:cxn modelId="{68BF7589-1910-4661-AC29-50CE56B72E2C}" type="presParOf" srcId="{CA3EF3A2-1DC4-4BDB-B04F-4D24F2890560}" destId="{D06C129D-FFB9-48A9-9033-F70ED61AAC72}" srcOrd="0" destOrd="0" presId="urn:microsoft.com/office/officeart/2008/layout/HorizontalMultiLevelHierarchy"/>
    <dgm:cxn modelId="{CE0AD8F4-E8F6-42D5-90F0-61AF12BAFC7D}" type="presParOf" srcId="{D06C129D-FFB9-48A9-9033-F70ED61AAC72}" destId="{6B7C93FC-AC31-42CB-8D37-AAC8C06B8586}" srcOrd="0" destOrd="0" presId="urn:microsoft.com/office/officeart/2008/layout/HorizontalMultiLevelHierarchy"/>
    <dgm:cxn modelId="{1DD6F2E0-975C-4C7A-9F3C-9139E0CD932B}" type="presParOf" srcId="{CA3EF3A2-1DC4-4BDB-B04F-4D24F2890560}" destId="{62C357A9-C3C9-4EEB-907D-E3D082F6DCFE}" srcOrd="1" destOrd="0" presId="urn:microsoft.com/office/officeart/2008/layout/HorizontalMultiLevelHierarchy"/>
    <dgm:cxn modelId="{556FDD79-09D7-4F44-8021-5A8C22C78A89}" type="presParOf" srcId="{62C357A9-C3C9-4EEB-907D-E3D082F6DCFE}" destId="{B73CF9B0-EB3F-4577-8369-54F3E07425DB}" srcOrd="0" destOrd="0" presId="urn:microsoft.com/office/officeart/2008/layout/HorizontalMultiLevelHierarchy"/>
    <dgm:cxn modelId="{B686E056-3EA9-41E4-9211-B295BBFDE71C}" type="presParOf" srcId="{62C357A9-C3C9-4EEB-907D-E3D082F6DCFE}" destId="{6AEF0428-383B-403D-A5CA-DEFA57A41D68}" srcOrd="1" destOrd="0" presId="urn:microsoft.com/office/officeart/2008/layout/HorizontalMultiLevelHierarchy"/>
    <dgm:cxn modelId="{4722D869-54C6-42A5-BA27-85C0879C4B16}" type="presParOf" srcId="{CA3EF3A2-1DC4-4BDB-B04F-4D24F2890560}" destId="{6BE7391D-3772-45C7-BB03-B5B214683C6E}" srcOrd="2" destOrd="0" presId="urn:microsoft.com/office/officeart/2008/layout/HorizontalMultiLevelHierarchy"/>
    <dgm:cxn modelId="{5FFC8F96-FA3D-4BAC-A7F9-177ABFECDD06}" type="presParOf" srcId="{6BE7391D-3772-45C7-BB03-B5B214683C6E}" destId="{35252E8D-499F-40C3-9DF8-944FDD4B4038}" srcOrd="0" destOrd="0" presId="urn:microsoft.com/office/officeart/2008/layout/HorizontalMultiLevelHierarchy"/>
    <dgm:cxn modelId="{3C96CD85-3CD9-45D2-9FAC-7A7CD006D69C}" type="presParOf" srcId="{CA3EF3A2-1DC4-4BDB-B04F-4D24F2890560}" destId="{3F801B38-308E-4676-8B59-C5383BD39DF0}" srcOrd="3" destOrd="0" presId="urn:microsoft.com/office/officeart/2008/layout/HorizontalMultiLevelHierarchy"/>
    <dgm:cxn modelId="{78E5B7A8-72A7-4CC5-A098-8E997007A447}" type="presParOf" srcId="{3F801B38-308E-4676-8B59-C5383BD39DF0}" destId="{57F0B218-B8AE-4220-9430-48E42516228E}" srcOrd="0" destOrd="0" presId="urn:microsoft.com/office/officeart/2008/layout/HorizontalMultiLevelHierarchy"/>
    <dgm:cxn modelId="{57A00D1C-3FEE-4670-93C8-9CB00ADC92C0}" type="presParOf" srcId="{3F801B38-308E-4676-8B59-C5383BD39DF0}" destId="{2FB9D030-40A9-492A-AA53-F0EC50F4389C}" srcOrd="1" destOrd="0" presId="urn:microsoft.com/office/officeart/2008/layout/HorizontalMultiLevelHierarchy"/>
    <dgm:cxn modelId="{E1458E52-F557-4174-9917-76A292FDC4BE}" type="presParOf" srcId="{CA3EF3A2-1DC4-4BDB-B04F-4D24F2890560}" destId="{31B24B2D-92AE-440C-A1A6-5F475784AD35}" srcOrd="4" destOrd="0" presId="urn:microsoft.com/office/officeart/2008/layout/HorizontalMultiLevelHierarchy"/>
    <dgm:cxn modelId="{4E7E23C0-497D-4508-A814-BFD3BB820CB3}" type="presParOf" srcId="{31B24B2D-92AE-440C-A1A6-5F475784AD35}" destId="{CAEB46D4-E49D-409F-B7A0-0E1F95B7EAE8}" srcOrd="0" destOrd="0" presId="urn:microsoft.com/office/officeart/2008/layout/HorizontalMultiLevelHierarchy"/>
    <dgm:cxn modelId="{45B95CC8-E58A-490C-8F18-3C9E8EAB8B3A}" type="presParOf" srcId="{CA3EF3A2-1DC4-4BDB-B04F-4D24F2890560}" destId="{2903C718-9D6E-46DE-B199-F62A164DA655}" srcOrd="5" destOrd="0" presId="urn:microsoft.com/office/officeart/2008/layout/HorizontalMultiLevelHierarchy"/>
    <dgm:cxn modelId="{F10A0546-A7C5-41A5-A17A-982E2415A112}" type="presParOf" srcId="{2903C718-9D6E-46DE-B199-F62A164DA655}" destId="{7273DBFA-A064-4CD0-8B35-089175BB930D}" srcOrd="0" destOrd="0" presId="urn:microsoft.com/office/officeart/2008/layout/HorizontalMultiLevelHierarchy"/>
    <dgm:cxn modelId="{6115D040-E413-4C40-A2D7-44511BFAE1E4}" type="presParOf" srcId="{2903C718-9D6E-46DE-B199-F62A164DA655}" destId="{98C9F45B-CEA0-4652-9DBE-ECC32105B2AC}" srcOrd="1" destOrd="0" presId="urn:microsoft.com/office/officeart/2008/layout/HorizontalMultiLevelHierarchy"/>
    <dgm:cxn modelId="{1AAEF572-ACA1-4340-9C54-01B4C0E1A0B9}" type="presParOf" srcId="{CA3EF3A2-1DC4-4BDB-B04F-4D24F2890560}" destId="{4014ECEF-0888-4009-892D-AB08DF214F2C}" srcOrd="6" destOrd="0" presId="urn:microsoft.com/office/officeart/2008/layout/HorizontalMultiLevelHierarchy"/>
    <dgm:cxn modelId="{8F7009F0-3C37-499A-9DCD-EF3883A1C3E7}" type="presParOf" srcId="{4014ECEF-0888-4009-892D-AB08DF214F2C}" destId="{A41A1603-939C-4827-9FCF-316C0B1C80C5}" srcOrd="0" destOrd="0" presId="urn:microsoft.com/office/officeart/2008/layout/HorizontalMultiLevelHierarchy"/>
    <dgm:cxn modelId="{CBA35821-7883-46FC-B2F2-36BB93B3607F}" type="presParOf" srcId="{CA3EF3A2-1DC4-4BDB-B04F-4D24F2890560}" destId="{7437248C-8024-4AE1-97C7-61D9E3CEE9D1}" srcOrd="7" destOrd="0" presId="urn:microsoft.com/office/officeart/2008/layout/HorizontalMultiLevelHierarchy"/>
    <dgm:cxn modelId="{EC260494-1D37-4E59-B840-46C156BD0037}" type="presParOf" srcId="{7437248C-8024-4AE1-97C7-61D9E3CEE9D1}" destId="{6D7F8648-288A-4A1F-B54A-807646FA6E13}" srcOrd="0" destOrd="0" presId="urn:microsoft.com/office/officeart/2008/layout/HorizontalMultiLevelHierarchy"/>
    <dgm:cxn modelId="{28C72C84-7C1C-41AC-B83A-3108FDDC299C}" type="presParOf" srcId="{7437248C-8024-4AE1-97C7-61D9E3CEE9D1}" destId="{8EA85A96-18C3-432C-8347-38A97D9F76BA}" srcOrd="1" destOrd="0" presId="urn:microsoft.com/office/officeart/2008/layout/HorizontalMultiLevelHierarchy"/>
    <dgm:cxn modelId="{646F0C40-8F1C-4E56-AF61-BC83BB262F12}" type="presParOf" srcId="{CA3EF3A2-1DC4-4BDB-B04F-4D24F2890560}" destId="{E20EDDB1-67FA-4D7D-9539-9F9A64C6DD66}" srcOrd="8" destOrd="0" presId="urn:microsoft.com/office/officeart/2008/layout/HorizontalMultiLevelHierarchy"/>
    <dgm:cxn modelId="{8A8EB2C6-B48D-489D-B8DD-5EABF67D9BE1}" type="presParOf" srcId="{E20EDDB1-67FA-4D7D-9539-9F9A64C6DD66}" destId="{379F408F-4D82-4738-A54E-47C405F251E4}" srcOrd="0" destOrd="0" presId="urn:microsoft.com/office/officeart/2008/layout/HorizontalMultiLevelHierarchy"/>
    <dgm:cxn modelId="{BE7A3239-C444-48E8-8EA9-68E364E1A27E}" type="presParOf" srcId="{CA3EF3A2-1DC4-4BDB-B04F-4D24F2890560}" destId="{02EA5F23-ACB4-460F-A1D6-28C5813F94CA}" srcOrd="9" destOrd="0" presId="urn:microsoft.com/office/officeart/2008/layout/HorizontalMultiLevelHierarchy"/>
    <dgm:cxn modelId="{15C09A17-7D4A-454E-8AFC-D73B23C6BEE7}" type="presParOf" srcId="{02EA5F23-ACB4-460F-A1D6-28C5813F94CA}" destId="{42D61C59-8415-4E78-A2CC-696EF3213CB7}" srcOrd="0" destOrd="0" presId="urn:microsoft.com/office/officeart/2008/layout/HorizontalMultiLevelHierarchy"/>
    <dgm:cxn modelId="{23836081-D33E-43EB-9CA2-58FED0D22662}" type="presParOf" srcId="{02EA5F23-ACB4-460F-A1D6-28C5813F94CA}" destId="{4D5A1A64-052A-4B82-B438-1CE50E7B9DDD}" srcOrd="1" destOrd="0" presId="urn:microsoft.com/office/officeart/2008/layout/HorizontalMultiLevelHierarchy"/>
    <dgm:cxn modelId="{7881A076-F630-48BA-B36C-D73F70893770}" type="presParOf" srcId="{CA3EF3A2-1DC4-4BDB-B04F-4D24F2890560}" destId="{4BAC4599-5689-437F-90F2-D586D824B66C}" srcOrd="10" destOrd="0" presId="urn:microsoft.com/office/officeart/2008/layout/HorizontalMultiLevelHierarchy"/>
    <dgm:cxn modelId="{16BAA4DD-A7E8-42A1-B851-702AEE18EFBC}" type="presParOf" srcId="{4BAC4599-5689-437F-90F2-D586D824B66C}" destId="{306D64F2-4C84-48E1-A409-2866D8738324}" srcOrd="0" destOrd="0" presId="urn:microsoft.com/office/officeart/2008/layout/HorizontalMultiLevelHierarchy"/>
    <dgm:cxn modelId="{3191AEEB-0282-4AF3-853E-15A296C6F169}" type="presParOf" srcId="{CA3EF3A2-1DC4-4BDB-B04F-4D24F2890560}" destId="{F95CDC0B-1276-4756-985D-A337D52ECEA8}" srcOrd="11" destOrd="0" presId="urn:microsoft.com/office/officeart/2008/layout/HorizontalMultiLevelHierarchy"/>
    <dgm:cxn modelId="{EF95FB5A-EDB1-41D3-ABA6-C4439CB02F54}" type="presParOf" srcId="{F95CDC0B-1276-4756-985D-A337D52ECEA8}" destId="{86B6F8FD-94AF-47EE-A573-412109D0A061}" srcOrd="0" destOrd="0" presId="urn:microsoft.com/office/officeart/2008/layout/HorizontalMultiLevelHierarchy"/>
    <dgm:cxn modelId="{AADA98D9-7720-42FA-9AE9-D85DF7968CE1}" type="presParOf" srcId="{F95CDC0B-1276-4756-985D-A337D52ECEA8}" destId="{3E0D6E4B-09BF-4222-8C28-376A9B26B17A}" srcOrd="1" destOrd="0" presId="urn:microsoft.com/office/officeart/2008/layout/HorizontalMultiLevelHierarchy"/>
    <dgm:cxn modelId="{B526D2F8-60EF-4BE9-ABA2-7F1399755E6D}" type="presParOf" srcId="{CA3EF3A2-1DC4-4BDB-B04F-4D24F2890560}" destId="{74114163-B4E1-492A-B948-61BB1E3023B2}" srcOrd="12" destOrd="0" presId="urn:microsoft.com/office/officeart/2008/layout/HorizontalMultiLevelHierarchy"/>
    <dgm:cxn modelId="{092BABCE-0E6F-4864-986A-A440E22C7677}" type="presParOf" srcId="{74114163-B4E1-492A-B948-61BB1E3023B2}" destId="{7C7E430D-68D7-4EDE-AC27-89BFBE44E6D7}" srcOrd="0" destOrd="0" presId="urn:microsoft.com/office/officeart/2008/layout/HorizontalMultiLevelHierarchy"/>
    <dgm:cxn modelId="{6C7463CA-747D-428E-9A3C-31C733FD6C78}" type="presParOf" srcId="{CA3EF3A2-1DC4-4BDB-B04F-4D24F2890560}" destId="{73B4E290-2265-4E2D-9A08-6E318366BF85}" srcOrd="13" destOrd="0" presId="urn:microsoft.com/office/officeart/2008/layout/HorizontalMultiLevelHierarchy"/>
    <dgm:cxn modelId="{CD8FAD67-82E0-4782-A75A-CAEF023B99DC}" type="presParOf" srcId="{73B4E290-2265-4E2D-9A08-6E318366BF85}" destId="{0060CFB8-2A8A-4A1B-B7AA-F0317BA7B739}" srcOrd="0" destOrd="0" presId="urn:microsoft.com/office/officeart/2008/layout/HorizontalMultiLevelHierarchy"/>
    <dgm:cxn modelId="{5C9CAC26-7870-486C-AF79-2E2D1F66F48F}" type="presParOf" srcId="{73B4E290-2265-4E2D-9A08-6E318366BF85}" destId="{456D3CD5-F779-47AD-9A81-6FD6FE9F5B2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169929-1A00-4B39-BAB7-B500300888FC}"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n-US"/>
        </a:p>
      </dgm:t>
    </dgm:pt>
    <dgm:pt modelId="{27F0A3CF-5B14-424A-9756-5E1F5AE39F84}">
      <dgm:prSet phldrT="[Text]" custT="1"/>
      <dgm:spPr>
        <a:solidFill>
          <a:srgbClr val="62BCF0"/>
        </a:solidFill>
        <a:ln w="28575">
          <a:noFill/>
        </a:ln>
      </dgm:spPr>
      <dgm:t>
        <a:bodyPr/>
        <a:lstStyle/>
        <a:p>
          <a:r>
            <a:rPr lang="en-US" sz="2000" dirty="0">
              <a:solidFill>
                <a:schemeClr val="bg1"/>
              </a:solidFill>
              <a:latin typeface="Calibri" panose="020F0502020204030204" pitchFamily="34" charset="0"/>
              <a:cs typeface="Calibri" panose="020F0502020204030204" pitchFamily="34" charset="0"/>
            </a:rPr>
            <a:t>Commissioner’s Office</a:t>
          </a:r>
          <a:endParaRPr lang="en-US" sz="2000" i="1" dirty="0">
            <a:solidFill>
              <a:schemeClr val="bg1"/>
            </a:solidFill>
            <a:latin typeface="Calibri" panose="020F0502020204030204" pitchFamily="34" charset="0"/>
            <a:cs typeface="Calibri" panose="020F0502020204030204" pitchFamily="34" charset="0"/>
          </a:endParaRPr>
        </a:p>
      </dgm:t>
    </dgm:pt>
    <dgm:pt modelId="{C499392C-CCD8-4667-ABC7-27F285F4D7CD}" type="parTrans" cxnId="{4E9AA6E3-D355-401C-A6BF-119CB8513E5A}">
      <dgm:prSet/>
      <dgm:spPr/>
      <dgm:t>
        <a:bodyPr/>
        <a:lstStyle/>
        <a:p>
          <a:endParaRPr lang="en-US">
            <a:latin typeface="Calibri" panose="020F0502020204030204" pitchFamily="34" charset="0"/>
            <a:cs typeface="Calibri" panose="020F0502020204030204" pitchFamily="34" charset="0"/>
          </a:endParaRPr>
        </a:p>
      </dgm:t>
    </dgm:pt>
    <dgm:pt modelId="{9EE6FBBB-E592-4881-BC26-A964F93FED14}" type="sibTrans" cxnId="{4E9AA6E3-D355-401C-A6BF-119CB8513E5A}">
      <dgm:prSet/>
      <dgm:spPr/>
      <dgm:t>
        <a:bodyPr/>
        <a:lstStyle/>
        <a:p>
          <a:endParaRPr lang="en-US">
            <a:latin typeface="Calibri" panose="020F0502020204030204" pitchFamily="34" charset="0"/>
            <a:cs typeface="Calibri" panose="020F0502020204030204" pitchFamily="34" charset="0"/>
          </a:endParaRPr>
        </a:p>
      </dgm:t>
    </dgm:pt>
    <dgm:pt modelId="{4951533E-B55E-4DDB-A2A1-0DD1A410B39D}">
      <dgm:prSet phldrT="[Text]" custT="1"/>
      <dgm:spPr>
        <a:solidFill>
          <a:srgbClr val="01203D"/>
        </a:solidFill>
        <a:ln w="28575">
          <a:noFill/>
        </a:ln>
      </dgm:spPr>
      <dgm:t>
        <a:bodyPr/>
        <a:lstStyle/>
        <a:p>
          <a:r>
            <a:rPr lang="en-US" sz="2000" dirty="0">
              <a:solidFill>
                <a:schemeClr val="bg1"/>
              </a:solidFill>
              <a:latin typeface="Calibri" panose="020F0502020204030204" pitchFamily="34" charset="0"/>
              <a:cs typeface="Calibri" panose="020F0502020204030204" pitchFamily="34" charset="0"/>
            </a:rPr>
            <a:t>Administration and Financial Management</a:t>
          </a:r>
        </a:p>
      </dgm:t>
    </dgm:pt>
    <dgm:pt modelId="{77F292DC-768C-46DC-A5A2-2814249D4427}" type="parTrans" cxnId="{C561B666-7D7A-4CFF-A534-76A7B1AFDBA8}">
      <dgm:prSet custT="1"/>
      <dgm:spPr>
        <a:ln w="28575">
          <a:solidFill>
            <a:schemeClr val="bg1">
              <a:lumMod val="85000"/>
            </a:schemeClr>
          </a:solidFill>
        </a:ln>
      </dgm:spPr>
      <dgm:t>
        <a:bodyPr/>
        <a:lstStyle/>
        <a:p>
          <a:endParaRPr lang="en-US" sz="2000">
            <a:latin typeface="Calibri" panose="020F0502020204030204" pitchFamily="34" charset="0"/>
            <a:cs typeface="Calibri" panose="020F0502020204030204" pitchFamily="34" charset="0"/>
          </a:endParaRPr>
        </a:p>
      </dgm:t>
    </dgm:pt>
    <dgm:pt modelId="{AEAE29A3-FF9F-4497-962E-AEF9F1A7EAC9}" type="sibTrans" cxnId="{C561B666-7D7A-4CFF-A534-76A7B1AFDBA8}">
      <dgm:prSet/>
      <dgm:spPr/>
      <dgm:t>
        <a:bodyPr/>
        <a:lstStyle/>
        <a:p>
          <a:endParaRPr lang="en-US">
            <a:latin typeface="Calibri" panose="020F0502020204030204" pitchFamily="34" charset="0"/>
            <a:cs typeface="Calibri" panose="020F0502020204030204" pitchFamily="34" charset="0"/>
          </a:endParaRPr>
        </a:p>
      </dgm:t>
    </dgm:pt>
    <dgm:pt modelId="{5949EB21-4911-4926-8458-9EEBA62DC847}">
      <dgm:prSet phldrT="[Text]" custT="1"/>
      <dgm:spPr>
        <a:solidFill>
          <a:srgbClr val="62BCF0"/>
        </a:solidFill>
        <a:ln w="28575">
          <a:noFill/>
        </a:ln>
      </dgm:spPr>
      <dgm:t>
        <a:bodyPr/>
        <a:lstStyle/>
        <a:p>
          <a:r>
            <a:rPr lang="en-US" sz="2000" dirty="0">
              <a:solidFill>
                <a:schemeClr val="bg1"/>
              </a:solidFill>
              <a:latin typeface="Calibri" panose="020F0502020204030204" pitchFamily="34" charset="0"/>
              <a:cs typeface="Calibri" panose="020F0502020204030204" pitchFamily="34" charset="0"/>
            </a:rPr>
            <a:t>Epidemiology and Health Planning</a:t>
          </a:r>
        </a:p>
      </dgm:t>
    </dgm:pt>
    <dgm:pt modelId="{DE51D134-8779-4301-88E6-D2DB7E3DA2B0}" type="parTrans" cxnId="{D5460841-2773-499B-954B-032563B960E2}">
      <dgm:prSet custT="1"/>
      <dgm:spPr>
        <a:ln w="28575">
          <a:solidFill>
            <a:schemeClr val="bg1">
              <a:lumMod val="85000"/>
            </a:schemeClr>
          </a:solidFill>
        </a:ln>
      </dgm:spPr>
      <dgm:t>
        <a:bodyPr/>
        <a:lstStyle/>
        <a:p>
          <a:endParaRPr lang="en-US" sz="2000">
            <a:latin typeface="Calibri" panose="020F0502020204030204" pitchFamily="34" charset="0"/>
            <a:cs typeface="Calibri" panose="020F0502020204030204" pitchFamily="34" charset="0"/>
          </a:endParaRPr>
        </a:p>
      </dgm:t>
    </dgm:pt>
    <dgm:pt modelId="{8317971A-2589-4C00-BBB7-6A1EE6FEA2D8}" type="sibTrans" cxnId="{D5460841-2773-499B-954B-032563B960E2}">
      <dgm:prSet/>
      <dgm:spPr/>
      <dgm:t>
        <a:bodyPr/>
        <a:lstStyle/>
        <a:p>
          <a:endParaRPr lang="en-US">
            <a:latin typeface="Calibri" panose="020F0502020204030204" pitchFamily="34" charset="0"/>
            <a:cs typeface="Calibri" panose="020F0502020204030204" pitchFamily="34" charset="0"/>
          </a:endParaRPr>
        </a:p>
      </dgm:t>
    </dgm:pt>
    <dgm:pt modelId="{D6BC36C3-C210-4A00-9247-EC06B7C445C6}">
      <dgm:prSet phldrT="[Text]" custT="1"/>
      <dgm:spPr>
        <a:solidFill>
          <a:srgbClr val="84BC49"/>
        </a:solidFill>
        <a:ln w="28575">
          <a:noFill/>
        </a:ln>
      </dgm:spPr>
      <dgm:t>
        <a:bodyPr/>
        <a:lstStyle/>
        <a:p>
          <a:r>
            <a:rPr lang="en-US" sz="2000" dirty="0">
              <a:solidFill>
                <a:schemeClr val="bg1"/>
              </a:solidFill>
              <a:latin typeface="Calibri" panose="020F0502020204030204" pitchFamily="34" charset="0"/>
              <a:cs typeface="Calibri" panose="020F0502020204030204" pitchFamily="34" charset="0"/>
            </a:rPr>
            <a:t>Laboratory Services</a:t>
          </a:r>
        </a:p>
      </dgm:t>
    </dgm:pt>
    <dgm:pt modelId="{D14EEE02-1E0C-472A-AE60-766A94DFBC14}" type="parTrans" cxnId="{CC515B48-77B5-4D76-AA99-6C6B24B80A11}">
      <dgm:prSet custT="1"/>
      <dgm:spPr>
        <a:ln w="28575">
          <a:solidFill>
            <a:schemeClr val="bg1">
              <a:lumMod val="85000"/>
            </a:schemeClr>
          </a:solidFill>
        </a:ln>
      </dgm:spPr>
      <dgm:t>
        <a:bodyPr/>
        <a:lstStyle/>
        <a:p>
          <a:endParaRPr lang="en-US" sz="2000">
            <a:latin typeface="Calibri" panose="020F0502020204030204" pitchFamily="34" charset="0"/>
            <a:cs typeface="Calibri" panose="020F0502020204030204" pitchFamily="34" charset="0"/>
          </a:endParaRPr>
        </a:p>
      </dgm:t>
    </dgm:pt>
    <dgm:pt modelId="{7291E221-0BAB-4182-9161-51E79B6002CD}" type="sibTrans" cxnId="{CC515B48-77B5-4D76-AA99-6C6B24B80A11}">
      <dgm:prSet/>
      <dgm:spPr/>
      <dgm:t>
        <a:bodyPr/>
        <a:lstStyle/>
        <a:p>
          <a:endParaRPr lang="en-US">
            <a:latin typeface="Calibri" panose="020F0502020204030204" pitchFamily="34" charset="0"/>
            <a:cs typeface="Calibri" panose="020F0502020204030204" pitchFamily="34" charset="0"/>
          </a:endParaRPr>
        </a:p>
      </dgm:t>
    </dgm:pt>
    <dgm:pt modelId="{5D034D43-3765-4458-B6D9-C01B4EF1CE9C}">
      <dgm:prSet phldrT="[Text]" custT="1"/>
      <dgm:spPr>
        <a:solidFill>
          <a:srgbClr val="01203D"/>
        </a:solidFill>
        <a:ln w="28575">
          <a:noFill/>
        </a:ln>
      </dgm:spPr>
      <dgm:t>
        <a:bodyPr/>
        <a:lstStyle/>
        <a:p>
          <a:r>
            <a:rPr lang="en-US" sz="2000" dirty="0">
              <a:solidFill>
                <a:schemeClr val="bg1"/>
              </a:solidFill>
              <a:latin typeface="Calibri" panose="020F0502020204030204" pitchFamily="34" charset="0"/>
              <a:cs typeface="Calibri" panose="020F0502020204030204" pitchFamily="34" charset="0"/>
            </a:rPr>
            <a:t>Maternal and Child Health</a:t>
          </a:r>
        </a:p>
      </dgm:t>
    </dgm:pt>
    <dgm:pt modelId="{D58D50F6-D6AB-466F-85E4-B320AD3F42A8}" type="parTrans" cxnId="{32E03D97-96E3-4DD7-9C7D-F279B56AB2CD}">
      <dgm:prSet/>
      <dgm:spPr>
        <a:ln w="28575">
          <a:solidFill>
            <a:schemeClr val="bg1">
              <a:lumMod val="85000"/>
            </a:schemeClr>
          </a:solidFill>
        </a:ln>
      </dgm:spPr>
      <dgm:t>
        <a:bodyPr/>
        <a:lstStyle/>
        <a:p>
          <a:endParaRPr lang="en-US">
            <a:latin typeface="Calibri" panose="020F0502020204030204" pitchFamily="34" charset="0"/>
            <a:cs typeface="Calibri" panose="020F0502020204030204" pitchFamily="34" charset="0"/>
          </a:endParaRPr>
        </a:p>
      </dgm:t>
    </dgm:pt>
    <dgm:pt modelId="{B6E60E56-7A91-4CB5-A6E6-7AFF437EEB83}" type="sibTrans" cxnId="{32E03D97-96E3-4DD7-9C7D-F279B56AB2CD}">
      <dgm:prSet/>
      <dgm:spPr/>
      <dgm:t>
        <a:bodyPr/>
        <a:lstStyle/>
        <a:p>
          <a:endParaRPr lang="en-US">
            <a:latin typeface="Calibri" panose="020F0502020204030204" pitchFamily="34" charset="0"/>
            <a:cs typeface="Calibri" panose="020F0502020204030204" pitchFamily="34" charset="0"/>
          </a:endParaRPr>
        </a:p>
      </dgm:t>
    </dgm:pt>
    <dgm:pt modelId="{A0E5D163-823F-4EB7-A974-8639FA53F1AE}">
      <dgm:prSet phldrT="[Text]" custT="1"/>
      <dgm:spPr>
        <a:solidFill>
          <a:srgbClr val="62BCF0"/>
        </a:solidFill>
        <a:ln w="28575">
          <a:noFill/>
        </a:ln>
      </dgm:spPr>
      <dgm:t>
        <a:bodyPr/>
        <a:lstStyle/>
        <a:p>
          <a:r>
            <a:rPr lang="en-US" sz="2000" dirty="0">
              <a:solidFill>
                <a:schemeClr val="bg1"/>
              </a:solidFill>
              <a:latin typeface="Calibri" panose="020F0502020204030204" pitchFamily="34" charset="0"/>
              <a:cs typeface="Calibri" panose="020F0502020204030204" pitchFamily="34" charset="0"/>
            </a:rPr>
            <a:t>Prevention and Quality Improvement</a:t>
          </a:r>
        </a:p>
      </dgm:t>
    </dgm:pt>
    <dgm:pt modelId="{DFBE4F42-37DA-48B1-A71F-E90B731FF0F4}" type="parTrans" cxnId="{CEDEDDBB-1D2A-45B1-A3A9-2ADA843F3EB8}">
      <dgm:prSet custT="1"/>
      <dgm:spPr>
        <a:ln w="28575">
          <a:solidFill>
            <a:schemeClr val="bg1">
              <a:lumMod val="85000"/>
            </a:schemeClr>
          </a:solidFill>
        </a:ln>
      </dgm:spPr>
      <dgm:t>
        <a:bodyPr/>
        <a:lstStyle/>
        <a:p>
          <a:endParaRPr lang="en-US" sz="2000">
            <a:latin typeface="Calibri" panose="020F0502020204030204" pitchFamily="34" charset="0"/>
            <a:cs typeface="Calibri" panose="020F0502020204030204" pitchFamily="34" charset="0"/>
          </a:endParaRPr>
        </a:p>
      </dgm:t>
    </dgm:pt>
    <dgm:pt modelId="{BEB3162B-DD54-463B-949D-ACA9C47C6D7F}" type="sibTrans" cxnId="{CEDEDDBB-1D2A-45B1-A3A9-2ADA843F3EB8}">
      <dgm:prSet/>
      <dgm:spPr/>
      <dgm:t>
        <a:bodyPr/>
        <a:lstStyle/>
        <a:p>
          <a:endParaRPr lang="en-US">
            <a:latin typeface="Calibri" panose="020F0502020204030204" pitchFamily="34" charset="0"/>
            <a:cs typeface="Calibri" panose="020F0502020204030204" pitchFamily="34" charset="0"/>
          </a:endParaRPr>
        </a:p>
      </dgm:t>
    </dgm:pt>
    <dgm:pt modelId="{98F641F5-43FC-4A7F-91B1-545C5E7DD563}">
      <dgm:prSet phldrT="[Text]" custT="1"/>
      <dgm:spPr>
        <a:solidFill>
          <a:srgbClr val="84BC49"/>
        </a:solidFill>
        <a:ln w="28575">
          <a:noFill/>
        </a:ln>
      </dgm:spPr>
      <dgm:t>
        <a:bodyPr/>
        <a:lstStyle/>
        <a:p>
          <a:r>
            <a:rPr lang="en-US" sz="2000" dirty="0">
              <a:solidFill>
                <a:schemeClr val="bg1"/>
              </a:solidFill>
              <a:latin typeface="Calibri" panose="020F0502020204030204" pitchFamily="34" charset="0"/>
              <a:cs typeface="Calibri" panose="020F0502020204030204" pitchFamily="34" charset="0"/>
            </a:rPr>
            <a:t>Public Health Protection and Safety</a:t>
          </a:r>
        </a:p>
      </dgm:t>
    </dgm:pt>
    <dgm:pt modelId="{06BED08C-6348-42D4-AD94-D8D52B989DCF}" type="parTrans" cxnId="{0DE76E73-D0DD-4E1C-AFAC-BDBD79BAA55B}">
      <dgm:prSet custT="1"/>
      <dgm:spPr>
        <a:ln w="28575">
          <a:solidFill>
            <a:schemeClr val="bg1">
              <a:lumMod val="85000"/>
            </a:schemeClr>
          </a:solidFill>
        </a:ln>
      </dgm:spPr>
      <dgm:t>
        <a:bodyPr/>
        <a:lstStyle/>
        <a:p>
          <a:endParaRPr lang="en-US" sz="2000">
            <a:latin typeface="Calibri" panose="020F0502020204030204" pitchFamily="34" charset="0"/>
            <a:cs typeface="Calibri" panose="020F0502020204030204" pitchFamily="34" charset="0"/>
          </a:endParaRPr>
        </a:p>
      </dgm:t>
    </dgm:pt>
    <dgm:pt modelId="{B846EDF0-E76C-4AEB-A3D6-6B60AD2CAC87}" type="sibTrans" cxnId="{0DE76E73-D0DD-4E1C-AFAC-BDBD79BAA55B}">
      <dgm:prSet/>
      <dgm:spPr/>
      <dgm:t>
        <a:bodyPr/>
        <a:lstStyle/>
        <a:p>
          <a:endParaRPr lang="en-US">
            <a:latin typeface="Calibri" panose="020F0502020204030204" pitchFamily="34" charset="0"/>
            <a:cs typeface="Calibri" panose="020F0502020204030204" pitchFamily="34" charset="0"/>
          </a:endParaRPr>
        </a:p>
      </dgm:t>
    </dgm:pt>
    <dgm:pt modelId="{B81D7114-4009-4981-9A51-5763C8737810}">
      <dgm:prSet phldrT="[Text]" custT="1"/>
      <dgm:spPr>
        <a:solidFill>
          <a:srgbClr val="01203D"/>
        </a:solidFill>
        <a:ln w="28575">
          <a:noFill/>
        </a:ln>
      </dgm:spPr>
      <dgm:t>
        <a:bodyPr/>
        <a:lstStyle/>
        <a:p>
          <a:r>
            <a:rPr lang="en-US" sz="2000" dirty="0">
              <a:solidFill>
                <a:schemeClr val="bg1"/>
              </a:solidFill>
              <a:latin typeface="Calibri" panose="020F0502020204030204" pitchFamily="34" charset="0"/>
              <a:cs typeface="Calibri" panose="020F0502020204030204" pitchFamily="34" charset="0"/>
            </a:rPr>
            <a:t>Women’s Health</a:t>
          </a:r>
        </a:p>
      </dgm:t>
    </dgm:pt>
    <dgm:pt modelId="{A6D27D9B-563E-4B23-AA07-2FD5245494B2}" type="parTrans" cxnId="{DA305433-3FC2-43BA-A04A-E323652EA15F}">
      <dgm:prSet custT="1"/>
      <dgm:spPr>
        <a:ln w="28575">
          <a:solidFill>
            <a:schemeClr val="bg1">
              <a:lumMod val="85000"/>
            </a:schemeClr>
          </a:solidFill>
        </a:ln>
      </dgm:spPr>
      <dgm:t>
        <a:bodyPr/>
        <a:lstStyle/>
        <a:p>
          <a:endParaRPr lang="en-US" sz="2000">
            <a:latin typeface="Calibri" panose="020F0502020204030204" pitchFamily="34" charset="0"/>
            <a:cs typeface="Calibri" panose="020F0502020204030204" pitchFamily="34" charset="0"/>
          </a:endParaRPr>
        </a:p>
      </dgm:t>
    </dgm:pt>
    <dgm:pt modelId="{0E4AB4C3-DBBE-4007-A8B5-2BFA2173F09F}" type="sibTrans" cxnId="{DA305433-3FC2-43BA-A04A-E323652EA15F}">
      <dgm:prSet/>
      <dgm:spPr/>
      <dgm:t>
        <a:bodyPr/>
        <a:lstStyle/>
        <a:p>
          <a:endParaRPr lang="en-US">
            <a:latin typeface="Calibri" panose="020F0502020204030204" pitchFamily="34" charset="0"/>
            <a:cs typeface="Calibri" panose="020F0502020204030204" pitchFamily="34" charset="0"/>
          </a:endParaRPr>
        </a:p>
      </dgm:t>
    </dgm:pt>
    <dgm:pt modelId="{62AF9A13-65A2-4B89-B474-136A27FEBFF4}" type="pres">
      <dgm:prSet presAssocID="{B5169929-1A00-4B39-BAB7-B500300888FC}" presName="Name0" presStyleCnt="0">
        <dgm:presLayoutVars>
          <dgm:chPref val="1"/>
          <dgm:dir/>
          <dgm:animOne val="branch"/>
          <dgm:animLvl val="lvl"/>
          <dgm:resizeHandles val="exact"/>
        </dgm:presLayoutVars>
      </dgm:prSet>
      <dgm:spPr/>
    </dgm:pt>
    <dgm:pt modelId="{522EACD8-845C-4505-99D3-C608B1CCECD7}" type="pres">
      <dgm:prSet presAssocID="{27F0A3CF-5B14-424A-9756-5E1F5AE39F84}" presName="root1" presStyleCnt="0"/>
      <dgm:spPr/>
    </dgm:pt>
    <dgm:pt modelId="{59935916-D8C6-4C4E-B14F-48A57B6B9F68}" type="pres">
      <dgm:prSet presAssocID="{27F0A3CF-5B14-424A-9756-5E1F5AE39F84}" presName="LevelOneTextNode" presStyleLbl="node0" presStyleIdx="0" presStyleCnt="1" custScaleX="74570" custScaleY="145032">
        <dgm:presLayoutVars>
          <dgm:chPref val="3"/>
        </dgm:presLayoutVars>
      </dgm:prSet>
      <dgm:spPr/>
    </dgm:pt>
    <dgm:pt modelId="{CA3EF3A2-1DC4-4BDB-B04F-4D24F2890560}" type="pres">
      <dgm:prSet presAssocID="{27F0A3CF-5B14-424A-9756-5E1F5AE39F84}" presName="level2hierChild" presStyleCnt="0"/>
      <dgm:spPr/>
    </dgm:pt>
    <dgm:pt modelId="{D06C129D-FFB9-48A9-9033-F70ED61AAC72}" type="pres">
      <dgm:prSet presAssocID="{77F292DC-768C-46DC-A5A2-2814249D4427}" presName="conn2-1" presStyleLbl="parChTrans1D2" presStyleIdx="0" presStyleCnt="7"/>
      <dgm:spPr/>
    </dgm:pt>
    <dgm:pt modelId="{6B7C93FC-AC31-42CB-8D37-AAC8C06B8586}" type="pres">
      <dgm:prSet presAssocID="{77F292DC-768C-46DC-A5A2-2814249D4427}" presName="connTx" presStyleLbl="parChTrans1D2" presStyleIdx="0" presStyleCnt="7"/>
      <dgm:spPr/>
    </dgm:pt>
    <dgm:pt modelId="{62C357A9-C3C9-4EEB-907D-E3D082F6DCFE}" type="pres">
      <dgm:prSet presAssocID="{4951533E-B55E-4DDB-A2A1-0DD1A410B39D}" presName="root2" presStyleCnt="0"/>
      <dgm:spPr/>
    </dgm:pt>
    <dgm:pt modelId="{B73CF9B0-EB3F-4577-8369-54F3E07425DB}" type="pres">
      <dgm:prSet presAssocID="{4951533E-B55E-4DDB-A2A1-0DD1A410B39D}" presName="LevelTwoTextNode" presStyleLbl="node2" presStyleIdx="0" presStyleCnt="7" custScaleX="159120" custScaleY="84133">
        <dgm:presLayoutVars>
          <dgm:chPref val="3"/>
        </dgm:presLayoutVars>
      </dgm:prSet>
      <dgm:spPr/>
    </dgm:pt>
    <dgm:pt modelId="{6AEF0428-383B-403D-A5CA-DEFA57A41D68}" type="pres">
      <dgm:prSet presAssocID="{4951533E-B55E-4DDB-A2A1-0DD1A410B39D}" presName="level3hierChild" presStyleCnt="0"/>
      <dgm:spPr/>
    </dgm:pt>
    <dgm:pt modelId="{6BE7391D-3772-45C7-BB03-B5B214683C6E}" type="pres">
      <dgm:prSet presAssocID="{DE51D134-8779-4301-88E6-D2DB7E3DA2B0}" presName="conn2-1" presStyleLbl="parChTrans1D2" presStyleIdx="1" presStyleCnt="7"/>
      <dgm:spPr/>
    </dgm:pt>
    <dgm:pt modelId="{35252E8D-499F-40C3-9DF8-944FDD4B4038}" type="pres">
      <dgm:prSet presAssocID="{DE51D134-8779-4301-88E6-D2DB7E3DA2B0}" presName="connTx" presStyleLbl="parChTrans1D2" presStyleIdx="1" presStyleCnt="7"/>
      <dgm:spPr/>
    </dgm:pt>
    <dgm:pt modelId="{3F801B38-308E-4676-8B59-C5383BD39DF0}" type="pres">
      <dgm:prSet presAssocID="{5949EB21-4911-4926-8458-9EEBA62DC847}" presName="root2" presStyleCnt="0"/>
      <dgm:spPr/>
    </dgm:pt>
    <dgm:pt modelId="{57F0B218-B8AE-4220-9430-48E42516228E}" type="pres">
      <dgm:prSet presAssocID="{5949EB21-4911-4926-8458-9EEBA62DC847}" presName="LevelTwoTextNode" presStyleLbl="node2" presStyleIdx="1" presStyleCnt="7" custScaleX="159291" custScaleY="84133">
        <dgm:presLayoutVars>
          <dgm:chPref val="3"/>
        </dgm:presLayoutVars>
      </dgm:prSet>
      <dgm:spPr/>
    </dgm:pt>
    <dgm:pt modelId="{2FB9D030-40A9-492A-AA53-F0EC50F4389C}" type="pres">
      <dgm:prSet presAssocID="{5949EB21-4911-4926-8458-9EEBA62DC847}" presName="level3hierChild" presStyleCnt="0"/>
      <dgm:spPr/>
    </dgm:pt>
    <dgm:pt modelId="{31B24B2D-92AE-440C-A1A6-5F475784AD35}" type="pres">
      <dgm:prSet presAssocID="{D14EEE02-1E0C-472A-AE60-766A94DFBC14}" presName="conn2-1" presStyleLbl="parChTrans1D2" presStyleIdx="2" presStyleCnt="7"/>
      <dgm:spPr/>
    </dgm:pt>
    <dgm:pt modelId="{CAEB46D4-E49D-409F-B7A0-0E1F95B7EAE8}" type="pres">
      <dgm:prSet presAssocID="{D14EEE02-1E0C-472A-AE60-766A94DFBC14}" presName="connTx" presStyleLbl="parChTrans1D2" presStyleIdx="2" presStyleCnt="7"/>
      <dgm:spPr/>
    </dgm:pt>
    <dgm:pt modelId="{2903C718-9D6E-46DE-B199-F62A164DA655}" type="pres">
      <dgm:prSet presAssocID="{D6BC36C3-C210-4A00-9247-EC06B7C445C6}" presName="root2" presStyleCnt="0"/>
      <dgm:spPr/>
    </dgm:pt>
    <dgm:pt modelId="{7273DBFA-A064-4CD0-8B35-089175BB930D}" type="pres">
      <dgm:prSet presAssocID="{D6BC36C3-C210-4A00-9247-EC06B7C445C6}" presName="LevelTwoTextNode" presStyleLbl="node2" presStyleIdx="2" presStyleCnt="7" custScaleX="159291" custScaleY="84133">
        <dgm:presLayoutVars>
          <dgm:chPref val="3"/>
        </dgm:presLayoutVars>
      </dgm:prSet>
      <dgm:spPr/>
    </dgm:pt>
    <dgm:pt modelId="{98C9F45B-CEA0-4652-9DBE-ECC32105B2AC}" type="pres">
      <dgm:prSet presAssocID="{D6BC36C3-C210-4A00-9247-EC06B7C445C6}" presName="level3hierChild" presStyleCnt="0"/>
      <dgm:spPr/>
    </dgm:pt>
    <dgm:pt modelId="{4014ECEF-0888-4009-892D-AB08DF214F2C}" type="pres">
      <dgm:prSet presAssocID="{D58D50F6-D6AB-466F-85E4-B320AD3F42A8}" presName="conn2-1" presStyleLbl="parChTrans1D2" presStyleIdx="3" presStyleCnt="7"/>
      <dgm:spPr/>
    </dgm:pt>
    <dgm:pt modelId="{A41A1603-939C-4827-9FCF-316C0B1C80C5}" type="pres">
      <dgm:prSet presAssocID="{D58D50F6-D6AB-466F-85E4-B320AD3F42A8}" presName="connTx" presStyleLbl="parChTrans1D2" presStyleIdx="3" presStyleCnt="7"/>
      <dgm:spPr/>
    </dgm:pt>
    <dgm:pt modelId="{7437248C-8024-4AE1-97C7-61D9E3CEE9D1}" type="pres">
      <dgm:prSet presAssocID="{5D034D43-3765-4458-B6D9-C01B4EF1CE9C}" presName="root2" presStyleCnt="0"/>
      <dgm:spPr/>
    </dgm:pt>
    <dgm:pt modelId="{6D7F8648-288A-4A1F-B54A-807646FA6E13}" type="pres">
      <dgm:prSet presAssocID="{5D034D43-3765-4458-B6D9-C01B4EF1CE9C}" presName="LevelTwoTextNode" presStyleLbl="node2" presStyleIdx="3" presStyleCnt="7" custScaleX="159291" custScaleY="84133">
        <dgm:presLayoutVars>
          <dgm:chPref val="3"/>
        </dgm:presLayoutVars>
      </dgm:prSet>
      <dgm:spPr/>
    </dgm:pt>
    <dgm:pt modelId="{8EA85A96-18C3-432C-8347-38A97D9F76BA}" type="pres">
      <dgm:prSet presAssocID="{5D034D43-3765-4458-B6D9-C01B4EF1CE9C}" presName="level3hierChild" presStyleCnt="0"/>
      <dgm:spPr/>
    </dgm:pt>
    <dgm:pt modelId="{E20EDDB1-67FA-4D7D-9539-9F9A64C6DD66}" type="pres">
      <dgm:prSet presAssocID="{DFBE4F42-37DA-48B1-A71F-E90B731FF0F4}" presName="conn2-1" presStyleLbl="parChTrans1D2" presStyleIdx="4" presStyleCnt="7"/>
      <dgm:spPr/>
    </dgm:pt>
    <dgm:pt modelId="{379F408F-4D82-4738-A54E-47C405F251E4}" type="pres">
      <dgm:prSet presAssocID="{DFBE4F42-37DA-48B1-A71F-E90B731FF0F4}" presName="connTx" presStyleLbl="parChTrans1D2" presStyleIdx="4" presStyleCnt="7"/>
      <dgm:spPr/>
    </dgm:pt>
    <dgm:pt modelId="{02EA5F23-ACB4-460F-A1D6-28C5813F94CA}" type="pres">
      <dgm:prSet presAssocID="{A0E5D163-823F-4EB7-A974-8639FA53F1AE}" presName="root2" presStyleCnt="0"/>
      <dgm:spPr/>
    </dgm:pt>
    <dgm:pt modelId="{42D61C59-8415-4E78-A2CC-696EF3213CB7}" type="pres">
      <dgm:prSet presAssocID="{A0E5D163-823F-4EB7-A974-8639FA53F1AE}" presName="LevelTwoTextNode" presStyleLbl="node2" presStyleIdx="4" presStyleCnt="7" custScaleX="159291" custScaleY="84133">
        <dgm:presLayoutVars>
          <dgm:chPref val="3"/>
        </dgm:presLayoutVars>
      </dgm:prSet>
      <dgm:spPr/>
    </dgm:pt>
    <dgm:pt modelId="{4D5A1A64-052A-4B82-B438-1CE50E7B9DDD}" type="pres">
      <dgm:prSet presAssocID="{A0E5D163-823F-4EB7-A974-8639FA53F1AE}" presName="level3hierChild" presStyleCnt="0"/>
      <dgm:spPr/>
    </dgm:pt>
    <dgm:pt modelId="{4BAC4599-5689-437F-90F2-D586D824B66C}" type="pres">
      <dgm:prSet presAssocID="{06BED08C-6348-42D4-AD94-D8D52B989DCF}" presName="conn2-1" presStyleLbl="parChTrans1D2" presStyleIdx="5" presStyleCnt="7"/>
      <dgm:spPr/>
    </dgm:pt>
    <dgm:pt modelId="{306D64F2-4C84-48E1-A409-2866D8738324}" type="pres">
      <dgm:prSet presAssocID="{06BED08C-6348-42D4-AD94-D8D52B989DCF}" presName="connTx" presStyleLbl="parChTrans1D2" presStyleIdx="5" presStyleCnt="7"/>
      <dgm:spPr/>
    </dgm:pt>
    <dgm:pt modelId="{F95CDC0B-1276-4756-985D-A337D52ECEA8}" type="pres">
      <dgm:prSet presAssocID="{98F641F5-43FC-4A7F-91B1-545C5E7DD563}" presName="root2" presStyleCnt="0"/>
      <dgm:spPr/>
    </dgm:pt>
    <dgm:pt modelId="{86B6F8FD-94AF-47EE-A573-412109D0A061}" type="pres">
      <dgm:prSet presAssocID="{98F641F5-43FC-4A7F-91B1-545C5E7DD563}" presName="LevelTwoTextNode" presStyleLbl="node2" presStyleIdx="5" presStyleCnt="7" custScaleX="159291" custScaleY="84133">
        <dgm:presLayoutVars>
          <dgm:chPref val="3"/>
        </dgm:presLayoutVars>
      </dgm:prSet>
      <dgm:spPr/>
    </dgm:pt>
    <dgm:pt modelId="{3E0D6E4B-09BF-4222-8C28-376A9B26B17A}" type="pres">
      <dgm:prSet presAssocID="{98F641F5-43FC-4A7F-91B1-545C5E7DD563}" presName="level3hierChild" presStyleCnt="0"/>
      <dgm:spPr/>
    </dgm:pt>
    <dgm:pt modelId="{74114163-B4E1-492A-B948-61BB1E3023B2}" type="pres">
      <dgm:prSet presAssocID="{A6D27D9B-563E-4B23-AA07-2FD5245494B2}" presName="conn2-1" presStyleLbl="parChTrans1D2" presStyleIdx="6" presStyleCnt="7"/>
      <dgm:spPr/>
    </dgm:pt>
    <dgm:pt modelId="{7C7E430D-68D7-4EDE-AC27-89BFBE44E6D7}" type="pres">
      <dgm:prSet presAssocID="{A6D27D9B-563E-4B23-AA07-2FD5245494B2}" presName="connTx" presStyleLbl="parChTrans1D2" presStyleIdx="6" presStyleCnt="7"/>
      <dgm:spPr/>
    </dgm:pt>
    <dgm:pt modelId="{73B4E290-2265-4E2D-9A08-6E318366BF85}" type="pres">
      <dgm:prSet presAssocID="{B81D7114-4009-4981-9A51-5763C8737810}" presName="root2" presStyleCnt="0"/>
      <dgm:spPr/>
    </dgm:pt>
    <dgm:pt modelId="{0060CFB8-2A8A-4A1B-B7AA-F0317BA7B739}" type="pres">
      <dgm:prSet presAssocID="{B81D7114-4009-4981-9A51-5763C8737810}" presName="LevelTwoTextNode" presStyleLbl="node2" presStyleIdx="6" presStyleCnt="7" custScaleX="159291" custScaleY="84133">
        <dgm:presLayoutVars>
          <dgm:chPref val="3"/>
        </dgm:presLayoutVars>
      </dgm:prSet>
      <dgm:spPr/>
    </dgm:pt>
    <dgm:pt modelId="{456D3CD5-F779-47AD-9A81-6FD6FE9F5B2F}" type="pres">
      <dgm:prSet presAssocID="{B81D7114-4009-4981-9A51-5763C8737810}" presName="level3hierChild" presStyleCnt="0"/>
      <dgm:spPr/>
    </dgm:pt>
  </dgm:ptLst>
  <dgm:cxnLst>
    <dgm:cxn modelId="{7900B103-A435-41DC-BBE9-8084DF8D33EC}" type="presOf" srcId="{B81D7114-4009-4981-9A51-5763C8737810}" destId="{0060CFB8-2A8A-4A1B-B7AA-F0317BA7B739}" srcOrd="0" destOrd="0" presId="urn:microsoft.com/office/officeart/2008/layout/HorizontalMultiLevelHierarchy"/>
    <dgm:cxn modelId="{74DBD207-88C1-4532-93B4-A9FBE038EACD}" type="presOf" srcId="{D58D50F6-D6AB-466F-85E4-B320AD3F42A8}" destId="{A41A1603-939C-4827-9FCF-316C0B1C80C5}" srcOrd="1" destOrd="0" presId="urn:microsoft.com/office/officeart/2008/layout/HorizontalMultiLevelHierarchy"/>
    <dgm:cxn modelId="{51EDDE22-961D-41EB-A8EC-0B77DE792D49}" type="presOf" srcId="{77F292DC-768C-46DC-A5A2-2814249D4427}" destId="{D06C129D-FFB9-48A9-9033-F70ED61AAC72}" srcOrd="0" destOrd="0" presId="urn:microsoft.com/office/officeart/2008/layout/HorizontalMultiLevelHierarchy"/>
    <dgm:cxn modelId="{3E3C8F25-3550-477D-9B90-F07F10EF85A2}" type="presOf" srcId="{D6BC36C3-C210-4A00-9247-EC06B7C445C6}" destId="{7273DBFA-A064-4CD0-8B35-089175BB930D}" srcOrd="0" destOrd="0" presId="urn:microsoft.com/office/officeart/2008/layout/HorizontalMultiLevelHierarchy"/>
    <dgm:cxn modelId="{3F778B27-C081-46B6-BA0F-3B531FC2E99F}" type="presOf" srcId="{4951533E-B55E-4DDB-A2A1-0DD1A410B39D}" destId="{B73CF9B0-EB3F-4577-8369-54F3E07425DB}" srcOrd="0" destOrd="0" presId="urn:microsoft.com/office/officeart/2008/layout/HorizontalMultiLevelHierarchy"/>
    <dgm:cxn modelId="{DA305433-3FC2-43BA-A04A-E323652EA15F}" srcId="{27F0A3CF-5B14-424A-9756-5E1F5AE39F84}" destId="{B81D7114-4009-4981-9A51-5763C8737810}" srcOrd="6" destOrd="0" parTransId="{A6D27D9B-563E-4B23-AA07-2FD5245494B2}" sibTransId="{0E4AB4C3-DBBE-4007-A8B5-2BFA2173F09F}"/>
    <dgm:cxn modelId="{A1F41535-11EB-417C-BE97-9902CCFE5F8F}" type="presOf" srcId="{A6D27D9B-563E-4B23-AA07-2FD5245494B2}" destId="{7C7E430D-68D7-4EDE-AC27-89BFBE44E6D7}" srcOrd="1" destOrd="0" presId="urn:microsoft.com/office/officeart/2008/layout/HorizontalMultiLevelHierarchy"/>
    <dgm:cxn modelId="{325B7936-EB04-4B28-8DED-A2BFCE252A6B}" type="presOf" srcId="{06BED08C-6348-42D4-AD94-D8D52B989DCF}" destId="{306D64F2-4C84-48E1-A409-2866D8738324}" srcOrd="1" destOrd="0" presId="urn:microsoft.com/office/officeart/2008/layout/HorizontalMultiLevelHierarchy"/>
    <dgm:cxn modelId="{D5460841-2773-499B-954B-032563B960E2}" srcId="{27F0A3CF-5B14-424A-9756-5E1F5AE39F84}" destId="{5949EB21-4911-4926-8458-9EEBA62DC847}" srcOrd="1" destOrd="0" parTransId="{DE51D134-8779-4301-88E6-D2DB7E3DA2B0}" sibTransId="{8317971A-2589-4C00-BBB7-6A1EE6FEA2D8}"/>
    <dgm:cxn modelId="{10F4CA64-C138-4FD2-BC9C-38223871F00B}" type="presOf" srcId="{77F292DC-768C-46DC-A5A2-2814249D4427}" destId="{6B7C93FC-AC31-42CB-8D37-AAC8C06B8586}" srcOrd="1" destOrd="0" presId="urn:microsoft.com/office/officeart/2008/layout/HorizontalMultiLevelHierarchy"/>
    <dgm:cxn modelId="{C561B666-7D7A-4CFF-A534-76A7B1AFDBA8}" srcId="{27F0A3CF-5B14-424A-9756-5E1F5AE39F84}" destId="{4951533E-B55E-4DDB-A2A1-0DD1A410B39D}" srcOrd="0" destOrd="0" parTransId="{77F292DC-768C-46DC-A5A2-2814249D4427}" sibTransId="{AEAE29A3-FF9F-4497-962E-AEF9F1A7EAC9}"/>
    <dgm:cxn modelId="{CC515B48-77B5-4D76-AA99-6C6B24B80A11}" srcId="{27F0A3CF-5B14-424A-9756-5E1F5AE39F84}" destId="{D6BC36C3-C210-4A00-9247-EC06B7C445C6}" srcOrd="2" destOrd="0" parTransId="{D14EEE02-1E0C-472A-AE60-766A94DFBC14}" sibTransId="{7291E221-0BAB-4182-9161-51E79B6002CD}"/>
    <dgm:cxn modelId="{8ACBA049-CD24-4F06-87A4-A2FAEA5BB835}" type="presOf" srcId="{27F0A3CF-5B14-424A-9756-5E1F5AE39F84}" destId="{59935916-D8C6-4C4E-B14F-48A57B6B9F68}" srcOrd="0" destOrd="0" presId="urn:microsoft.com/office/officeart/2008/layout/HorizontalMultiLevelHierarchy"/>
    <dgm:cxn modelId="{A898B26B-9AB3-4153-A628-E3E2F20D1824}" type="presOf" srcId="{D58D50F6-D6AB-466F-85E4-B320AD3F42A8}" destId="{4014ECEF-0888-4009-892D-AB08DF214F2C}" srcOrd="0" destOrd="0" presId="urn:microsoft.com/office/officeart/2008/layout/HorizontalMultiLevelHierarchy"/>
    <dgm:cxn modelId="{03B3BB6C-FFE9-44B6-9C93-8E803D7C28D0}" type="presOf" srcId="{06BED08C-6348-42D4-AD94-D8D52B989DCF}" destId="{4BAC4599-5689-437F-90F2-D586D824B66C}" srcOrd="0" destOrd="0" presId="urn:microsoft.com/office/officeart/2008/layout/HorizontalMultiLevelHierarchy"/>
    <dgm:cxn modelId="{0DE76E73-D0DD-4E1C-AFAC-BDBD79BAA55B}" srcId="{27F0A3CF-5B14-424A-9756-5E1F5AE39F84}" destId="{98F641F5-43FC-4A7F-91B1-545C5E7DD563}" srcOrd="5" destOrd="0" parTransId="{06BED08C-6348-42D4-AD94-D8D52B989DCF}" sibTransId="{B846EDF0-E76C-4AEB-A3D6-6B60AD2CAC87}"/>
    <dgm:cxn modelId="{D67BDE55-4492-4F91-8DBD-3C534EDF7BB9}" type="presOf" srcId="{D14EEE02-1E0C-472A-AE60-766A94DFBC14}" destId="{CAEB46D4-E49D-409F-B7A0-0E1F95B7EAE8}" srcOrd="1" destOrd="0" presId="urn:microsoft.com/office/officeart/2008/layout/HorizontalMultiLevelHierarchy"/>
    <dgm:cxn modelId="{FD2A0356-C497-4AD4-8A60-D4855A4C1C0F}" type="presOf" srcId="{DE51D134-8779-4301-88E6-D2DB7E3DA2B0}" destId="{35252E8D-499F-40C3-9DF8-944FDD4B4038}" srcOrd="1" destOrd="0" presId="urn:microsoft.com/office/officeart/2008/layout/HorizontalMultiLevelHierarchy"/>
    <dgm:cxn modelId="{96445356-D426-40E5-852B-5437C3AD0746}" type="presOf" srcId="{A0E5D163-823F-4EB7-A974-8639FA53F1AE}" destId="{42D61C59-8415-4E78-A2CC-696EF3213CB7}" srcOrd="0" destOrd="0" presId="urn:microsoft.com/office/officeart/2008/layout/HorizontalMultiLevelHierarchy"/>
    <dgm:cxn modelId="{CD374B58-0DAF-4506-9FB7-EE1037793173}" type="presOf" srcId="{DFBE4F42-37DA-48B1-A71F-E90B731FF0F4}" destId="{E20EDDB1-67FA-4D7D-9539-9F9A64C6DD66}" srcOrd="0" destOrd="0" presId="urn:microsoft.com/office/officeart/2008/layout/HorizontalMultiLevelHierarchy"/>
    <dgm:cxn modelId="{7AFB9489-8721-418B-821E-901FC5819AB3}" type="presOf" srcId="{D14EEE02-1E0C-472A-AE60-766A94DFBC14}" destId="{31B24B2D-92AE-440C-A1A6-5F475784AD35}" srcOrd="0" destOrd="0" presId="urn:microsoft.com/office/officeart/2008/layout/HorizontalMultiLevelHierarchy"/>
    <dgm:cxn modelId="{29073390-1CA2-479D-8643-76DAFB6107F1}" type="presOf" srcId="{5949EB21-4911-4926-8458-9EEBA62DC847}" destId="{57F0B218-B8AE-4220-9430-48E42516228E}" srcOrd="0" destOrd="0" presId="urn:microsoft.com/office/officeart/2008/layout/HorizontalMultiLevelHierarchy"/>
    <dgm:cxn modelId="{32E03D97-96E3-4DD7-9C7D-F279B56AB2CD}" srcId="{27F0A3CF-5B14-424A-9756-5E1F5AE39F84}" destId="{5D034D43-3765-4458-B6D9-C01B4EF1CE9C}" srcOrd="3" destOrd="0" parTransId="{D58D50F6-D6AB-466F-85E4-B320AD3F42A8}" sibTransId="{B6E60E56-7A91-4CB5-A6E6-7AFF437EEB83}"/>
    <dgm:cxn modelId="{52E189A3-B253-43A8-B623-F5746A9DF72F}" type="presOf" srcId="{DFBE4F42-37DA-48B1-A71F-E90B731FF0F4}" destId="{379F408F-4D82-4738-A54E-47C405F251E4}" srcOrd="1" destOrd="0" presId="urn:microsoft.com/office/officeart/2008/layout/HorizontalMultiLevelHierarchy"/>
    <dgm:cxn modelId="{8B4356B1-680C-46E0-9FE7-677DDA915187}" type="presOf" srcId="{5D034D43-3765-4458-B6D9-C01B4EF1CE9C}" destId="{6D7F8648-288A-4A1F-B54A-807646FA6E13}" srcOrd="0" destOrd="0" presId="urn:microsoft.com/office/officeart/2008/layout/HorizontalMultiLevelHierarchy"/>
    <dgm:cxn modelId="{CEDEDDBB-1D2A-45B1-A3A9-2ADA843F3EB8}" srcId="{27F0A3CF-5B14-424A-9756-5E1F5AE39F84}" destId="{A0E5D163-823F-4EB7-A974-8639FA53F1AE}" srcOrd="4" destOrd="0" parTransId="{DFBE4F42-37DA-48B1-A71F-E90B731FF0F4}" sibTransId="{BEB3162B-DD54-463B-949D-ACA9C47C6D7F}"/>
    <dgm:cxn modelId="{EB50B5D5-FAE6-4F48-A7BF-0B4147406890}" type="presOf" srcId="{DE51D134-8779-4301-88E6-D2DB7E3DA2B0}" destId="{6BE7391D-3772-45C7-BB03-B5B214683C6E}" srcOrd="0" destOrd="0" presId="urn:microsoft.com/office/officeart/2008/layout/HorizontalMultiLevelHierarchy"/>
    <dgm:cxn modelId="{4E9AA6E3-D355-401C-A6BF-119CB8513E5A}" srcId="{B5169929-1A00-4B39-BAB7-B500300888FC}" destId="{27F0A3CF-5B14-424A-9756-5E1F5AE39F84}" srcOrd="0" destOrd="0" parTransId="{C499392C-CCD8-4667-ABC7-27F285F4D7CD}" sibTransId="{9EE6FBBB-E592-4881-BC26-A964F93FED14}"/>
    <dgm:cxn modelId="{DB34F0E8-7771-41E8-B188-7744CE3A86D9}" type="presOf" srcId="{B5169929-1A00-4B39-BAB7-B500300888FC}" destId="{62AF9A13-65A2-4B89-B474-136A27FEBFF4}" srcOrd="0" destOrd="0" presId="urn:microsoft.com/office/officeart/2008/layout/HorizontalMultiLevelHierarchy"/>
    <dgm:cxn modelId="{F709E5F7-61B6-4691-815E-EE051131A205}" type="presOf" srcId="{A6D27D9B-563E-4B23-AA07-2FD5245494B2}" destId="{74114163-B4E1-492A-B948-61BB1E3023B2}" srcOrd="0" destOrd="0" presId="urn:microsoft.com/office/officeart/2008/layout/HorizontalMultiLevelHierarchy"/>
    <dgm:cxn modelId="{08917AFD-A714-4A5B-AF64-B3A4BA2BBA66}" type="presOf" srcId="{98F641F5-43FC-4A7F-91B1-545C5E7DD563}" destId="{86B6F8FD-94AF-47EE-A573-412109D0A061}" srcOrd="0" destOrd="0" presId="urn:microsoft.com/office/officeart/2008/layout/HorizontalMultiLevelHierarchy"/>
    <dgm:cxn modelId="{674BF87E-8CDE-4466-8418-F0680F6FCFE7}" type="presParOf" srcId="{62AF9A13-65A2-4B89-B474-136A27FEBFF4}" destId="{522EACD8-845C-4505-99D3-C608B1CCECD7}" srcOrd="0" destOrd="0" presId="urn:microsoft.com/office/officeart/2008/layout/HorizontalMultiLevelHierarchy"/>
    <dgm:cxn modelId="{94A2A3E5-1B9D-431B-AACA-FAF2481A9379}" type="presParOf" srcId="{522EACD8-845C-4505-99D3-C608B1CCECD7}" destId="{59935916-D8C6-4C4E-B14F-48A57B6B9F68}" srcOrd="0" destOrd="0" presId="urn:microsoft.com/office/officeart/2008/layout/HorizontalMultiLevelHierarchy"/>
    <dgm:cxn modelId="{72A8C9EA-8BE7-4A22-A443-BDD0209F8ED2}" type="presParOf" srcId="{522EACD8-845C-4505-99D3-C608B1CCECD7}" destId="{CA3EF3A2-1DC4-4BDB-B04F-4D24F2890560}" srcOrd="1" destOrd="0" presId="urn:microsoft.com/office/officeart/2008/layout/HorizontalMultiLevelHierarchy"/>
    <dgm:cxn modelId="{68BF7589-1910-4661-AC29-50CE56B72E2C}" type="presParOf" srcId="{CA3EF3A2-1DC4-4BDB-B04F-4D24F2890560}" destId="{D06C129D-FFB9-48A9-9033-F70ED61AAC72}" srcOrd="0" destOrd="0" presId="urn:microsoft.com/office/officeart/2008/layout/HorizontalMultiLevelHierarchy"/>
    <dgm:cxn modelId="{CE0AD8F4-E8F6-42D5-90F0-61AF12BAFC7D}" type="presParOf" srcId="{D06C129D-FFB9-48A9-9033-F70ED61AAC72}" destId="{6B7C93FC-AC31-42CB-8D37-AAC8C06B8586}" srcOrd="0" destOrd="0" presId="urn:microsoft.com/office/officeart/2008/layout/HorizontalMultiLevelHierarchy"/>
    <dgm:cxn modelId="{1DD6F2E0-975C-4C7A-9F3C-9139E0CD932B}" type="presParOf" srcId="{CA3EF3A2-1DC4-4BDB-B04F-4D24F2890560}" destId="{62C357A9-C3C9-4EEB-907D-E3D082F6DCFE}" srcOrd="1" destOrd="0" presId="urn:microsoft.com/office/officeart/2008/layout/HorizontalMultiLevelHierarchy"/>
    <dgm:cxn modelId="{556FDD79-09D7-4F44-8021-5A8C22C78A89}" type="presParOf" srcId="{62C357A9-C3C9-4EEB-907D-E3D082F6DCFE}" destId="{B73CF9B0-EB3F-4577-8369-54F3E07425DB}" srcOrd="0" destOrd="0" presId="urn:microsoft.com/office/officeart/2008/layout/HorizontalMultiLevelHierarchy"/>
    <dgm:cxn modelId="{B686E056-3EA9-41E4-9211-B295BBFDE71C}" type="presParOf" srcId="{62C357A9-C3C9-4EEB-907D-E3D082F6DCFE}" destId="{6AEF0428-383B-403D-A5CA-DEFA57A41D68}" srcOrd="1" destOrd="0" presId="urn:microsoft.com/office/officeart/2008/layout/HorizontalMultiLevelHierarchy"/>
    <dgm:cxn modelId="{4722D869-54C6-42A5-BA27-85C0879C4B16}" type="presParOf" srcId="{CA3EF3A2-1DC4-4BDB-B04F-4D24F2890560}" destId="{6BE7391D-3772-45C7-BB03-B5B214683C6E}" srcOrd="2" destOrd="0" presId="urn:microsoft.com/office/officeart/2008/layout/HorizontalMultiLevelHierarchy"/>
    <dgm:cxn modelId="{5FFC8F96-FA3D-4BAC-A7F9-177ABFECDD06}" type="presParOf" srcId="{6BE7391D-3772-45C7-BB03-B5B214683C6E}" destId="{35252E8D-499F-40C3-9DF8-944FDD4B4038}" srcOrd="0" destOrd="0" presId="urn:microsoft.com/office/officeart/2008/layout/HorizontalMultiLevelHierarchy"/>
    <dgm:cxn modelId="{3C96CD85-3CD9-45D2-9FAC-7A7CD006D69C}" type="presParOf" srcId="{CA3EF3A2-1DC4-4BDB-B04F-4D24F2890560}" destId="{3F801B38-308E-4676-8B59-C5383BD39DF0}" srcOrd="3" destOrd="0" presId="urn:microsoft.com/office/officeart/2008/layout/HorizontalMultiLevelHierarchy"/>
    <dgm:cxn modelId="{78E5B7A8-72A7-4CC5-A098-8E997007A447}" type="presParOf" srcId="{3F801B38-308E-4676-8B59-C5383BD39DF0}" destId="{57F0B218-B8AE-4220-9430-48E42516228E}" srcOrd="0" destOrd="0" presId="urn:microsoft.com/office/officeart/2008/layout/HorizontalMultiLevelHierarchy"/>
    <dgm:cxn modelId="{57A00D1C-3FEE-4670-93C8-9CB00ADC92C0}" type="presParOf" srcId="{3F801B38-308E-4676-8B59-C5383BD39DF0}" destId="{2FB9D030-40A9-492A-AA53-F0EC50F4389C}" srcOrd="1" destOrd="0" presId="urn:microsoft.com/office/officeart/2008/layout/HorizontalMultiLevelHierarchy"/>
    <dgm:cxn modelId="{E1458E52-F557-4174-9917-76A292FDC4BE}" type="presParOf" srcId="{CA3EF3A2-1DC4-4BDB-B04F-4D24F2890560}" destId="{31B24B2D-92AE-440C-A1A6-5F475784AD35}" srcOrd="4" destOrd="0" presId="urn:microsoft.com/office/officeart/2008/layout/HorizontalMultiLevelHierarchy"/>
    <dgm:cxn modelId="{4E7E23C0-497D-4508-A814-BFD3BB820CB3}" type="presParOf" srcId="{31B24B2D-92AE-440C-A1A6-5F475784AD35}" destId="{CAEB46D4-E49D-409F-B7A0-0E1F95B7EAE8}" srcOrd="0" destOrd="0" presId="urn:microsoft.com/office/officeart/2008/layout/HorizontalMultiLevelHierarchy"/>
    <dgm:cxn modelId="{45B95CC8-E58A-490C-8F18-3C9E8EAB8B3A}" type="presParOf" srcId="{CA3EF3A2-1DC4-4BDB-B04F-4D24F2890560}" destId="{2903C718-9D6E-46DE-B199-F62A164DA655}" srcOrd="5" destOrd="0" presId="urn:microsoft.com/office/officeart/2008/layout/HorizontalMultiLevelHierarchy"/>
    <dgm:cxn modelId="{F10A0546-A7C5-41A5-A17A-982E2415A112}" type="presParOf" srcId="{2903C718-9D6E-46DE-B199-F62A164DA655}" destId="{7273DBFA-A064-4CD0-8B35-089175BB930D}" srcOrd="0" destOrd="0" presId="urn:microsoft.com/office/officeart/2008/layout/HorizontalMultiLevelHierarchy"/>
    <dgm:cxn modelId="{6115D040-E413-4C40-A2D7-44511BFAE1E4}" type="presParOf" srcId="{2903C718-9D6E-46DE-B199-F62A164DA655}" destId="{98C9F45B-CEA0-4652-9DBE-ECC32105B2AC}" srcOrd="1" destOrd="0" presId="urn:microsoft.com/office/officeart/2008/layout/HorizontalMultiLevelHierarchy"/>
    <dgm:cxn modelId="{1AAEF572-ACA1-4340-9C54-01B4C0E1A0B9}" type="presParOf" srcId="{CA3EF3A2-1DC4-4BDB-B04F-4D24F2890560}" destId="{4014ECEF-0888-4009-892D-AB08DF214F2C}" srcOrd="6" destOrd="0" presId="urn:microsoft.com/office/officeart/2008/layout/HorizontalMultiLevelHierarchy"/>
    <dgm:cxn modelId="{8F7009F0-3C37-499A-9DCD-EF3883A1C3E7}" type="presParOf" srcId="{4014ECEF-0888-4009-892D-AB08DF214F2C}" destId="{A41A1603-939C-4827-9FCF-316C0B1C80C5}" srcOrd="0" destOrd="0" presId="urn:microsoft.com/office/officeart/2008/layout/HorizontalMultiLevelHierarchy"/>
    <dgm:cxn modelId="{CBA35821-7883-46FC-B2F2-36BB93B3607F}" type="presParOf" srcId="{CA3EF3A2-1DC4-4BDB-B04F-4D24F2890560}" destId="{7437248C-8024-4AE1-97C7-61D9E3CEE9D1}" srcOrd="7" destOrd="0" presId="urn:microsoft.com/office/officeart/2008/layout/HorizontalMultiLevelHierarchy"/>
    <dgm:cxn modelId="{EC260494-1D37-4E59-B840-46C156BD0037}" type="presParOf" srcId="{7437248C-8024-4AE1-97C7-61D9E3CEE9D1}" destId="{6D7F8648-288A-4A1F-B54A-807646FA6E13}" srcOrd="0" destOrd="0" presId="urn:microsoft.com/office/officeart/2008/layout/HorizontalMultiLevelHierarchy"/>
    <dgm:cxn modelId="{28C72C84-7C1C-41AC-B83A-3108FDDC299C}" type="presParOf" srcId="{7437248C-8024-4AE1-97C7-61D9E3CEE9D1}" destId="{8EA85A96-18C3-432C-8347-38A97D9F76BA}" srcOrd="1" destOrd="0" presId="urn:microsoft.com/office/officeart/2008/layout/HorizontalMultiLevelHierarchy"/>
    <dgm:cxn modelId="{646F0C40-8F1C-4E56-AF61-BC83BB262F12}" type="presParOf" srcId="{CA3EF3A2-1DC4-4BDB-B04F-4D24F2890560}" destId="{E20EDDB1-67FA-4D7D-9539-9F9A64C6DD66}" srcOrd="8" destOrd="0" presId="urn:microsoft.com/office/officeart/2008/layout/HorizontalMultiLevelHierarchy"/>
    <dgm:cxn modelId="{8A8EB2C6-B48D-489D-B8DD-5EABF67D9BE1}" type="presParOf" srcId="{E20EDDB1-67FA-4D7D-9539-9F9A64C6DD66}" destId="{379F408F-4D82-4738-A54E-47C405F251E4}" srcOrd="0" destOrd="0" presId="urn:microsoft.com/office/officeart/2008/layout/HorizontalMultiLevelHierarchy"/>
    <dgm:cxn modelId="{BE7A3239-C444-48E8-8EA9-68E364E1A27E}" type="presParOf" srcId="{CA3EF3A2-1DC4-4BDB-B04F-4D24F2890560}" destId="{02EA5F23-ACB4-460F-A1D6-28C5813F94CA}" srcOrd="9" destOrd="0" presId="urn:microsoft.com/office/officeart/2008/layout/HorizontalMultiLevelHierarchy"/>
    <dgm:cxn modelId="{15C09A17-7D4A-454E-8AFC-D73B23C6BEE7}" type="presParOf" srcId="{02EA5F23-ACB4-460F-A1D6-28C5813F94CA}" destId="{42D61C59-8415-4E78-A2CC-696EF3213CB7}" srcOrd="0" destOrd="0" presId="urn:microsoft.com/office/officeart/2008/layout/HorizontalMultiLevelHierarchy"/>
    <dgm:cxn modelId="{23836081-D33E-43EB-9CA2-58FED0D22662}" type="presParOf" srcId="{02EA5F23-ACB4-460F-A1D6-28C5813F94CA}" destId="{4D5A1A64-052A-4B82-B438-1CE50E7B9DDD}" srcOrd="1" destOrd="0" presId="urn:microsoft.com/office/officeart/2008/layout/HorizontalMultiLevelHierarchy"/>
    <dgm:cxn modelId="{7881A076-F630-48BA-B36C-D73F70893770}" type="presParOf" srcId="{CA3EF3A2-1DC4-4BDB-B04F-4D24F2890560}" destId="{4BAC4599-5689-437F-90F2-D586D824B66C}" srcOrd="10" destOrd="0" presId="urn:microsoft.com/office/officeart/2008/layout/HorizontalMultiLevelHierarchy"/>
    <dgm:cxn modelId="{16BAA4DD-A7E8-42A1-B851-702AEE18EFBC}" type="presParOf" srcId="{4BAC4599-5689-437F-90F2-D586D824B66C}" destId="{306D64F2-4C84-48E1-A409-2866D8738324}" srcOrd="0" destOrd="0" presId="urn:microsoft.com/office/officeart/2008/layout/HorizontalMultiLevelHierarchy"/>
    <dgm:cxn modelId="{3191AEEB-0282-4AF3-853E-15A296C6F169}" type="presParOf" srcId="{CA3EF3A2-1DC4-4BDB-B04F-4D24F2890560}" destId="{F95CDC0B-1276-4756-985D-A337D52ECEA8}" srcOrd="11" destOrd="0" presId="urn:microsoft.com/office/officeart/2008/layout/HorizontalMultiLevelHierarchy"/>
    <dgm:cxn modelId="{EF95FB5A-EDB1-41D3-ABA6-C4439CB02F54}" type="presParOf" srcId="{F95CDC0B-1276-4756-985D-A337D52ECEA8}" destId="{86B6F8FD-94AF-47EE-A573-412109D0A061}" srcOrd="0" destOrd="0" presId="urn:microsoft.com/office/officeart/2008/layout/HorizontalMultiLevelHierarchy"/>
    <dgm:cxn modelId="{AADA98D9-7720-42FA-9AE9-D85DF7968CE1}" type="presParOf" srcId="{F95CDC0B-1276-4756-985D-A337D52ECEA8}" destId="{3E0D6E4B-09BF-4222-8C28-376A9B26B17A}" srcOrd="1" destOrd="0" presId="urn:microsoft.com/office/officeart/2008/layout/HorizontalMultiLevelHierarchy"/>
    <dgm:cxn modelId="{B526D2F8-60EF-4BE9-ABA2-7F1399755E6D}" type="presParOf" srcId="{CA3EF3A2-1DC4-4BDB-B04F-4D24F2890560}" destId="{74114163-B4E1-492A-B948-61BB1E3023B2}" srcOrd="12" destOrd="0" presId="urn:microsoft.com/office/officeart/2008/layout/HorizontalMultiLevelHierarchy"/>
    <dgm:cxn modelId="{092BABCE-0E6F-4864-986A-A440E22C7677}" type="presParOf" srcId="{74114163-B4E1-492A-B948-61BB1E3023B2}" destId="{7C7E430D-68D7-4EDE-AC27-89BFBE44E6D7}" srcOrd="0" destOrd="0" presId="urn:microsoft.com/office/officeart/2008/layout/HorizontalMultiLevelHierarchy"/>
    <dgm:cxn modelId="{6C7463CA-747D-428E-9A3C-31C733FD6C78}" type="presParOf" srcId="{CA3EF3A2-1DC4-4BDB-B04F-4D24F2890560}" destId="{73B4E290-2265-4E2D-9A08-6E318366BF85}" srcOrd="13" destOrd="0" presId="urn:microsoft.com/office/officeart/2008/layout/HorizontalMultiLevelHierarchy"/>
    <dgm:cxn modelId="{CD8FAD67-82E0-4782-A75A-CAEF023B99DC}" type="presParOf" srcId="{73B4E290-2265-4E2D-9A08-6E318366BF85}" destId="{0060CFB8-2A8A-4A1B-B7AA-F0317BA7B739}" srcOrd="0" destOrd="0" presId="urn:microsoft.com/office/officeart/2008/layout/HorizontalMultiLevelHierarchy"/>
    <dgm:cxn modelId="{5C9CAC26-7870-486C-AF79-2E2D1F66F48F}" type="presParOf" srcId="{73B4E290-2265-4E2D-9A08-6E318366BF85}" destId="{456D3CD5-F779-47AD-9A81-6FD6FE9F5B2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53A94C-67F1-45DA-9013-14FB4DEE775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A64CE888-1B92-4489-92D0-0C3F7BA147B1}">
      <dgm:prSet>
        <dgm:style>
          <a:lnRef idx="0">
            <a:scrgbClr r="0" g="0" b="0"/>
          </a:lnRef>
          <a:fillRef idx="0">
            <a:scrgbClr r="0" g="0" b="0"/>
          </a:fillRef>
          <a:effectRef idx="0">
            <a:scrgbClr r="0" g="0" b="0"/>
          </a:effectRef>
          <a:fontRef idx="minor">
            <a:schemeClr val="dk1"/>
          </a:fontRef>
        </dgm:style>
      </dgm:prSet>
      <dgm:spPr>
        <a:noFill/>
        <a:ln>
          <a:noFill/>
        </a:ln>
      </dgm:spPr>
      <dgm:t>
        <a:bodyPr/>
        <a:lstStyle/>
        <a:p>
          <a:r>
            <a:rPr lang="en-US" dirty="0"/>
            <a:t>Every </a:t>
          </a:r>
          <a:r>
            <a:rPr lang="en-US" b="1" dirty="0">
              <a:solidFill>
                <a:schemeClr val="accent6">
                  <a:lumMod val="75000"/>
                </a:schemeClr>
              </a:solidFill>
            </a:rPr>
            <a:t>12 months </a:t>
          </a:r>
          <a:r>
            <a:rPr lang="en-US" dirty="0"/>
            <a:t>Medicaid members will go through a renewal process to make sure they are still eligible for coverage. </a:t>
          </a:r>
          <a:r>
            <a:rPr lang="en-US" b="1" dirty="0">
              <a:solidFill>
                <a:schemeClr val="accent6">
                  <a:lumMod val="75000"/>
                </a:schemeClr>
              </a:solidFill>
            </a:rPr>
            <a:t>Keep your information updated!</a:t>
          </a:r>
        </a:p>
      </dgm:t>
    </dgm:pt>
    <dgm:pt modelId="{F8D999B8-1D15-49B5-B76A-C74399A89CF3}" type="parTrans" cxnId="{5466746B-5AC6-48DC-80FD-A1D06F7DD87E}">
      <dgm:prSet/>
      <dgm:spPr/>
      <dgm:t>
        <a:bodyPr/>
        <a:lstStyle/>
        <a:p>
          <a:endParaRPr lang="en-US"/>
        </a:p>
      </dgm:t>
    </dgm:pt>
    <dgm:pt modelId="{85C9872B-71D0-48D3-AB0E-209BF1C94455}" type="sibTrans" cxnId="{5466746B-5AC6-48DC-80FD-A1D06F7DD87E}">
      <dgm:prSet/>
      <dgm:spPr/>
      <dgm:t>
        <a:bodyPr/>
        <a:lstStyle/>
        <a:p>
          <a:endParaRPr lang="en-US"/>
        </a:p>
      </dgm:t>
    </dgm:pt>
    <dgm:pt modelId="{8A6AD904-61D6-4F35-B11F-1C387EED8080}">
      <dgm:prSet>
        <dgm:style>
          <a:lnRef idx="0">
            <a:scrgbClr r="0" g="0" b="0"/>
          </a:lnRef>
          <a:fillRef idx="0">
            <a:scrgbClr r="0" g="0" b="0"/>
          </a:fillRef>
          <a:effectRef idx="0">
            <a:scrgbClr r="0" g="0" b="0"/>
          </a:effectRef>
          <a:fontRef idx="minor">
            <a:schemeClr val="dk1"/>
          </a:fontRef>
        </dgm:style>
      </dgm:prSet>
      <dgm:spPr>
        <a:noFill/>
        <a:ln>
          <a:noFill/>
        </a:ln>
      </dgm:spPr>
      <dgm:t>
        <a:bodyPr/>
        <a:lstStyle/>
        <a:p>
          <a:r>
            <a:rPr lang="en-US" dirty="0"/>
            <a:t>A renewal notice is sent at least </a:t>
          </a:r>
          <a:r>
            <a:rPr lang="en-US" b="1" dirty="0">
              <a:solidFill>
                <a:schemeClr val="accent6">
                  <a:lumMod val="75000"/>
                </a:schemeClr>
              </a:solidFill>
            </a:rPr>
            <a:t>45 days before </a:t>
          </a:r>
          <a:r>
            <a:rPr lang="en-US" b="0" dirty="0">
              <a:solidFill>
                <a:schemeClr val="tx1"/>
              </a:solidFill>
            </a:rPr>
            <a:t>the</a:t>
          </a:r>
          <a:r>
            <a:rPr lang="en-US" b="1" dirty="0">
              <a:solidFill>
                <a:schemeClr val="accent6">
                  <a:lumMod val="75000"/>
                </a:schemeClr>
              </a:solidFill>
            </a:rPr>
            <a:t> </a:t>
          </a:r>
          <a:r>
            <a:rPr lang="en-US" dirty="0"/>
            <a:t>due date with instructions and a deadline to submit required information. A reminder is sent about </a:t>
          </a:r>
          <a:r>
            <a:rPr lang="en-US" b="1" dirty="0">
              <a:solidFill>
                <a:schemeClr val="accent6">
                  <a:lumMod val="75000"/>
                </a:schemeClr>
              </a:solidFill>
            </a:rPr>
            <a:t>15 days </a:t>
          </a:r>
          <a:r>
            <a:rPr lang="en-US" dirty="0"/>
            <a:t>before due date.</a:t>
          </a:r>
        </a:p>
      </dgm:t>
    </dgm:pt>
    <dgm:pt modelId="{93D982C9-9AEF-4D46-937C-E077E997378B}" type="parTrans" cxnId="{D8FD1394-1E67-4B59-A675-69803FF86057}">
      <dgm:prSet/>
      <dgm:spPr/>
      <dgm:t>
        <a:bodyPr/>
        <a:lstStyle/>
        <a:p>
          <a:endParaRPr lang="en-US"/>
        </a:p>
      </dgm:t>
    </dgm:pt>
    <dgm:pt modelId="{258CE267-ECA2-4198-BAFA-340D5D694C64}" type="sibTrans" cxnId="{D8FD1394-1E67-4B59-A675-69803FF86057}">
      <dgm:prSet/>
      <dgm:spPr/>
      <dgm:t>
        <a:bodyPr/>
        <a:lstStyle/>
        <a:p>
          <a:endParaRPr lang="en-US"/>
        </a:p>
      </dgm:t>
    </dgm:pt>
    <dgm:pt modelId="{BF0C4C08-F280-40BD-A725-53AD205E2459}">
      <dgm:prSet>
        <dgm:style>
          <a:lnRef idx="0">
            <a:scrgbClr r="0" g="0" b="0"/>
          </a:lnRef>
          <a:fillRef idx="0">
            <a:scrgbClr r="0" g="0" b="0"/>
          </a:fillRef>
          <a:effectRef idx="0">
            <a:scrgbClr r="0" g="0" b="0"/>
          </a:effectRef>
          <a:fontRef idx="minor">
            <a:schemeClr val="dk1"/>
          </a:fontRef>
        </dgm:style>
      </dgm:prSet>
      <dgm:spPr>
        <a:noFill/>
        <a:ln>
          <a:noFill/>
        </a:ln>
      </dgm:spPr>
      <dgm:t>
        <a:bodyPr/>
        <a:lstStyle/>
        <a:p>
          <a:r>
            <a:rPr lang="en-US" dirty="0"/>
            <a:t>You can check your renewal month by logging into the Kynect portal or calling the Kynect line. </a:t>
          </a:r>
          <a:r>
            <a:rPr lang="en-US" b="1" dirty="0">
              <a:solidFill>
                <a:schemeClr val="accent6">
                  <a:lumMod val="75000"/>
                </a:schemeClr>
              </a:solidFill>
            </a:rPr>
            <a:t>kynect.ky.gov</a:t>
          </a:r>
          <a:r>
            <a:rPr lang="en-US" b="1" dirty="0">
              <a:solidFill>
                <a:srgbClr val="ADC084"/>
              </a:solidFill>
            </a:rPr>
            <a:t> </a:t>
          </a:r>
          <a:r>
            <a:rPr lang="en-US" dirty="0"/>
            <a:t>or call </a:t>
          </a:r>
          <a:r>
            <a:rPr lang="en-US" b="1" dirty="0">
              <a:solidFill>
                <a:schemeClr val="accent6">
                  <a:lumMod val="75000"/>
                </a:schemeClr>
              </a:solidFill>
            </a:rPr>
            <a:t>855-4kynect (855-459-6328)</a:t>
          </a:r>
          <a:r>
            <a:rPr lang="en-US" b="0" dirty="0">
              <a:solidFill>
                <a:schemeClr val="tx1"/>
              </a:solidFill>
            </a:rPr>
            <a:t>.</a:t>
          </a:r>
          <a:r>
            <a:rPr lang="en-US" b="1" dirty="0">
              <a:solidFill>
                <a:schemeClr val="accent6">
                  <a:lumMod val="75000"/>
                </a:schemeClr>
              </a:solidFill>
            </a:rPr>
            <a:t> </a:t>
          </a:r>
          <a:r>
            <a:rPr lang="en-US" b="0" dirty="0">
              <a:solidFill>
                <a:schemeClr val="tx1"/>
              </a:solidFill>
            </a:rPr>
            <a:t>Providers also have access to the renewal date in KYHealthNet.</a:t>
          </a:r>
        </a:p>
      </dgm:t>
    </dgm:pt>
    <dgm:pt modelId="{1E3FDD06-6B22-4CD0-B9B6-6561CF807671}" type="parTrans" cxnId="{14C8A315-B2ED-4FD7-95D3-C3552FA808EF}">
      <dgm:prSet/>
      <dgm:spPr/>
      <dgm:t>
        <a:bodyPr/>
        <a:lstStyle/>
        <a:p>
          <a:endParaRPr lang="en-US"/>
        </a:p>
      </dgm:t>
    </dgm:pt>
    <dgm:pt modelId="{2D4A6F6C-90A6-40B1-AC4C-386B8F033A56}" type="sibTrans" cxnId="{14C8A315-B2ED-4FD7-95D3-C3552FA808EF}">
      <dgm:prSet/>
      <dgm:spPr/>
      <dgm:t>
        <a:bodyPr/>
        <a:lstStyle/>
        <a:p>
          <a:endParaRPr lang="en-US"/>
        </a:p>
      </dgm:t>
    </dgm:pt>
    <dgm:pt modelId="{356803D7-3D6C-482E-AE27-BF5A64334C5B}">
      <dgm:prSet>
        <dgm:style>
          <a:lnRef idx="0">
            <a:scrgbClr r="0" g="0" b="0"/>
          </a:lnRef>
          <a:fillRef idx="0">
            <a:scrgbClr r="0" g="0" b="0"/>
          </a:fillRef>
          <a:effectRef idx="0">
            <a:scrgbClr r="0" g="0" b="0"/>
          </a:effectRef>
          <a:fontRef idx="minor">
            <a:schemeClr val="dk1"/>
          </a:fontRef>
        </dgm:style>
      </dgm:prSet>
      <dgm:spPr>
        <a:noFill/>
        <a:ln>
          <a:noFill/>
        </a:ln>
      </dgm:spPr>
      <dgm:t>
        <a:bodyPr/>
        <a:lstStyle/>
        <a:p>
          <a:r>
            <a:rPr lang="en-US" dirty="0"/>
            <a:t>Send in requested </a:t>
          </a:r>
          <a:r>
            <a:rPr lang="en-US" b="0" dirty="0">
              <a:solidFill>
                <a:schemeClr val="tx1"/>
              </a:solidFill>
            </a:rPr>
            <a:t>information </a:t>
          </a:r>
          <a:r>
            <a:rPr lang="en-US" b="1" dirty="0">
              <a:solidFill>
                <a:schemeClr val="accent6">
                  <a:lumMod val="75000"/>
                </a:schemeClr>
              </a:solidFill>
            </a:rPr>
            <a:t>right away to avoid losing coverage</a:t>
          </a:r>
          <a:r>
            <a:rPr lang="en-US" b="0" dirty="0">
              <a:solidFill>
                <a:schemeClr val="tx1"/>
              </a:solidFill>
            </a:rPr>
            <a:t>!</a:t>
          </a:r>
          <a:r>
            <a:rPr lang="en-US" b="1" dirty="0">
              <a:solidFill>
                <a:schemeClr val="accent6">
                  <a:lumMod val="75000"/>
                </a:schemeClr>
              </a:solidFill>
            </a:rPr>
            <a:t> </a:t>
          </a:r>
          <a:r>
            <a:rPr lang="en-US" b="0" dirty="0">
              <a:solidFill>
                <a:schemeClr val="tx1"/>
              </a:solidFill>
            </a:rPr>
            <a:t>If coverage is terminated, reach out within 90 days to submit information to </a:t>
          </a:r>
          <a:r>
            <a:rPr lang="en-US" b="1" dirty="0">
              <a:solidFill>
                <a:schemeClr val="accent6">
                  <a:lumMod val="75000"/>
                </a:schemeClr>
              </a:solidFill>
            </a:rPr>
            <a:t>reactivate </a:t>
          </a:r>
          <a:r>
            <a:rPr lang="en-US" b="0" dirty="0">
              <a:solidFill>
                <a:schemeClr val="tx1"/>
              </a:solidFill>
            </a:rPr>
            <a:t>the case.  If outside the 90 days will need to </a:t>
          </a:r>
          <a:r>
            <a:rPr lang="en-US" b="1" dirty="0">
              <a:solidFill>
                <a:schemeClr val="accent6">
                  <a:lumMod val="75000"/>
                </a:schemeClr>
              </a:solidFill>
            </a:rPr>
            <a:t>reapply</a:t>
          </a:r>
          <a:r>
            <a:rPr lang="en-US" b="0" dirty="0">
              <a:solidFill>
                <a:schemeClr val="tx1"/>
              </a:solidFill>
            </a:rPr>
            <a:t>.</a:t>
          </a:r>
        </a:p>
      </dgm:t>
    </dgm:pt>
    <dgm:pt modelId="{E197E4D4-9807-4D69-8BBB-282A9A16B452}" type="parTrans" cxnId="{FBE2799E-5356-4ED4-9D40-BD28612F30DF}">
      <dgm:prSet/>
      <dgm:spPr/>
      <dgm:t>
        <a:bodyPr/>
        <a:lstStyle/>
        <a:p>
          <a:endParaRPr lang="en-US"/>
        </a:p>
      </dgm:t>
    </dgm:pt>
    <dgm:pt modelId="{B78DB6B6-15B3-4649-9CA6-60314093C204}" type="sibTrans" cxnId="{FBE2799E-5356-4ED4-9D40-BD28612F30DF}">
      <dgm:prSet/>
      <dgm:spPr/>
      <dgm:t>
        <a:bodyPr/>
        <a:lstStyle/>
        <a:p>
          <a:endParaRPr lang="en-US"/>
        </a:p>
      </dgm:t>
    </dgm:pt>
    <dgm:pt modelId="{EC1FBA3F-9BFE-48E6-9679-26C07FA7B8A2}" type="pres">
      <dgm:prSet presAssocID="{4753A94C-67F1-45DA-9013-14FB4DEE7759}" presName="linear" presStyleCnt="0">
        <dgm:presLayoutVars>
          <dgm:dir/>
          <dgm:resizeHandles val="exact"/>
        </dgm:presLayoutVars>
      </dgm:prSet>
      <dgm:spPr/>
    </dgm:pt>
    <dgm:pt modelId="{7DBDF72C-1FF5-4695-A4B5-96DA49EA4262}" type="pres">
      <dgm:prSet presAssocID="{A64CE888-1B92-4489-92D0-0C3F7BA147B1}" presName="comp" presStyleCnt="0"/>
      <dgm:spPr/>
    </dgm:pt>
    <dgm:pt modelId="{EFC92D3C-6E44-40EE-809E-2EE9D40337F0}" type="pres">
      <dgm:prSet presAssocID="{A64CE888-1B92-4489-92D0-0C3F7BA147B1}" presName="box" presStyleLbl="node1" presStyleIdx="0" presStyleCnt="4" custLinFactNeighborY="-2706"/>
      <dgm:spPr/>
    </dgm:pt>
    <dgm:pt modelId="{44AE4248-EC8E-4528-9A2C-7CC90B8C2581}" type="pres">
      <dgm:prSet presAssocID="{A64CE888-1B92-4489-92D0-0C3F7BA147B1}" presName="img" presStyleLbl="fgImgPlace1" presStyleIdx="0" presStyleCnt="4" custScaleX="64819" custScaleY="108070" custLinFactNeighborX="7880" custLinFactNeighborY="8738"/>
      <dgm:spPr>
        <a:prstGeom prst="round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t="-13000" b="-13000"/>
          </a:stretch>
        </a:blipFill>
        <a:ln>
          <a:solidFill>
            <a:schemeClr val="bg1"/>
          </a:solidFill>
        </a:ln>
      </dgm:spPr>
    </dgm:pt>
    <dgm:pt modelId="{317B73F9-92A8-4537-A878-D71ADE5A509A}" type="pres">
      <dgm:prSet presAssocID="{A64CE888-1B92-4489-92D0-0C3F7BA147B1}" presName="text" presStyleLbl="node1" presStyleIdx="0" presStyleCnt="4">
        <dgm:presLayoutVars>
          <dgm:bulletEnabled val="1"/>
        </dgm:presLayoutVars>
      </dgm:prSet>
      <dgm:spPr/>
    </dgm:pt>
    <dgm:pt modelId="{9034354C-F128-4633-ADDC-13280E220FD7}" type="pres">
      <dgm:prSet presAssocID="{85C9872B-71D0-48D3-AB0E-209BF1C94455}" presName="spacer" presStyleCnt="0"/>
      <dgm:spPr/>
    </dgm:pt>
    <dgm:pt modelId="{B6C67ED6-C314-4D93-960B-E21091EA82D0}" type="pres">
      <dgm:prSet presAssocID="{8A6AD904-61D6-4F35-B11F-1C387EED8080}" presName="comp" presStyleCnt="0"/>
      <dgm:spPr/>
    </dgm:pt>
    <dgm:pt modelId="{2F62FA0E-9D31-4D9C-86C0-2F6C8E249039}" type="pres">
      <dgm:prSet presAssocID="{8A6AD904-61D6-4F35-B11F-1C387EED8080}" presName="box" presStyleLbl="node1" presStyleIdx="1" presStyleCnt="4"/>
      <dgm:spPr/>
    </dgm:pt>
    <dgm:pt modelId="{66C89584-3AAF-4CDE-B757-A029C6CB7164}" type="pres">
      <dgm:prSet presAssocID="{8A6AD904-61D6-4F35-B11F-1C387EED8080}" presName="img" presStyleLbl="fgImgPlace1" presStyleIdx="1" presStyleCnt="4" custScaleX="64819" custScaleY="108070" custLinFactY="38681" custLinFactNeighborX="7880" custLinFactNeighborY="100000"/>
      <dgm:spPr>
        <a:prstGeom prst="round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a:solidFill>
            <a:schemeClr val="bg1"/>
          </a:solidFill>
        </a:ln>
      </dgm:spPr>
    </dgm:pt>
    <dgm:pt modelId="{F10A724B-AED0-4911-8A7C-CA0FD7CBBABE}" type="pres">
      <dgm:prSet presAssocID="{8A6AD904-61D6-4F35-B11F-1C387EED8080}" presName="text" presStyleLbl="node1" presStyleIdx="1" presStyleCnt="4">
        <dgm:presLayoutVars>
          <dgm:bulletEnabled val="1"/>
        </dgm:presLayoutVars>
      </dgm:prSet>
      <dgm:spPr/>
    </dgm:pt>
    <dgm:pt modelId="{F031E9E1-35E0-4630-952A-7D503F874B37}" type="pres">
      <dgm:prSet presAssocID="{258CE267-ECA2-4198-BAFA-340D5D694C64}" presName="spacer" presStyleCnt="0"/>
      <dgm:spPr/>
    </dgm:pt>
    <dgm:pt modelId="{7C53DB9C-EB01-4567-9C60-0841C59369D7}" type="pres">
      <dgm:prSet presAssocID="{BF0C4C08-F280-40BD-A725-53AD205E2459}" presName="comp" presStyleCnt="0"/>
      <dgm:spPr/>
    </dgm:pt>
    <dgm:pt modelId="{B138A886-BDFD-48FA-AD83-9382FF24B131}" type="pres">
      <dgm:prSet presAssocID="{BF0C4C08-F280-40BD-A725-53AD205E2459}" presName="box" presStyleLbl="node1" presStyleIdx="2" presStyleCnt="4"/>
      <dgm:spPr/>
    </dgm:pt>
    <dgm:pt modelId="{12185370-C483-416A-BC52-F7D7DA82F735}" type="pres">
      <dgm:prSet presAssocID="{BF0C4C08-F280-40BD-A725-53AD205E2459}" presName="img" presStyleLbl="fgImgPlace1" presStyleIdx="2" presStyleCnt="4" custScaleX="64819" custScaleY="108070" custLinFactY="-30746" custLinFactNeighborX="7880" custLinFactNeighborY="-100000"/>
      <dgm:spPr>
        <a:prstGeom prst="roundRect">
          <a:avLst/>
        </a:prstGeom>
        <a:blipFill rotWithShape="1">
          <a:blip xmlns:r="http://schemas.openxmlformats.org/officeDocument/2006/relationships" r:embed="rId4"/>
          <a:srcRect/>
          <a:stretch>
            <a:fillRect t="-10000" b="-10000"/>
          </a:stretch>
        </a:blipFill>
        <a:ln>
          <a:solidFill>
            <a:schemeClr val="bg1"/>
          </a:solidFill>
        </a:ln>
      </dgm:spPr>
    </dgm:pt>
    <dgm:pt modelId="{0D86B0CB-7FAA-4B03-8E2C-2515306C741E}" type="pres">
      <dgm:prSet presAssocID="{BF0C4C08-F280-40BD-A725-53AD205E2459}" presName="text" presStyleLbl="node1" presStyleIdx="2" presStyleCnt="4">
        <dgm:presLayoutVars>
          <dgm:bulletEnabled val="1"/>
        </dgm:presLayoutVars>
      </dgm:prSet>
      <dgm:spPr/>
    </dgm:pt>
    <dgm:pt modelId="{464886D5-1A4B-4413-8515-4379AFFCD217}" type="pres">
      <dgm:prSet presAssocID="{2D4A6F6C-90A6-40B1-AC4C-386B8F033A56}" presName="spacer" presStyleCnt="0"/>
      <dgm:spPr/>
    </dgm:pt>
    <dgm:pt modelId="{E52A9A35-5291-4532-BFE3-E4800B226F54}" type="pres">
      <dgm:prSet presAssocID="{356803D7-3D6C-482E-AE27-BF5A64334C5B}" presName="comp" presStyleCnt="0"/>
      <dgm:spPr/>
    </dgm:pt>
    <dgm:pt modelId="{01FB3FB3-9CCB-4CAB-9232-225E886C518E}" type="pres">
      <dgm:prSet presAssocID="{356803D7-3D6C-482E-AE27-BF5A64334C5B}" presName="box" presStyleLbl="node1" presStyleIdx="3" presStyleCnt="4"/>
      <dgm:spPr/>
    </dgm:pt>
    <dgm:pt modelId="{581C5BE3-C69A-42BD-AD59-37D763F1C515}" type="pres">
      <dgm:prSet presAssocID="{356803D7-3D6C-482E-AE27-BF5A64334C5B}" presName="img" presStyleLbl="fgImgPlace1" presStyleIdx="3" presStyleCnt="4" custScaleX="64755" custScaleY="108070" custLinFactNeighborX="7848" custLinFactNeighborY="-10874"/>
      <dgm:spPr>
        <a:prstGeom prst="roundRect">
          <a:avLst/>
        </a:prstGeom>
        <a:blipFill rotWithShape="1">
          <a:blip xmlns:r="http://schemas.openxmlformats.org/officeDocument/2006/relationships" r:embed="rId5"/>
          <a:srcRect/>
          <a:stretch>
            <a:fillRect l="-1000" r="-1000"/>
          </a:stretch>
        </a:blipFill>
        <a:ln>
          <a:solidFill>
            <a:schemeClr val="bg1"/>
          </a:solidFill>
        </a:ln>
      </dgm:spPr>
    </dgm:pt>
    <dgm:pt modelId="{BEC7F790-DE11-4443-89F0-571A8BD6644C}" type="pres">
      <dgm:prSet presAssocID="{356803D7-3D6C-482E-AE27-BF5A64334C5B}" presName="text" presStyleLbl="node1" presStyleIdx="3" presStyleCnt="4">
        <dgm:presLayoutVars>
          <dgm:bulletEnabled val="1"/>
        </dgm:presLayoutVars>
      </dgm:prSet>
      <dgm:spPr/>
    </dgm:pt>
  </dgm:ptLst>
  <dgm:cxnLst>
    <dgm:cxn modelId="{14C8A315-B2ED-4FD7-95D3-C3552FA808EF}" srcId="{4753A94C-67F1-45DA-9013-14FB4DEE7759}" destId="{BF0C4C08-F280-40BD-A725-53AD205E2459}" srcOrd="2" destOrd="0" parTransId="{1E3FDD06-6B22-4CD0-B9B6-6561CF807671}" sibTransId="{2D4A6F6C-90A6-40B1-AC4C-386B8F033A56}"/>
    <dgm:cxn modelId="{C1B0671E-6CCA-4388-873D-095FFAEE9493}" type="presOf" srcId="{A64CE888-1B92-4489-92D0-0C3F7BA147B1}" destId="{EFC92D3C-6E44-40EE-809E-2EE9D40337F0}" srcOrd="0" destOrd="0" presId="urn:microsoft.com/office/officeart/2005/8/layout/vList4"/>
    <dgm:cxn modelId="{EAC7A83C-3C30-45C6-B8CB-D77BF740DF42}" type="presOf" srcId="{8A6AD904-61D6-4F35-B11F-1C387EED8080}" destId="{F10A724B-AED0-4911-8A7C-CA0FD7CBBABE}" srcOrd="1" destOrd="0" presId="urn:microsoft.com/office/officeart/2005/8/layout/vList4"/>
    <dgm:cxn modelId="{A51E7265-889F-4617-9CD0-4953A710E084}" type="presOf" srcId="{BF0C4C08-F280-40BD-A725-53AD205E2459}" destId="{0D86B0CB-7FAA-4B03-8E2C-2515306C741E}" srcOrd="1" destOrd="0" presId="urn:microsoft.com/office/officeart/2005/8/layout/vList4"/>
    <dgm:cxn modelId="{5466746B-5AC6-48DC-80FD-A1D06F7DD87E}" srcId="{4753A94C-67F1-45DA-9013-14FB4DEE7759}" destId="{A64CE888-1B92-4489-92D0-0C3F7BA147B1}" srcOrd="0" destOrd="0" parTransId="{F8D999B8-1D15-49B5-B76A-C74399A89CF3}" sibTransId="{85C9872B-71D0-48D3-AB0E-209BF1C94455}"/>
    <dgm:cxn modelId="{90C2074F-7B0D-44D6-88BD-A91494656195}" type="presOf" srcId="{BF0C4C08-F280-40BD-A725-53AD205E2459}" destId="{B138A886-BDFD-48FA-AD83-9382FF24B131}" srcOrd="0" destOrd="0" presId="urn:microsoft.com/office/officeart/2005/8/layout/vList4"/>
    <dgm:cxn modelId="{ACE91451-3EA3-4187-AD9F-BF0013FDD8F7}" type="presOf" srcId="{356803D7-3D6C-482E-AE27-BF5A64334C5B}" destId="{01FB3FB3-9CCB-4CAB-9232-225E886C518E}" srcOrd="0" destOrd="0" presId="urn:microsoft.com/office/officeart/2005/8/layout/vList4"/>
    <dgm:cxn modelId="{98D2D951-F73B-4C99-8758-322D31D363AE}" type="presOf" srcId="{A64CE888-1B92-4489-92D0-0C3F7BA147B1}" destId="{317B73F9-92A8-4537-A878-D71ADE5A509A}" srcOrd="1" destOrd="0" presId="urn:microsoft.com/office/officeart/2005/8/layout/vList4"/>
    <dgm:cxn modelId="{CBB46D80-43C4-47D8-8828-2B3476CC43C3}" type="presOf" srcId="{8A6AD904-61D6-4F35-B11F-1C387EED8080}" destId="{2F62FA0E-9D31-4D9C-86C0-2F6C8E249039}" srcOrd="0" destOrd="0" presId="urn:microsoft.com/office/officeart/2005/8/layout/vList4"/>
    <dgm:cxn modelId="{D8FD1394-1E67-4B59-A675-69803FF86057}" srcId="{4753A94C-67F1-45DA-9013-14FB4DEE7759}" destId="{8A6AD904-61D6-4F35-B11F-1C387EED8080}" srcOrd="1" destOrd="0" parTransId="{93D982C9-9AEF-4D46-937C-E077E997378B}" sibTransId="{258CE267-ECA2-4198-BAFA-340D5D694C64}"/>
    <dgm:cxn modelId="{FBE2799E-5356-4ED4-9D40-BD28612F30DF}" srcId="{4753A94C-67F1-45DA-9013-14FB4DEE7759}" destId="{356803D7-3D6C-482E-AE27-BF5A64334C5B}" srcOrd="3" destOrd="0" parTransId="{E197E4D4-9807-4D69-8BBB-282A9A16B452}" sibTransId="{B78DB6B6-15B3-4649-9CA6-60314093C204}"/>
    <dgm:cxn modelId="{843A1DD9-F704-4F4E-A86E-9354587DFF23}" type="presOf" srcId="{4753A94C-67F1-45DA-9013-14FB4DEE7759}" destId="{EC1FBA3F-9BFE-48E6-9679-26C07FA7B8A2}" srcOrd="0" destOrd="0" presId="urn:microsoft.com/office/officeart/2005/8/layout/vList4"/>
    <dgm:cxn modelId="{126E10DC-6781-46E5-B75B-54FE009B68DC}" type="presOf" srcId="{356803D7-3D6C-482E-AE27-BF5A64334C5B}" destId="{BEC7F790-DE11-4443-89F0-571A8BD6644C}" srcOrd="1" destOrd="0" presId="urn:microsoft.com/office/officeart/2005/8/layout/vList4"/>
    <dgm:cxn modelId="{88C0DC3E-541A-4338-9425-97260CB70385}" type="presParOf" srcId="{EC1FBA3F-9BFE-48E6-9679-26C07FA7B8A2}" destId="{7DBDF72C-1FF5-4695-A4B5-96DA49EA4262}" srcOrd="0" destOrd="0" presId="urn:microsoft.com/office/officeart/2005/8/layout/vList4"/>
    <dgm:cxn modelId="{84FE7F4E-A733-4B04-B5DB-C0BEA1F09109}" type="presParOf" srcId="{7DBDF72C-1FF5-4695-A4B5-96DA49EA4262}" destId="{EFC92D3C-6E44-40EE-809E-2EE9D40337F0}" srcOrd="0" destOrd="0" presId="urn:microsoft.com/office/officeart/2005/8/layout/vList4"/>
    <dgm:cxn modelId="{483DFD00-A3DF-47E2-B893-3705D6779704}" type="presParOf" srcId="{7DBDF72C-1FF5-4695-A4B5-96DA49EA4262}" destId="{44AE4248-EC8E-4528-9A2C-7CC90B8C2581}" srcOrd="1" destOrd="0" presId="urn:microsoft.com/office/officeart/2005/8/layout/vList4"/>
    <dgm:cxn modelId="{8652A4C3-42B4-4BA3-B8E3-F738EE4368F3}" type="presParOf" srcId="{7DBDF72C-1FF5-4695-A4B5-96DA49EA4262}" destId="{317B73F9-92A8-4537-A878-D71ADE5A509A}" srcOrd="2" destOrd="0" presId="urn:microsoft.com/office/officeart/2005/8/layout/vList4"/>
    <dgm:cxn modelId="{AA3E4749-37F6-4024-B9A1-C035954D60F8}" type="presParOf" srcId="{EC1FBA3F-9BFE-48E6-9679-26C07FA7B8A2}" destId="{9034354C-F128-4633-ADDC-13280E220FD7}" srcOrd="1" destOrd="0" presId="urn:microsoft.com/office/officeart/2005/8/layout/vList4"/>
    <dgm:cxn modelId="{ECC74ECC-655F-4A38-B992-9D3E595F286C}" type="presParOf" srcId="{EC1FBA3F-9BFE-48E6-9679-26C07FA7B8A2}" destId="{B6C67ED6-C314-4D93-960B-E21091EA82D0}" srcOrd="2" destOrd="0" presId="urn:microsoft.com/office/officeart/2005/8/layout/vList4"/>
    <dgm:cxn modelId="{2D4D3D13-DF4E-4521-AB2C-4A167B9410E9}" type="presParOf" srcId="{B6C67ED6-C314-4D93-960B-E21091EA82D0}" destId="{2F62FA0E-9D31-4D9C-86C0-2F6C8E249039}" srcOrd="0" destOrd="0" presId="urn:microsoft.com/office/officeart/2005/8/layout/vList4"/>
    <dgm:cxn modelId="{D6C1ADA7-6DB5-4DCC-BDC2-BE58236E61AB}" type="presParOf" srcId="{B6C67ED6-C314-4D93-960B-E21091EA82D0}" destId="{66C89584-3AAF-4CDE-B757-A029C6CB7164}" srcOrd="1" destOrd="0" presId="urn:microsoft.com/office/officeart/2005/8/layout/vList4"/>
    <dgm:cxn modelId="{16F0513B-C917-4228-8B18-E3DA7E153368}" type="presParOf" srcId="{B6C67ED6-C314-4D93-960B-E21091EA82D0}" destId="{F10A724B-AED0-4911-8A7C-CA0FD7CBBABE}" srcOrd="2" destOrd="0" presId="urn:microsoft.com/office/officeart/2005/8/layout/vList4"/>
    <dgm:cxn modelId="{7F5E9948-ABE6-4238-B700-8576CC41B239}" type="presParOf" srcId="{EC1FBA3F-9BFE-48E6-9679-26C07FA7B8A2}" destId="{F031E9E1-35E0-4630-952A-7D503F874B37}" srcOrd="3" destOrd="0" presId="urn:microsoft.com/office/officeart/2005/8/layout/vList4"/>
    <dgm:cxn modelId="{1F396F35-1F5B-4A63-BB81-9BCCEA6F048C}" type="presParOf" srcId="{EC1FBA3F-9BFE-48E6-9679-26C07FA7B8A2}" destId="{7C53DB9C-EB01-4567-9C60-0841C59369D7}" srcOrd="4" destOrd="0" presId="urn:microsoft.com/office/officeart/2005/8/layout/vList4"/>
    <dgm:cxn modelId="{8C5683B3-FA91-458A-8BEF-91C8366411A5}" type="presParOf" srcId="{7C53DB9C-EB01-4567-9C60-0841C59369D7}" destId="{B138A886-BDFD-48FA-AD83-9382FF24B131}" srcOrd="0" destOrd="0" presId="urn:microsoft.com/office/officeart/2005/8/layout/vList4"/>
    <dgm:cxn modelId="{2E3E9824-BAE3-4AAC-9E32-67E7830189A4}" type="presParOf" srcId="{7C53DB9C-EB01-4567-9C60-0841C59369D7}" destId="{12185370-C483-416A-BC52-F7D7DA82F735}" srcOrd="1" destOrd="0" presId="urn:microsoft.com/office/officeart/2005/8/layout/vList4"/>
    <dgm:cxn modelId="{CC90DC7B-2ECB-4535-8FE8-EF339572760F}" type="presParOf" srcId="{7C53DB9C-EB01-4567-9C60-0841C59369D7}" destId="{0D86B0CB-7FAA-4B03-8E2C-2515306C741E}" srcOrd="2" destOrd="0" presId="urn:microsoft.com/office/officeart/2005/8/layout/vList4"/>
    <dgm:cxn modelId="{B32E0D58-EC2C-45A4-B8FA-1704E5EC2E6D}" type="presParOf" srcId="{EC1FBA3F-9BFE-48E6-9679-26C07FA7B8A2}" destId="{464886D5-1A4B-4413-8515-4379AFFCD217}" srcOrd="5" destOrd="0" presId="urn:microsoft.com/office/officeart/2005/8/layout/vList4"/>
    <dgm:cxn modelId="{E61E421B-B12A-4F99-8046-281124086FB4}" type="presParOf" srcId="{EC1FBA3F-9BFE-48E6-9679-26C07FA7B8A2}" destId="{E52A9A35-5291-4532-BFE3-E4800B226F54}" srcOrd="6" destOrd="0" presId="urn:microsoft.com/office/officeart/2005/8/layout/vList4"/>
    <dgm:cxn modelId="{6F0DE996-48BC-40C1-A8B4-BA8CC7C1C639}" type="presParOf" srcId="{E52A9A35-5291-4532-BFE3-E4800B226F54}" destId="{01FB3FB3-9CCB-4CAB-9232-225E886C518E}" srcOrd="0" destOrd="0" presId="urn:microsoft.com/office/officeart/2005/8/layout/vList4"/>
    <dgm:cxn modelId="{7CDDDA92-A298-4719-9C8C-38479EECBEF5}" type="presParOf" srcId="{E52A9A35-5291-4532-BFE3-E4800B226F54}" destId="{581C5BE3-C69A-42BD-AD59-37D763F1C515}" srcOrd="1" destOrd="0" presId="urn:microsoft.com/office/officeart/2005/8/layout/vList4"/>
    <dgm:cxn modelId="{56C67BB1-A7FD-44C6-8698-A0EC417321CA}" type="presParOf" srcId="{E52A9A35-5291-4532-BFE3-E4800B226F54}" destId="{BEC7F790-DE11-4443-89F0-571A8BD6644C}"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A7F53E-1E63-4E39-8B31-024D411F6C82}" type="doc">
      <dgm:prSet loTypeId="urn:microsoft.com/office/officeart/2005/8/layout/chevron1" loCatId="process" qsTypeId="urn:microsoft.com/office/officeart/2005/8/quickstyle/simple1" qsCatId="simple" csTypeId="urn:microsoft.com/office/officeart/2005/8/colors/accent1_2" csCatId="accent1" phldr="1"/>
      <dgm:spPr/>
    </dgm:pt>
    <dgm:pt modelId="{AE72EC3E-4963-497C-A46A-985D6B605D62}">
      <dgm:prSet phldrT="[Text]"/>
      <dgm:spPr>
        <a:solidFill>
          <a:srgbClr val="6BB5DD"/>
        </a:solidFill>
      </dgm:spPr>
      <dgm:t>
        <a:bodyPr/>
        <a:lstStyle/>
        <a:p>
          <a:r>
            <a:rPr lang="en-US" dirty="0"/>
            <a:t>How to Apply</a:t>
          </a:r>
        </a:p>
      </dgm:t>
    </dgm:pt>
    <dgm:pt modelId="{0EA57B6A-4E55-4DC8-BBD3-22DE9DDD1CA2}" type="parTrans" cxnId="{92F1D915-ED68-4207-8424-05DBBEBD2BF7}">
      <dgm:prSet/>
      <dgm:spPr/>
      <dgm:t>
        <a:bodyPr/>
        <a:lstStyle/>
        <a:p>
          <a:endParaRPr lang="en-US"/>
        </a:p>
      </dgm:t>
    </dgm:pt>
    <dgm:pt modelId="{3B268902-B08C-4DC7-B5F3-35228475513B}" type="sibTrans" cxnId="{92F1D915-ED68-4207-8424-05DBBEBD2BF7}">
      <dgm:prSet/>
      <dgm:spPr/>
      <dgm:t>
        <a:bodyPr/>
        <a:lstStyle/>
        <a:p>
          <a:endParaRPr lang="en-US"/>
        </a:p>
      </dgm:t>
    </dgm:pt>
    <dgm:pt modelId="{BDE2F9F2-6F95-47FB-B213-860768BAFE01}">
      <dgm:prSet phldrT="[Text]"/>
      <dgm:spPr>
        <a:solidFill>
          <a:srgbClr val="ADC084"/>
        </a:solidFill>
      </dgm:spPr>
      <dgm:t>
        <a:bodyPr/>
        <a:lstStyle/>
        <a:p>
          <a:r>
            <a:rPr lang="en-US" dirty="0"/>
            <a:t>Materials for Offices</a:t>
          </a:r>
        </a:p>
      </dgm:t>
    </dgm:pt>
    <dgm:pt modelId="{1517B1AB-93AC-481A-A2F5-52DC2BC02BF8}" type="parTrans" cxnId="{9CA5A50B-6A32-41BD-8556-812B083E0465}">
      <dgm:prSet/>
      <dgm:spPr/>
      <dgm:t>
        <a:bodyPr/>
        <a:lstStyle/>
        <a:p>
          <a:endParaRPr lang="en-US"/>
        </a:p>
      </dgm:t>
    </dgm:pt>
    <dgm:pt modelId="{9CAC517F-A5A7-4101-A924-B072BF19EB5C}" type="sibTrans" cxnId="{9CA5A50B-6A32-41BD-8556-812B083E0465}">
      <dgm:prSet/>
      <dgm:spPr/>
      <dgm:t>
        <a:bodyPr/>
        <a:lstStyle/>
        <a:p>
          <a:endParaRPr lang="en-US"/>
        </a:p>
      </dgm:t>
    </dgm:pt>
    <dgm:pt modelId="{3EA0A156-8CF5-48D0-B496-7DAA461BFC30}">
      <dgm:prSet phldrT="[Text]"/>
      <dgm:spPr>
        <a:solidFill>
          <a:srgbClr val="6BB5DD"/>
        </a:solidFill>
      </dgm:spPr>
      <dgm:t>
        <a:bodyPr/>
        <a:lstStyle/>
        <a:p>
          <a:r>
            <a:rPr lang="en-US" dirty="0"/>
            <a:t>Get help from kynectors</a:t>
          </a:r>
        </a:p>
      </dgm:t>
    </dgm:pt>
    <dgm:pt modelId="{F9CE0DAB-3E7B-458C-B93D-078C84651A69}" type="parTrans" cxnId="{5950014B-C995-4042-A0B5-4AE69A109537}">
      <dgm:prSet/>
      <dgm:spPr/>
      <dgm:t>
        <a:bodyPr/>
        <a:lstStyle/>
        <a:p>
          <a:endParaRPr lang="en-US"/>
        </a:p>
      </dgm:t>
    </dgm:pt>
    <dgm:pt modelId="{A042D3F4-80A5-4A05-8296-75196B5F6843}" type="sibTrans" cxnId="{5950014B-C995-4042-A0B5-4AE69A109537}">
      <dgm:prSet/>
      <dgm:spPr/>
      <dgm:t>
        <a:bodyPr/>
        <a:lstStyle/>
        <a:p>
          <a:endParaRPr lang="en-US"/>
        </a:p>
      </dgm:t>
    </dgm:pt>
    <dgm:pt modelId="{822277E9-B50F-4BC8-A5C9-854E83E52925}">
      <dgm:prSet phldrT="[Text]"/>
      <dgm:spPr>
        <a:solidFill>
          <a:srgbClr val="ADC084"/>
        </a:solidFill>
      </dgm:spPr>
      <dgm:t>
        <a:bodyPr/>
        <a:lstStyle/>
        <a:p>
          <a:r>
            <a:rPr lang="en-US" dirty="0"/>
            <a:t>Renewals</a:t>
          </a:r>
        </a:p>
      </dgm:t>
    </dgm:pt>
    <dgm:pt modelId="{AC770974-CC26-467C-A4CD-054C488F7316}" type="parTrans" cxnId="{A2A25240-A630-4AA0-AC6F-CFD105B5586F}">
      <dgm:prSet/>
      <dgm:spPr/>
      <dgm:t>
        <a:bodyPr/>
        <a:lstStyle/>
        <a:p>
          <a:endParaRPr lang="en-US"/>
        </a:p>
      </dgm:t>
    </dgm:pt>
    <dgm:pt modelId="{0D35F8D9-7AC7-4CDC-809E-F22D6151BF5D}" type="sibTrans" cxnId="{A2A25240-A630-4AA0-AC6F-CFD105B5586F}">
      <dgm:prSet/>
      <dgm:spPr/>
      <dgm:t>
        <a:bodyPr/>
        <a:lstStyle/>
        <a:p>
          <a:endParaRPr lang="en-US"/>
        </a:p>
      </dgm:t>
    </dgm:pt>
    <dgm:pt modelId="{F6A0B8D8-C006-4D2B-BFE7-D1947F380E5A}" type="pres">
      <dgm:prSet presAssocID="{7DA7F53E-1E63-4E39-8B31-024D411F6C82}" presName="Name0" presStyleCnt="0">
        <dgm:presLayoutVars>
          <dgm:dir/>
          <dgm:animLvl val="lvl"/>
          <dgm:resizeHandles val="exact"/>
        </dgm:presLayoutVars>
      </dgm:prSet>
      <dgm:spPr/>
    </dgm:pt>
    <dgm:pt modelId="{F15273A5-C234-4467-9732-F338A284E6B2}" type="pres">
      <dgm:prSet presAssocID="{AE72EC3E-4963-497C-A46A-985D6B605D62}" presName="parTxOnly" presStyleLbl="node1" presStyleIdx="0" presStyleCnt="4" custScaleY="65853">
        <dgm:presLayoutVars>
          <dgm:chMax val="0"/>
          <dgm:chPref val="0"/>
          <dgm:bulletEnabled val="1"/>
        </dgm:presLayoutVars>
      </dgm:prSet>
      <dgm:spPr/>
    </dgm:pt>
    <dgm:pt modelId="{A45FF186-FC59-4F07-8A5A-45830668640F}" type="pres">
      <dgm:prSet presAssocID="{3B268902-B08C-4DC7-B5F3-35228475513B}" presName="parTxOnlySpace" presStyleCnt="0"/>
      <dgm:spPr/>
    </dgm:pt>
    <dgm:pt modelId="{66681976-4D79-4359-9D54-A39FFC95F9B1}" type="pres">
      <dgm:prSet presAssocID="{BDE2F9F2-6F95-47FB-B213-860768BAFE01}" presName="parTxOnly" presStyleLbl="node1" presStyleIdx="1" presStyleCnt="4" custScaleY="65853">
        <dgm:presLayoutVars>
          <dgm:chMax val="0"/>
          <dgm:chPref val="0"/>
          <dgm:bulletEnabled val="1"/>
        </dgm:presLayoutVars>
      </dgm:prSet>
      <dgm:spPr/>
    </dgm:pt>
    <dgm:pt modelId="{8F8BBD37-F9D5-4E4D-929E-9832D42CF18F}" type="pres">
      <dgm:prSet presAssocID="{9CAC517F-A5A7-4101-A924-B072BF19EB5C}" presName="parTxOnlySpace" presStyleCnt="0"/>
      <dgm:spPr/>
    </dgm:pt>
    <dgm:pt modelId="{3044C1C3-6463-490F-9CBD-88C711787FB9}" type="pres">
      <dgm:prSet presAssocID="{3EA0A156-8CF5-48D0-B496-7DAA461BFC30}" presName="parTxOnly" presStyleLbl="node1" presStyleIdx="2" presStyleCnt="4" custScaleY="65853">
        <dgm:presLayoutVars>
          <dgm:chMax val="0"/>
          <dgm:chPref val="0"/>
          <dgm:bulletEnabled val="1"/>
        </dgm:presLayoutVars>
      </dgm:prSet>
      <dgm:spPr/>
    </dgm:pt>
    <dgm:pt modelId="{99FF0A43-3C63-498C-A36B-74810F4DB7E0}" type="pres">
      <dgm:prSet presAssocID="{A042D3F4-80A5-4A05-8296-75196B5F6843}" presName="parTxOnlySpace" presStyleCnt="0"/>
      <dgm:spPr/>
    </dgm:pt>
    <dgm:pt modelId="{8C024821-9AD8-4A47-B9FD-4264FBAEB981}" type="pres">
      <dgm:prSet presAssocID="{822277E9-B50F-4BC8-A5C9-854E83E52925}" presName="parTxOnly" presStyleLbl="node1" presStyleIdx="3" presStyleCnt="4" custScaleY="62469">
        <dgm:presLayoutVars>
          <dgm:chMax val="0"/>
          <dgm:chPref val="0"/>
          <dgm:bulletEnabled val="1"/>
        </dgm:presLayoutVars>
      </dgm:prSet>
      <dgm:spPr/>
    </dgm:pt>
  </dgm:ptLst>
  <dgm:cxnLst>
    <dgm:cxn modelId="{9CA5A50B-6A32-41BD-8556-812B083E0465}" srcId="{7DA7F53E-1E63-4E39-8B31-024D411F6C82}" destId="{BDE2F9F2-6F95-47FB-B213-860768BAFE01}" srcOrd="1" destOrd="0" parTransId="{1517B1AB-93AC-481A-A2F5-52DC2BC02BF8}" sibTransId="{9CAC517F-A5A7-4101-A924-B072BF19EB5C}"/>
    <dgm:cxn modelId="{1988480E-FE1F-4E10-92FC-6DD90C100011}" type="presOf" srcId="{AE72EC3E-4963-497C-A46A-985D6B605D62}" destId="{F15273A5-C234-4467-9732-F338A284E6B2}" srcOrd="0" destOrd="0" presId="urn:microsoft.com/office/officeart/2005/8/layout/chevron1"/>
    <dgm:cxn modelId="{92F1D915-ED68-4207-8424-05DBBEBD2BF7}" srcId="{7DA7F53E-1E63-4E39-8B31-024D411F6C82}" destId="{AE72EC3E-4963-497C-A46A-985D6B605D62}" srcOrd="0" destOrd="0" parTransId="{0EA57B6A-4E55-4DC8-BBD3-22DE9DDD1CA2}" sibTransId="{3B268902-B08C-4DC7-B5F3-35228475513B}"/>
    <dgm:cxn modelId="{A2A25240-A630-4AA0-AC6F-CFD105B5586F}" srcId="{7DA7F53E-1E63-4E39-8B31-024D411F6C82}" destId="{822277E9-B50F-4BC8-A5C9-854E83E52925}" srcOrd="3" destOrd="0" parTransId="{AC770974-CC26-467C-A4CD-054C488F7316}" sibTransId="{0D35F8D9-7AC7-4CDC-809E-F22D6151BF5D}"/>
    <dgm:cxn modelId="{5950014B-C995-4042-A0B5-4AE69A109537}" srcId="{7DA7F53E-1E63-4E39-8B31-024D411F6C82}" destId="{3EA0A156-8CF5-48D0-B496-7DAA461BFC30}" srcOrd="2" destOrd="0" parTransId="{F9CE0DAB-3E7B-458C-B93D-078C84651A69}" sibTransId="{A042D3F4-80A5-4A05-8296-75196B5F6843}"/>
    <dgm:cxn modelId="{0A79D56E-8EAE-4950-9A2A-6F56D008C865}" type="presOf" srcId="{BDE2F9F2-6F95-47FB-B213-860768BAFE01}" destId="{66681976-4D79-4359-9D54-A39FFC95F9B1}" srcOrd="0" destOrd="0" presId="urn:microsoft.com/office/officeart/2005/8/layout/chevron1"/>
    <dgm:cxn modelId="{AB396B7B-0A32-4A18-907D-6BAFC1E11BC9}" type="presOf" srcId="{7DA7F53E-1E63-4E39-8B31-024D411F6C82}" destId="{F6A0B8D8-C006-4D2B-BFE7-D1947F380E5A}" srcOrd="0" destOrd="0" presId="urn:microsoft.com/office/officeart/2005/8/layout/chevron1"/>
    <dgm:cxn modelId="{3683799C-2FF0-43BC-ABC5-167E656125D2}" type="presOf" srcId="{822277E9-B50F-4BC8-A5C9-854E83E52925}" destId="{8C024821-9AD8-4A47-B9FD-4264FBAEB981}" srcOrd="0" destOrd="0" presId="urn:microsoft.com/office/officeart/2005/8/layout/chevron1"/>
    <dgm:cxn modelId="{E42F419F-A4A9-4B3E-90BE-53B9E6FA7970}" type="presOf" srcId="{3EA0A156-8CF5-48D0-B496-7DAA461BFC30}" destId="{3044C1C3-6463-490F-9CBD-88C711787FB9}" srcOrd="0" destOrd="0" presId="urn:microsoft.com/office/officeart/2005/8/layout/chevron1"/>
    <dgm:cxn modelId="{FC2446F6-6E1D-4FFF-9CA8-93434E995831}" type="presParOf" srcId="{F6A0B8D8-C006-4D2B-BFE7-D1947F380E5A}" destId="{F15273A5-C234-4467-9732-F338A284E6B2}" srcOrd="0" destOrd="0" presId="urn:microsoft.com/office/officeart/2005/8/layout/chevron1"/>
    <dgm:cxn modelId="{93D39732-F2BF-4C9F-A8A2-B1763BD89113}" type="presParOf" srcId="{F6A0B8D8-C006-4D2B-BFE7-D1947F380E5A}" destId="{A45FF186-FC59-4F07-8A5A-45830668640F}" srcOrd="1" destOrd="0" presId="urn:microsoft.com/office/officeart/2005/8/layout/chevron1"/>
    <dgm:cxn modelId="{597A5C11-6784-49EE-8379-083C77F5D0A6}" type="presParOf" srcId="{F6A0B8D8-C006-4D2B-BFE7-D1947F380E5A}" destId="{66681976-4D79-4359-9D54-A39FFC95F9B1}" srcOrd="2" destOrd="0" presId="urn:microsoft.com/office/officeart/2005/8/layout/chevron1"/>
    <dgm:cxn modelId="{57F4444F-BFD2-4604-ADAC-895AA7D81E1E}" type="presParOf" srcId="{F6A0B8D8-C006-4D2B-BFE7-D1947F380E5A}" destId="{8F8BBD37-F9D5-4E4D-929E-9832D42CF18F}" srcOrd="3" destOrd="0" presId="urn:microsoft.com/office/officeart/2005/8/layout/chevron1"/>
    <dgm:cxn modelId="{781DBD46-3869-4C1B-9AC9-A22F129DAAD9}" type="presParOf" srcId="{F6A0B8D8-C006-4D2B-BFE7-D1947F380E5A}" destId="{3044C1C3-6463-490F-9CBD-88C711787FB9}" srcOrd="4" destOrd="0" presId="urn:microsoft.com/office/officeart/2005/8/layout/chevron1"/>
    <dgm:cxn modelId="{EC3EE41F-CA4E-450A-94AB-09F91075EAF6}" type="presParOf" srcId="{F6A0B8D8-C006-4D2B-BFE7-D1947F380E5A}" destId="{99FF0A43-3C63-498C-A36B-74810F4DB7E0}" srcOrd="5" destOrd="0" presId="urn:microsoft.com/office/officeart/2005/8/layout/chevron1"/>
    <dgm:cxn modelId="{6663DCFE-5189-422A-8D08-035F86A18085}" type="presParOf" srcId="{F6A0B8D8-C006-4D2B-BFE7-D1947F380E5A}" destId="{8C024821-9AD8-4A47-B9FD-4264FBAEB98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A7F53E-1E63-4E39-8B31-024D411F6C82}" type="doc">
      <dgm:prSet loTypeId="urn:microsoft.com/office/officeart/2005/8/layout/chevron1" loCatId="process" qsTypeId="urn:microsoft.com/office/officeart/2005/8/quickstyle/simple1" qsCatId="simple" csTypeId="urn:microsoft.com/office/officeart/2005/8/colors/accent1_2" csCatId="accent1" phldr="1"/>
      <dgm:spPr/>
    </dgm:pt>
    <dgm:pt modelId="{AE72EC3E-4963-497C-A46A-985D6B605D62}">
      <dgm:prSet phldrT="[Text]"/>
      <dgm:spPr>
        <a:solidFill>
          <a:srgbClr val="6BB5DD"/>
        </a:solidFill>
      </dgm:spPr>
      <dgm:t>
        <a:bodyPr/>
        <a:lstStyle/>
        <a:p>
          <a:r>
            <a:rPr lang="en-US" dirty="0"/>
            <a:t>Renewing Child Coverage</a:t>
          </a:r>
        </a:p>
      </dgm:t>
    </dgm:pt>
    <dgm:pt modelId="{0EA57B6A-4E55-4DC8-BBD3-22DE9DDD1CA2}" type="parTrans" cxnId="{92F1D915-ED68-4207-8424-05DBBEBD2BF7}">
      <dgm:prSet/>
      <dgm:spPr/>
      <dgm:t>
        <a:bodyPr/>
        <a:lstStyle/>
        <a:p>
          <a:endParaRPr lang="en-US"/>
        </a:p>
      </dgm:t>
    </dgm:pt>
    <dgm:pt modelId="{3B268902-B08C-4DC7-B5F3-35228475513B}" type="sibTrans" cxnId="{92F1D915-ED68-4207-8424-05DBBEBD2BF7}">
      <dgm:prSet/>
      <dgm:spPr/>
      <dgm:t>
        <a:bodyPr/>
        <a:lstStyle/>
        <a:p>
          <a:endParaRPr lang="en-US"/>
        </a:p>
      </dgm:t>
    </dgm:pt>
    <dgm:pt modelId="{BDE2F9F2-6F95-47FB-B213-860768BAFE01}">
      <dgm:prSet phldrT="[Text]"/>
      <dgm:spPr>
        <a:solidFill>
          <a:srgbClr val="ADC084"/>
        </a:solidFill>
      </dgm:spPr>
      <dgm:t>
        <a:bodyPr/>
        <a:lstStyle/>
        <a:p>
          <a:r>
            <a:rPr lang="en-US" dirty="0"/>
            <a:t>Health Coverage Options</a:t>
          </a:r>
        </a:p>
      </dgm:t>
    </dgm:pt>
    <dgm:pt modelId="{1517B1AB-93AC-481A-A2F5-52DC2BC02BF8}" type="parTrans" cxnId="{9CA5A50B-6A32-41BD-8556-812B083E0465}">
      <dgm:prSet/>
      <dgm:spPr/>
      <dgm:t>
        <a:bodyPr/>
        <a:lstStyle/>
        <a:p>
          <a:endParaRPr lang="en-US"/>
        </a:p>
      </dgm:t>
    </dgm:pt>
    <dgm:pt modelId="{9CAC517F-A5A7-4101-A924-B072BF19EB5C}" type="sibTrans" cxnId="{9CA5A50B-6A32-41BD-8556-812B083E0465}">
      <dgm:prSet/>
      <dgm:spPr/>
      <dgm:t>
        <a:bodyPr/>
        <a:lstStyle/>
        <a:p>
          <a:endParaRPr lang="en-US"/>
        </a:p>
      </dgm:t>
    </dgm:pt>
    <dgm:pt modelId="{3EA0A156-8CF5-48D0-B496-7DAA461BFC30}">
      <dgm:prSet phldrT="[Text]"/>
      <dgm:spPr>
        <a:solidFill>
          <a:srgbClr val="6BB5DD"/>
        </a:solidFill>
      </dgm:spPr>
      <dgm:t>
        <a:bodyPr/>
        <a:lstStyle/>
        <a:p>
          <a:r>
            <a:rPr lang="en-US" dirty="0">
              <a:solidFill>
                <a:schemeClr val="bg1"/>
              </a:solidFill>
            </a:rPr>
            <a:t>Get help from kynectors</a:t>
          </a:r>
        </a:p>
      </dgm:t>
    </dgm:pt>
    <dgm:pt modelId="{F9CE0DAB-3E7B-458C-B93D-078C84651A69}" type="parTrans" cxnId="{5950014B-C995-4042-A0B5-4AE69A109537}">
      <dgm:prSet/>
      <dgm:spPr/>
      <dgm:t>
        <a:bodyPr/>
        <a:lstStyle/>
        <a:p>
          <a:endParaRPr lang="en-US"/>
        </a:p>
      </dgm:t>
    </dgm:pt>
    <dgm:pt modelId="{A042D3F4-80A5-4A05-8296-75196B5F6843}" type="sibTrans" cxnId="{5950014B-C995-4042-A0B5-4AE69A109537}">
      <dgm:prSet/>
      <dgm:spPr/>
      <dgm:t>
        <a:bodyPr/>
        <a:lstStyle/>
        <a:p>
          <a:endParaRPr lang="en-US"/>
        </a:p>
      </dgm:t>
    </dgm:pt>
    <dgm:pt modelId="{822277E9-B50F-4BC8-A5C9-854E83E52925}">
      <dgm:prSet phldrT="[Text]"/>
      <dgm:spPr>
        <a:solidFill>
          <a:srgbClr val="ADC084"/>
        </a:solidFill>
      </dgm:spPr>
      <dgm:t>
        <a:bodyPr/>
        <a:lstStyle/>
        <a:p>
          <a:r>
            <a:rPr lang="en-US" dirty="0"/>
            <a:t>Use kynect </a:t>
          </a:r>
        </a:p>
      </dgm:t>
    </dgm:pt>
    <dgm:pt modelId="{AC770974-CC26-467C-A4CD-054C488F7316}" type="parTrans" cxnId="{A2A25240-A630-4AA0-AC6F-CFD105B5586F}">
      <dgm:prSet/>
      <dgm:spPr/>
      <dgm:t>
        <a:bodyPr/>
        <a:lstStyle/>
        <a:p>
          <a:endParaRPr lang="en-US"/>
        </a:p>
      </dgm:t>
    </dgm:pt>
    <dgm:pt modelId="{0D35F8D9-7AC7-4CDC-809E-F22D6151BF5D}" type="sibTrans" cxnId="{A2A25240-A630-4AA0-AC6F-CFD105B5586F}">
      <dgm:prSet/>
      <dgm:spPr/>
      <dgm:t>
        <a:bodyPr/>
        <a:lstStyle/>
        <a:p>
          <a:endParaRPr lang="en-US"/>
        </a:p>
      </dgm:t>
    </dgm:pt>
    <dgm:pt modelId="{F6A0B8D8-C006-4D2B-BFE7-D1947F380E5A}" type="pres">
      <dgm:prSet presAssocID="{7DA7F53E-1E63-4E39-8B31-024D411F6C82}" presName="Name0" presStyleCnt="0">
        <dgm:presLayoutVars>
          <dgm:dir/>
          <dgm:animLvl val="lvl"/>
          <dgm:resizeHandles val="exact"/>
        </dgm:presLayoutVars>
      </dgm:prSet>
      <dgm:spPr/>
    </dgm:pt>
    <dgm:pt modelId="{F15273A5-C234-4467-9732-F338A284E6B2}" type="pres">
      <dgm:prSet presAssocID="{AE72EC3E-4963-497C-A46A-985D6B605D62}" presName="parTxOnly" presStyleLbl="node1" presStyleIdx="0" presStyleCnt="4" custScaleY="65853">
        <dgm:presLayoutVars>
          <dgm:chMax val="0"/>
          <dgm:chPref val="0"/>
          <dgm:bulletEnabled val="1"/>
        </dgm:presLayoutVars>
      </dgm:prSet>
      <dgm:spPr/>
    </dgm:pt>
    <dgm:pt modelId="{A45FF186-FC59-4F07-8A5A-45830668640F}" type="pres">
      <dgm:prSet presAssocID="{3B268902-B08C-4DC7-B5F3-35228475513B}" presName="parTxOnlySpace" presStyleCnt="0"/>
      <dgm:spPr/>
    </dgm:pt>
    <dgm:pt modelId="{66681976-4D79-4359-9D54-A39FFC95F9B1}" type="pres">
      <dgm:prSet presAssocID="{BDE2F9F2-6F95-47FB-B213-860768BAFE01}" presName="parTxOnly" presStyleLbl="node1" presStyleIdx="1" presStyleCnt="4" custScaleY="65853">
        <dgm:presLayoutVars>
          <dgm:chMax val="0"/>
          <dgm:chPref val="0"/>
          <dgm:bulletEnabled val="1"/>
        </dgm:presLayoutVars>
      </dgm:prSet>
      <dgm:spPr/>
    </dgm:pt>
    <dgm:pt modelId="{8F8BBD37-F9D5-4E4D-929E-9832D42CF18F}" type="pres">
      <dgm:prSet presAssocID="{9CAC517F-A5A7-4101-A924-B072BF19EB5C}" presName="parTxOnlySpace" presStyleCnt="0"/>
      <dgm:spPr/>
    </dgm:pt>
    <dgm:pt modelId="{3044C1C3-6463-490F-9CBD-88C711787FB9}" type="pres">
      <dgm:prSet presAssocID="{3EA0A156-8CF5-48D0-B496-7DAA461BFC30}" presName="parTxOnly" presStyleLbl="node1" presStyleIdx="2" presStyleCnt="4" custScaleY="65853">
        <dgm:presLayoutVars>
          <dgm:chMax val="0"/>
          <dgm:chPref val="0"/>
          <dgm:bulletEnabled val="1"/>
        </dgm:presLayoutVars>
      </dgm:prSet>
      <dgm:spPr/>
    </dgm:pt>
    <dgm:pt modelId="{99FF0A43-3C63-498C-A36B-74810F4DB7E0}" type="pres">
      <dgm:prSet presAssocID="{A042D3F4-80A5-4A05-8296-75196B5F6843}" presName="parTxOnlySpace" presStyleCnt="0"/>
      <dgm:spPr/>
    </dgm:pt>
    <dgm:pt modelId="{8C024821-9AD8-4A47-B9FD-4264FBAEB981}" type="pres">
      <dgm:prSet presAssocID="{822277E9-B50F-4BC8-A5C9-854E83E52925}" presName="parTxOnly" presStyleLbl="node1" presStyleIdx="3" presStyleCnt="4" custScaleY="62469">
        <dgm:presLayoutVars>
          <dgm:chMax val="0"/>
          <dgm:chPref val="0"/>
          <dgm:bulletEnabled val="1"/>
        </dgm:presLayoutVars>
      </dgm:prSet>
      <dgm:spPr/>
    </dgm:pt>
  </dgm:ptLst>
  <dgm:cxnLst>
    <dgm:cxn modelId="{9CA5A50B-6A32-41BD-8556-812B083E0465}" srcId="{7DA7F53E-1E63-4E39-8B31-024D411F6C82}" destId="{BDE2F9F2-6F95-47FB-B213-860768BAFE01}" srcOrd="1" destOrd="0" parTransId="{1517B1AB-93AC-481A-A2F5-52DC2BC02BF8}" sibTransId="{9CAC517F-A5A7-4101-A924-B072BF19EB5C}"/>
    <dgm:cxn modelId="{1988480E-FE1F-4E10-92FC-6DD90C100011}" type="presOf" srcId="{AE72EC3E-4963-497C-A46A-985D6B605D62}" destId="{F15273A5-C234-4467-9732-F338A284E6B2}" srcOrd="0" destOrd="0" presId="urn:microsoft.com/office/officeart/2005/8/layout/chevron1"/>
    <dgm:cxn modelId="{92F1D915-ED68-4207-8424-05DBBEBD2BF7}" srcId="{7DA7F53E-1E63-4E39-8B31-024D411F6C82}" destId="{AE72EC3E-4963-497C-A46A-985D6B605D62}" srcOrd="0" destOrd="0" parTransId="{0EA57B6A-4E55-4DC8-BBD3-22DE9DDD1CA2}" sibTransId="{3B268902-B08C-4DC7-B5F3-35228475513B}"/>
    <dgm:cxn modelId="{A2A25240-A630-4AA0-AC6F-CFD105B5586F}" srcId="{7DA7F53E-1E63-4E39-8B31-024D411F6C82}" destId="{822277E9-B50F-4BC8-A5C9-854E83E52925}" srcOrd="3" destOrd="0" parTransId="{AC770974-CC26-467C-A4CD-054C488F7316}" sibTransId="{0D35F8D9-7AC7-4CDC-809E-F22D6151BF5D}"/>
    <dgm:cxn modelId="{5950014B-C995-4042-A0B5-4AE69A109537}" srcId="{7DA7F53E-1E63-4E39-8B31-024D411F6C82}" destId="{3EA0A156-8CF5-48D0-B496-7DAA461BFC30}" srcOrd="2" destOrd="0" parTransId="{F9CE0DAB-3E7B-458C-B93D-078C84651A69}" sibTransId="{A042D3F4-80A5-4A05-8296-75196B5F6843}"/>
    <dgm:cxn modelId="{0A79D56E-8EAE-4950-9A2A-6F56D008C865}" type="presOf" srcId="{BDE2F9F2-6F95-47FB-B213-860768BAFE01}" destId="{66681976-4D79-4359-9D54-A39FFC95F9B1}" srcOrd="0" destOrd="0" presId="urn:microsoft.com/office/officeart/2005/8/layout/chevron1"/>
    <dgm:cxn modelId="{AB396B7B-0A32-4A18-907D-6BAFC1E11BC9}" type="presOf" srcId="{7DA7F53E-1E63-4E39-8B31-024D411F6C82}" destId="{F6A0B8D8-C006-4D2B-BFE7-D1947F380E5A}" srcOrd="0" destOrd="0" presId="urn:microsoft.com/office/officeart/2005/8/layout/chevron1"/>
    <dgm:cxn modelId="{3683799C-2FF0-43BC-ABC5-167E656125D2}" type="presOf" srcId="{822277E9-B50F-4BC8-A5C9-854E83E52925}" destId="{8C024821-9AD8-4A47-B9FD-4264FBAEB981}" srcOrd="0" destOrd="0" presId="urn:microsoft.com/office/officeart/2005/8/layout/chevron1"/>
    <dgm:cxn modelId="{E42F419F-A4A9-4B3E-90BE-53B9E6FA7970}" type="presOf" srcId="{3EA0A156-8CF5-48D0-B496-7DAA461BFC30}" destId="{3044C1C3-6463-490F-9CBD-88C711787FB9}" srcOrd="0" destOrd="0" presId="urn:microsoft.com/office/officeart/2005/8/layout/chevron1"/>
    <dgm:cxn modelId="{FC2446F6-6E1D-4FFF-9CA8-93434E995831}" type="presParOf" srcId="{F6A0B8D8-C006-4D2B-BFE7-D1947F380E5A}" destId="{F15273A5-C234-4467-9732-F338A284E6B2}" srcOrd="0" destOrd="0" presId="urn:microsoft.com/office/officeart/2005/8/layout/chevron1"/>
    <dgm:cxn modelId="{93D39732-F2BF-4C9F-A8A2-B1763BD89113}" type="presParOf" srcId="{F6A0B8D8-C006-4D2B-BFE7-D1947F380E5A}" destId="{A45FF186-FC59-4F07-8A5A-45830668640F}" srcOrd="1" destOrd="0" presId="urn:microsoft.com/office/officeart/2005/8/layout/chevron1"/>
    <dgm:cxn modelId="{597A5C11-6784-49EE-8379-083C77F5D0A6}" type="presParOf" srcId="{F6A0B8D8-C006-4D2B-BFE7-D1947F380E5A}" destId="{66681976-4D79-4359-9D54-A39FFC95F9B1}" srcOrd="2" destOrd="0" presId="urn:microsoft.com/office/officeart/2005/8/layout/chevron1"/>
    <dgm:cxn modelId="{57F4444F-BFD2-4604-ADAC-895AA7D81E1E}" type="presParOf" srcId="{F6A0B8D8-C006-4D2B-BFE7-D1947F380E5A}" destId="{8F8BBD37-F9D5-4E4D-929E-9832D42CF18F}" srcOrd="3" destOrd="0" presId="urn:microsoft.com/office/officeart/2005/8/layout/chevron1"/>
    <dgm:cxn modelId="{781DBD46-3869-4C1B-9AC9-A22F129DAAD9}" type="presParOf" srcId="{F6A0B8D8-C006-4D2B-BFE7-D1947F380E5A}" destId="{3044C1C3-6463-490F-9CBD-88C711787FB9}" srcOrd="4" destOrd="0" presId="urn:microsoft.com/office/officeart/2005/8/layout/chevron1"/>
    <dgm:cxn modelId="{EC3EE41F-CA4E-450A-94AB-09F91075EAF6}" type="presParOf" srcId="{F6A0B8D8-C006-4D2B-BFE7-D1947F380E5A}" destId="{99FF0A43-3C63-498C-A36B-74810F4DB7E0}" srcOrd="5" destOrd="0" presId="urn:microsoft.com/office/officeart/2005/8/layout/chevron1"/>
    <dgm:cxn modelId="{6663DCFE-5189-422A-8D08-035F86A18085}" type="presParOf" srcId="{F6A0B8D8-C006-4D2B-BFE7-D1947F380E5A}" destId="{8C024821-9AD8-4A47-B9FD-4264FBAEB981}"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F3BC2EF-68F9-438E-9F69-E9B0F416776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1371D8C-BABF-4809-A0F5-DC08489D23AB}">
      <dgm:prSet phldrT="[Text]" phldr="1"/>
      <dgm:spPr/>
      <dgm:t>
        <a:bodyPr/>
        <a:lstStyle/>
        <a:p>
          <a:endParaRPr lang="en-US" dirty="0"/>
        </a:p>
      </dgm:t>
    </dgm:pt>
    <dgm:pt modelId="{C9D21587-4EE6-4312-A908-68979788F6E2}" type="parTrans" cxnId="{5E46FFE1-37C4-4E45-853A-1A0CE9A15773}">
      <dgm:prSet/>
      <dgm:spPr/>
      <dgm:t>
        <a:bodyPr/>
        <a:lstStyle/>
        <a:p>
          <a:endParaRPr lang="en-US"/>
        </a:p>
      </dgm:t>
    </dgm:pt>
    <dgm:pt modelId="{2FD3F78F-AD19-4E85-BBFF-0B9697AAF40E}" type="sibTrans" cxnId="{5E46FFE1-37C4-4E45-853A-1A0CE9A15773}">
      <dgm:prSet/>
      <dgm:spPr/>
      <dgm:t>
        <a:bodyPr/>
        <a:lstStyle/>
        <a:p>
          <a:endParaRPr lang="en-US"/>
        </a:p>
      </dgm:t>
    </dgm:pt>
    <dgm:pt modelId="{0800F436-35D1-4720-9E91-0E31361101B8}">
      <dgm:prSet phldrT="[Text]"/>
      <dgm:spPr/>
      <dgm:t>
        <a:bodyPr/>
        <a:lstStyle/>
        <a:p>
          <a:r>
            <a:rPr lang="en-US" dirty="0"/>
            <a:t>Monthly Forum Session Information</a:t>
          </a:r>
        </a:p>
      </dgm:t>
    </dgm:pt>
    <dgm:pt modelId="{5077BB54-A01A-4EE2-8035-F390EA60D03E}" type="parTrans" cxnId="{5941EBE6-4F53-4189-9040-E6BE626327A9}">
      <dgm:prSet/>
      <dgm:spPr/>
      <dgm:t>
        <a:bodyPr/>
        <a:lstStyle/>
        <a:p>
          <a:endParaRPr lang="en-US"/>
        </a:p>
      </dgm:t>
    </dgm:pt>
    <dgm:pt modelId="{413F274A-C943-4DCD-946B-C8EDE1EFA0B1}" type="sibTrans" cxnId="{5941EBE6-4F53-4189-9040-E6BE626327A9}">
      <dgm:prSet/>
      <dgm:spPr/>
      <dgm:t>
        <a:bodyPr/>
        <a:lstStyle/>
        <a:p>
          <a:endParaRPr lang="en-US"/>
        </a:p>
      </dgm:t>
    </dgm:pt>
    <dgm:pt modelId="{ED0503B2-A282-4708-A356-0349C569E8C4}">
      <dgm:prSet phldrT="[Text]"/>
      <dgm:spPr/>
      <dgm:t>
        <a:bodyPr/>
        <a:lstStyle/>
        <a:p>
          <a:r>
            <a:rPr lang="en-US" dirty="0"/>
            <a:t>KY Reports</a:t>
          </a:r>
        </a:p>
      </dgm:t>
    </dgm:pt>
    <dgm:pt modelId="{2494851D-83CF-4380-B18C-5447C0634AA5}" type="parTrans" cxnId="{527012F1-CE3F-4389-90C0-82959A32DEB4}">
      <dgm:prSet/>
      <dgm:spPr/>
      <dgm:t>
        <a:bodyPr/>
        <a:lstStyle/>
        <a:p>
          <a:endParaRPr lang="en-US"/>
        </a:p>
      </dgm:t>
    </dgm:pt>
    <dgm:pt modelId="{8DCF98B0-4D16-4926-A161-BDDED7DB7ABE}" type="sibTrans" cxnId="{527012F1-CE3F-4389-90C0-82959A32DEB4}">
      <dgm:prSet/>
      <dgm:spPr/>
      <dgm:t>
        <a:bodyPr/>
        <a:lstStyle/>
        <a:p>
          <a:endParaRPr lang="en-US"/>
        </a:p>
      </dgm:t>
    </dgm:pt>
    <dgm:pt modelId="{4199E4FB-7083-49CD-BEA6-21C29673D725}">
      <dgm:prSet phldrT="[Text]"/>
      <dgm:spPr/>
      <dgm:t>
        <a:bodyPr/>
        <a:lstStyle/>
        <a:p>
          <a:r>
            <a:rPr lang="en-US" dirty="0"/>
            <a:t>FAQs</a:t>
          </a:r>
        </a:p>
      </dgm:t>
    </dgm:pt>
    <dgm:pt modelId="{29A83232-2F7C-4FDB-9EC1-00DC5002368B}" type="parTrans" cxnId="{DE94A855-E701-4E6F-A3B4-E7EDA7C7441E}">
      <dgm:prSet/>
      <dgm:spPr/>
      <dgm:t>
        <a:bodyPr/>
        <a:lstStyle/>
        <a:p>
          <a:endParaRPr lang="en-US"/>
        </a:p>
      </dgm:t>
    </dgm:pt>
    <dgm:pt modelId="{03057684-19C0-4A2A-A97F-6BC4A325DFFA}" type="sibTrans" cxnId="{DE94A855-E701-4E6F-A3B4-E7EDA7C7441E}">
      <dgm:prSet/>
      <dgm:spPr/>
      <dgm:t>
        <a:bodyPr/>
        <a:lstStyle/>
        <a:p>
          <a:endParaRPr lang="en-US"/>
        </a:p>
      </dgm:t>
    </dgm:pt>
    <dgm:pt modelId="{60B80BC5-B4EB-40DB-BAC9-E4C26DD191A5}">
      <dgm:prSet phldrT="[Text]"/>
      <dgm:spPr/>
      <dgm:t>
        <a:bodyPr/>
        <a:lstStyle/>
        <a:p>
          <a:r>
            <a:rPr lang="en-US" dirty="0"/>
            <a:t>Medicaid Member Information</a:t>
          </a:r>
        </a:p>
      </dgm:t>
    </dgm:pt>
    <dgm:pt modelId="{F4F54B4D-F8B3-48CE-8B94-DAB1DCAAF80E}" type="parTrans" cxnId="{99967BD4-77A5-4E3F-A8BE-DED6ACF26503}">
      <dgm:prSet/>
      <dgm:spPr/>
      <dgm:t>
        <a:bodyPr/>
        <a:lstStyle/>
        <a:p>
          <a:endParaRPr lang="en-US"/>
        </a:p>
      </dgm:t>
    </dgm:pt>
    <dgm:pt modelId="{41A706E3-B557-4E46-AF96-977938134192}" type="sibTrans" cxnId="{99967BD4-77A5-4E3F-A8BE-DED6ACF26503}">
      <dgm:prSet/>
      <dgm:spPr/>
      <dgm:t>
        <a:bodyPr/>
        <a:lstStyle/>
        <a:p>
          <a:endParaRPr lang="en-US"/>
        </a:p>
      </dgm:t>
    </dgm:pt>
    <dgm:pt modelId="{F44A09E1-01BD-41B1-BF38-27541FEF55F7}">
      <dgm:prSet phldrT="[Text]"/>
      <dgm:spPr/>
      <dgm:t>
        <a:bodyPr/>
        <a:lstStyle/>
        <a:p>
          <a:r>
            <a:rPr lang="en-US" dirty="0"/>
            <a:t>Medicaid Provider Information</a:t>
          </a:r>
        </a:p>
      </dgm:t>
    </dgm:pt>
    <dgm:pt modelId="{E8C2FFFE-FF73-4C3B-B0E8-55A0C207FF91}" type="parTrans" cxnId="{28C2395C-4DBF-4707-9B1F-E34787991F2F}">
      <dgm:prSet/>
      <dgm:spPr/>
      <dgm:t>
        <a:bodyPr/>
        <a:lstStyle/>
        <a:p>
          <a:endParaRPr lang="en-US"/>
        </a:p>
      </dgm:t>
    </dgm:pt>
    <dgm:pt modelId="{C286B00A-69B7-486B-A8E7-6E2CC412E4C2}" type="sibTrans" cxnId="{28C2395C-4DBF-4707-9B1F-E34787991F2F}">
      <dgm:prSet/>
      <dgm:spPr/>
      <dgm:t>
        <a:bodyPr/>
        <a:lstStyle/>
        <a:p>
          <a:endParaRPr lang="en-US"/>
        </a:p>
      </dgm:t>
    </dgm:pt>
    <dgm:pt modelId="{035C3E05-AD9D-4640-8EE9-23C8164543B8}">
      <dgm:prSet phldrT="[Text]"/>
      <dgm:spPr/>
      <dgm:t>
        <a:bodyPr/>
        <a:lstStyle/>
        <a:p>
          <a:r>
            <a:rPr lang="en-US" dirty="0"/>
            <a:t>Communication Materials</a:t>
          </a:r>
        </a:p>
      </dgm:t>
    </dgm:pt>
    <dgm:pt modelId="{97830B58-F6EA-4409-8BA6-15039574AB3F}" type="parTrans" cxnId="{4BB86185-FE4C-484D-84DB-346B6B698795}">
      <dgm:prSet/>
      <dgm:spPr/>
      <dgm:t>
        <a:bodyPr/>
        <a:lstStyle/>
        <a:p>
          <a:endParaRPr lang="en-US"/>
        </a:p>
      </dgm:t>
    </dgm:pt>
    <dgm:pt modelId="{5B4154C7-8FCC-4751-AD1D-A73999AAA70D}" type="sibTrans" cxnId="{4BB86185-FE4C-484D-84DB-346B6B698795}">
      <dgm:prSet/>
      <dgm:spPr/>
      <dgm:t>
        <a:bodyPr/>
        <a:lstStyle/>
        <a:p>
          <a:endParaRPr lang="en-US"/>
        </a:p>
      </dgm:t>
    </dgm:pt>
    <dgm:pt modelId="{0D4F8EFC-3D5C-4757-8494-C08132466F91}" type="pres">
      <dgm:prSet presAssocID="{9F3BC2EF-68F9-438E-9F69-E9B0F4167769}" presName="vert0" presStyleCnt="0">
        <dgm:presLayoutVars>
          <dgm:dir/>
          <dgm:animOne val="branch"/>
          <dgm:animLvl val="lvl"/>
        </dgm:presLayoutVars>
      </dgm:prSet>
      <dgm:spPr/>
    </dgm:pt>
    <dgm:pt modelId="{0FEAD3BA-A5A3-4A06-9BA1-C35EB2FCBBD3}" type="pres">
      <dgm:prSet presAssocID="{D1371D8C-BABF-4809-A0F5-DC08489D23AB}" presName="thickLine" presStyleLbl="alignNode1" presStyleIdx="0" presStyleCnt="1"/>
      <dgm:spPr/>
    </dgm:pt>
    <dgm:pt modelId="{AF140F74-2BBF-4DFA-80A7-D6B0FD69D3B6}" type="pres">
      <dgm:prSet presAssocID="{D1371D8C-BABF-4809-A0F5-DC08489D23AB}" presName="horz1" presStyleCnt="0"/>
      <dgm:spPr/>
    </dgm:pt>
    <dgm:pt modelId="{EB328CF7-1FCB-41E6-9401-9DE82C06D9B4}" type="pres">
      <dgm:prSet presAssocID="{D1371D8C-BABF-4809-A0F5-DC08489D23AB}" presName="tx1" presStyleLbl="revTx" presStyleIdx="0" presStyleCnt="7"/>
      <dgm:spPr/>
    </dgm:pt>
    <dgm:pt modelId="{9822A43A-AECE-4C4C-A38B-8708A2FE8953}" type="pres">
      <dgm:prSet presAssocID="{D1371D8C-BABF-4809-A0F5-DC08489D23AB}" presName="vert1" presStyleCnt="0"/>
      <dgm:spPr/>
    </dgm:pt>
    <dgm:pt modelId="{0978F218-7EAF-40C1-9D13-64C959339D65}" type="pres">
      <dgm:prSet presAssocID="{0800F436-35D1-4720-9E91-0E31361101B8}" presName="vertSpace2a" presStyleCnt="0"/>
      <dgm:spPr/>
    </dgm:pt>
    <dgm:pt modelId="{53B69EE1-4B4A-4DB2-AB66-205921956030}" type="pres">
      <dgm:prSet presAssocID="{0800F436-35D1-4720-9E91-0E31361101B8}" presName="horz2" presStyleCnt="0"/>
      <dgm:spPr/>
    </dgm:pt>
    <dgm:pt modelId="{BBD28EA5-6F43-4C66-B0AB-A3173FF92B88}" type="pres">
      <dgm:prSet presAssocID="{0800F436-35D1-4720-9E91-0E31361101B8}" presName="horzSpace2" presStyleCnt="0"/>
      <dgm:spPr/>
    </dgm:pt>
    <dgm:pt modelId="{A4D44D32-F681-44AA-BD8E-F9F63188FBB1}" type="pres">
      <dgm:prSet presAssocID="{0800F436-35D1-4720-9E91-0E31361101B8}" presName="tx2" presStyleLbl="revTx" presStyleIdx="1" presStyleCnt="7"/>
      <dgm:spPr/>
    </dgm:pt>
    <dgm:pt modelId="{B0FB9743-890E-4123-952A-C55DF827F64F}" type="pres">
      <dgm:prSet presAssocID="{0800F436-35D1-4720-9E91-0E31361101B8}" presName="vert2" presStyleCnt="0"/>
      <dgm:spPr/>
    </dgm:pt>
    <dgm:pt modelId="{9370C994-7301-42A6-9C2F-CF3F21EFEFC1}" type="pres">
      <dgm:prSet presAssocID="{0800F436-35D1-4720-9E91-0E31361101B8}" presName="thinLine2b" presStyleLbl="callout" presStyleIdx="0" presStyleCnt="6"/>
      <dgm:spPr/>
    </dgm:pt>
    <dgm:pt modelId="{67B50571-5172-426D-A273-96B4621FED44}" type="pres">
      <dgm:prSet presAssocID="{0800F436-35D1-4720-9E91-0E31361101B8}" presName="vertSpace2b" presStyleCnt="0"/>
      <dgm:spPr/>
    </dgm:pt>
    <dgm:pt modelId="{D6BA17A4-58F4-4F34-969B-23C09B457564}" type="pres">
      <dgm:prSet presAssocID="{ED0503B2-A282-4708-A356-0349C569E8C4}" presName="horz2" presStyleCnt="0"/>
      <dgm:spPr/>
    </dgm:pt>
    <dgm:pt modelId="{571235CA-084F-48A7-8467-F8EC5B4D9EB8}" type="pres">
      <dgm:prSet presAssocID="{ED0503B2-A282-4708-A356-0349C569E8C4}" presName="horzSpace2" presStyleCnt="0"/>
      <dgm:spPr/>
    </dgm:pt>
    <dgm:pt modelId="{585E01D2-77A5-4B4E-9859-AAAD30F5EA14}" type="pres">
      <dgm:prSet presAssocID="{ED0503B2-A282-4708-A356-0349C569E8C4}" presName="tx2" presStyleLbl="revTx" presStyleIdx="2" presStyleCnt="7"/>
      <dgm:spPr/>
    </dgm:pt>
    <dgm:pt modelId="{6DDD7500-BB8F-414C-8B98-D03AE2D4CA15}" type="pres">
      <dgm:prSet presAssocID="{ED0503B2-A282-4708-A356-0349C569E8C4}" presName="vert2" presStyleCnt="0"/>
      <dgm:spPr/>
    </dgm:pt>
    <dgm:pt modelId="{47022EA3-8821-4F36-9DD5-CC81BEE235CC}" type="pres">
      <dgm:prSet presAssocID="{ED0503B2-A282-4708-A356-0349C569E8C4}" presName="thinLine2b" presStyleLbl="callout" presStyleIdx="1" presStyleCnt="6"/>
      <dgm:spPr/>
    </dgm:pt>
    <dgm:pt modelId="{79F00F68-E15C-4D64-8065-C2E56EA2C4E5}" type="pres">
      <dgm:prSet presAssocID="{ED0503B2-A282-4708-A356-0349C569E8C4}" presName="vertSpace2b" presStyleCnt="0"/>
      <dgm:spPr/>
    </dgm:pt>
    <dgm:pt modelId="{BC7B3132-898F-4B23-A79B-1FAA9FC1F313}" type="pres">
      <dgm:prSet presAssocID="{4199E4FB-7083-49CD-BEA6-21C29673D725}" presName="horz2" presStyleCnt="0"/>
      <dgm:spPr/>
    </dgm:pt>
    <dgm:pt modelId="{91E8D815-53E6-41B9-96A4-40662DF4E676}" type="pres">
      <dgm:prSet presAssocID="{4199E4FB-7083-49CD-BEA6-21C29673D725}" presName="horzSpace2" presStyleCnt="0"/>
      <dgm:spPr/>
    </dgm:pt>
    <dgm:pt modelId="{F172B54E-6186-4822-BBF6-CC18F3AEC219}" type="pres">
      <dgm:prSet presAssocID="{4199E4FB-7083-49CD-BEA6-21C29673D725}" presName="tx2" presStyleLbl="revTx" presStyleIdx="3" presStyleCnt="7"/>
      <dgm:spPr/>
    </dgm:pt>
    <dgm:pt modelId="{422F44E1-B0A6-4A89-B161-90E9BC4ED4DD}" type="pres">
      <dgm:prSet presAssocID="{4199E4FB-7083-49CD-BEA6-21C29673D725}" presName="vert2" presStyleCnt="0"/>
      <dgm:spPr/>
    </dgm:pt>
    <dgm:pt modelId="{A0915330-1165-49B8-A217-54D37058D194}" type="pres">
      <dgm:prSet presAssocID="{4199E4FB-7083-49CD-BEA6-21C29673D725}" presName="thinLine2b" presStyleLbl="callout" presStyleIdx="2" presStyleCnt="6"/>
      <dgm:spPr/>
    </dgm:pt>
    <dgm:pt modelId="{BF8F496A-19ED-4BC0-A05A-CDDDDAB3EA29}" type="pres">
      <dgm:prSet presAssocID="{4199E4FB-7083-49CD-BEA6-21C29673D725}" presName="vertSpace2b" presStyleCnt="0"/>
      <dgm:spPr/>
    </dgm:pt>
    <dgm:pt modelId="{A25A832A-9AE3-4A1A-B7BA-F22BB658516E}" type="pres">
      <dgm:prSet presAssocID="{60B80BC5-B4EB-40DB-BAC9-E4C26DD191A5}" presName="horz2" presStyleCnt="0"/>
      <dgm:spPr/>
    </dgm:pt>
    <dgm:pt modelId="{D6D50007-1EA1-4857-8AB6-CFD86D06DE8F}" type="pres">
      <dgm:prSet presAssocID="{60B80BC5-B4EB-40DB-BAC9-E4C26DD191A5}" presName="horzSpace2" presStyleCnt="0"/>
      <dgm:spPr/>
    </dgm:pt>
    <dgm:pt modelId="{5C865F0B-FBF0-43A9-9B57-F7F1A13A0C73}" type="pres">
      <dgm:prSet presAssocID="{60B80BC5-B4EB-40DB-BAC9-E4C26DD191A5}" presName="tx2" presStyleLbl="revTx" presStyleIdx="4" presStyleCnt="7"/>
      <dgm:spPr/>
    </dgm:pt>
    <dgm:pt modelId="{47072A60-3E9E-4E33-8C88-994F6A3CEBAA}" type="pres">
      <dgm:prSet presAssocID="{60B80BC5-B4EB-40DB-BAC9-E4C26DD191A5}" presName="vert2" presStyleCnt="0"/>
      <dgm:spPr/>
    </dgm:pt>
    <dgm:pt modelId="{71BB0A30-6F66-493F-8D28-B22A8F4F356C}" type="pres">
      <dgm:prSet presAssocID="{60B80BC5-B4EB-40DB-BAC9-E4C26DD191A5}" presName="thinLine2b" presStyleLbl="callout" presStyleIdx="3" presStyleCnt="6"/>
      <dgm:spPr/>
    </dgm:pt>
    <dgm:pt modelId="{0F984309-65B4-45B6-BD00-C064038D1498}" type="pres">
      <dgm:prSet presAssocID="{60B80BC5-B4EB-40DB-BAC9-E4C26DD191A5}" presName="vertSpace2b" presStyleCnt="0"/>
      <dgm:spPr/>
    </dgm:pt>
    <dgm:pt modelId="{475384B5-5AC0-4858-B885-077E2A3B1F67}" type="pres">
      <dgm:prSet presAssocID="{F44A09E1-01BD-41B1-BF38-27541FEF55F7}" presName="horz2" presStyleCnt="0"/>
      <dgm:spPr/>
    </dgm:pt>
    <dgm:pt modelId="{41CCD806-06A7-4D9C-9B29-778179CB5932}" type="pres">
      <dgm:prSet presAssocID="{F44A09E1-01BD-41B1-BF38-27541FEF55F7}" presName="horzSpace2" presStyleCnt="0"/>
      <dgm:spPr/>
    </dgm:pt>
    <dgm:pt modelId="{FAB6C1DD-FD80-4528-B142-01AE2F30D425}" type="pres">
      <dgm:prSet presAssocID="{F44A09E1-01BD-41B1-BF38-27541FEF55F7}" presName="tx2" presStyleLbl="revTx" presStyleIdx="5" presStyleCnt="7"/>
      <dgm:spPr/>
    </dgm:pt>
    <dgm:pt modelId="{48F1A1F2-4891-4D90-A6FA-9B39A6A0ABD8}" type="pres">
      <dgm:prSet presAssocID="{F44A09E1-01BD-41B1-BF38-27541FEF55F7}" presName="vert2" presStyleCnt="0"/>
      <dgm:spPr/>
    </dgm:pt>
    <dgm:pt modelId="{0B6C4842-6C90-4BA5-B1EE-288BBE7687F6}" type="pres">
      <dgm:prSet presAssocID="{F44A09E1-01BD-41B1-BF38-27541FEF55F7}" presName="thinLine2b" presStyleLbl="callout" presStyleIdx="4" presStyleCnt="6"/>
      <dgm:spPr/>
    </dgm:pt>
    <dgm:pt modelId="{4E381708-D589-49BD-AA8F-145EECFB6307}" type="pres">
      <dgm:prSet presAssocID="{F44A09E1-01BD-41B1-BF38-27541FEF55F7}" presName="vertSpace2b" presStyleCnt="0"/>
      <dgm:spPr/>
    </dgm:pt>
    <dgm:pt modelId="{6109953C-1F3E-4ED1-8BAD-934ADE7B9CE2}" type="pres">
      <dgm:prSet presAssocID="{035C3E05-AD9D-4640-8EE9-23C8164543B8}" presName="horz2" presStyleCnt="0"/>
      <dgm:spPr/>
    </dgm:pt>
    <dgm:pt modelId="{A7ED321E-9532-4515-B52E-96E5E4258523}" type="pres">
      <dgm:prSet presAssocID="{035C3E05-AD9D-4640-8EE9-23C8164543B8}" presName="horzSpace2" presStyleCnt="0"/>
      <dgm:spPr/>
    </dgm:pt>
    <dgm:pt modelId="{C2546794-590F-4292-825A-97ECFE30221C}" type="pres">
      <dgm:prSet presAssocID="{035C3E05-AD9D-4640-8EE9-23C8164543B8}" presName="tx2" presStyleLbl="revTx" presStyleIdx="6" presStyleCnt="7"/>
      <dgm:spPr/>
    </dgm:pt>
    <dgm:pt modelId="{C7827B81-7263-45A7-A7E8-BD5C10E8C87E}" type="pres">
      <dgm:prSet presAssocID="{035C3E05-AD9D-4640-8EE9-23C8164543B8}" presName="vert2" presStyleCnt="0"/>
      <dgm:spPr/>
    </dgm:pt>
    <dgm:pt modelId="{D2ECE645-D3B3-4B5B-8582-02DE313FC142}" type="pres">
      <dgm:prSet presAssocID="{035C3E05-AD9D-4640-8EE9-23C8164543B8}" presName="thinLine2b" presStyleLbl="callout" presStyleIdx="5" presStyleCnt="6"/>
      <dgm:spPr/>
    </dgm:pt>
    <dgm:pt modelId="{C8D07E83-5D93-4F4A-B4D2-FF9E80B370B0}" type="pres">
      <dgm:prSet presAssocID="{035C3E05-AD9D-4640-8EE9-23C8164543B8}" presName="vertSpace2b" presStyleCnt="0"/>
      <dgm:spPr/>
    </dgm:pt>
  </dgm:ptLst>
  <dgm:cxnLst>
    <dgm:cxn modelId="{28C2395C-4DBF-4707-9B1F-E34787991F2F}" srcId="{D1371D8C-BABF-4809-A0F5-DC08489D23AB}" destId="{F44A09E1-01BD-41B1-BF38-27541FEF55F7}" srcOrd="4" destOrd="0" parTransId="{E8C2FFFE-FF73-4C3B-B0E8-55A0C207FF91}" sibTransId="{C286B00A-69B7-486B-A8E7-6E2CC412E4C2}"/>
    <dgm:cxn modelId="{976C7A68-2BAA-4F71-9554-8DE1A9A0FB6B}" type="presOf" srcId="{60B80BC5-B4EB-40DB-BAC9-E4C26DD191A5}" destId="{5C865F0B-FBF0-43A9-9B57-F7F1A13A0C73}" srcOrd="0" destOrd="0" presId="urn:microsoft.com/office/officeart/2008/layout/LinedList"/>
    <dgm:cxn modelId="{DE94A855-E701-4E6F-A3B4-E7EDA7C7441E}" srcId="{D1371D8C-BABF-4809-A0F5-DC08489D23AB}" destId="{4199E4FB-7083-49CD-BEA6-21C29673D725}" srcOrd="2" destOrd="0" parTransId="{29A83232-2F7C-4FDB-9EC1-00DC5002368B}" sibTransId="{03057684-19C0-4A2A-A97F-6BC4A325DFFA}"/>
    <dgm:cxn modelId="{B71C685A-6A77-4ACD-BF03-ABDF852E862B}" type="presOf" srcId="{D1371D8C-BABF-4809-A0F5-DC08489D23AB}" destId="{EB328CF7-1FCB-41E6-9401-9DE82C06D9B4}" srcOrd="0" destOrd="0" presId="urn:microsoft.com/office/officeart/2008/layout/LinedList"/>
    <dgm:cxn modelId="{4BB86185-FE4C-484D-84DB-346B6B698795}" srcId="{D1371D8C-BABF-4809-A0F5-DC08489D23AB}" destId="{035C3E05-AD9D-4640-8EE9-23C8164543B8}" srcOrd="5" destOrd="0" parTransId="{97830B58-F6EA-4409-8BA6-15039574AB3F}" sibTransId="{5B4154C7-8FCC-4751-AD1D-A73999AAA70D}"/>
    <dgm:cxn modelId="{B1E08497-941A-4404-9C5C-0CF0D18750CA}" type="presOf" srcId="{4199E4FB-7083-49CD-BEA6-21C29673D725}" destId="{F172B54E-6186-4822-BBF6-CC18F3AEC219}" srcOrd="0" destOrd="0" presId="urn:microsoft.com/office/officeart/2008/layout/LinedList"/>
    <dgm:cxn modelId="{585D9D9B-3931-4C76-A534-7B6B4445161B}" type="presOf" srcId="{0800F436-35D1-4720-9E91-0E31361101B8}" destId="{A4D44D32-F681-44AA-BD8E-F9F63188FBB1}" srcOrd="0" destOrd="0" presId="urn:microsoft.com/office/officeart/2008/layout/LinedList"/>
    <dgm:cxn modelId="{99967BD4-77A5-4E3F-A8BE-DED6ACF26503}" srcId="{D1371D8C-BABF-4809-A0F5-DC08489D23AB}" destId="{60B80BC5-B4EB-40DB-BAC9-E4C26DD191A5}" srcOrd="3" destOrd="0" parTransId="{F4F54B4D-F8B3-48CE-8B94-DAB1DCAAF80E}" sibTransId="{41A706E3-B557-4E46-AF96-977938134192}"/>
    <dgm:cxn modelId="{5E46FFE1-37C4-4E45-853A-1A0CE9A15773}" srcId="{9F3BC2EF-68F9-438E-9F69-E9B0F4167769}" destId="{D1371D8C-BABF-4809-A0F5-DC08489D23AB}" srcOrd="0" destOrd="0" parTransId="{C9D21587-4EE6-4312-A908-68979788F6E2}" sibTransId="{2FD3F78F-AD19-4E85-BBFF-0B9697AAF40E}"/>
    <dgm:cxn modelId="{25FA17E5-15F7-482A-A813-8A9D4507E0C2}" type="presOf" srcId="{9F3BC2EF-68F9-438E-9F69-E9B0F4167769}" destId="{0D4F8EFC-3D5C-4757-8494-C08132466F91}" srcOrd="0" destOrd="0" presId="urn:microsoft.com/office/officeart/2008/layout/LinedList"/>
    <dgm:cxn modelId="{C4234DE6-DB47-4D06-9301-A1A31DA92953}" type="presOf" srcId="{ED0503B2-A282-4708-A356-0349C569E8C4}" destId="{585E01D2-77A5-4B4E-9859-AAAD30F5EA14}" srcOrd="0" destOrd="0" presId="urn:microsoft.com/office/officeart/2008/layout/LinedList"/>
    <dgm:cxn modelId="{5941EBE6-4F53-4189-9040-E6BE626327A9}" srcId="{D1371D8C-BABF-4809-A0F5-DC08489D23AB}" destId="{0800F436-35D1-4720-9E91-0E31361101B8}" srcOrd="0" destOrd="0" parTransId="{5077BB54-A01A-4EE2-8035-F390EA60D03E}" sibTransId="{413F274A-C943-4DCD-946B-C8EDE1EFA0B1}"/>
    <dgm:cxn modelId="{527012F1-CE3F-4389-90C0-82959A32DEB4}" srcId="{D1371D8C-BABF-4809-A0F5-DC08489D23AB}" destId="{ED0503B2-A282-4708-A356-0349C569E8C4}" srcOrd="1" destOrd="0" parTransId="{2494851D-83CF-4380-B18C-5447C0634AA5}" sibTransId="{8DCF98B0-4D16-4926-A161-BDDED7DB7ABE}"/>
    <dgm:cxn modelId="{2A357EF2-2B58-49B6-9C02-FC191D301A5C}" type="presOf" srcId="{F44A09E1-01BD-41B1-BF38-27541FEF55F7}" destId="{FAB6C1DD-FD80-4528-B142-01AE2F30D425}" srcOrd="0" destOrd="0" presId="urn:microsoft.com/office/officeart/2008/layout/LinedList"/>
    <dgm:cxn modelId="{0B71C3F8-1493-42FF-8F2B-0BEE2ADC3EA2}" type="presOf" srcId="{035C3E05-AD9D-4640-8EE9-23C8164543B8}" destId="{C2546794-590F-4292-825A-97ECFE30221C}" srcOrd="0" destOrd="0" presId="urn:microsoft.com/office/officeart/2008/layout/LinedList"/>
    <dgm:cxn modelId="{78FDCE43-5E39-46D9-851C-A75A7856A830}" type="presParOf" srcId="{0D4F8EFC-3D5C-4757-8494-C08132466F91}" destId="{0FEAD3BA-A5A3-4A06-9BA1-C35EB2FCBBD3}" srcOrd="0" destOrd="0" presId="urn:microsoft.com/office/officeart/2008/layout/LinedList"/>
    <dgm:cxn modelId="{02999F04-9CB8-4156-A3B4-B5B3EC69FF9E}" type="presParOf" srcId="{0D4F8EFC-3D5C-4757-8494-C08132466F91}" destId="{AF140F74-2BBF-4DFA-80A7-D6B0FD69D3B6}" srcOrd="1" destOrd="0" presId="urn:microsoft.com/office/officeart/2008/layout/LinedList"/>
    <dgm:cxn modelId="{8311DF6C-287F-4AA3-8156-DA6EDEA85C20}" type="presParOf" srcId="{AF140F74-2BBF-4DFA-80A7-D6B0FD69D3B6}" destId="{EB328CF7-1FCB-41E6-9401-9DE82C06D9B4}" srcOrd="0" destOrd="0" presId="urn:microsoft.com/office/officeart/2008/layout/LinedList"/>
    <dgm:cxn modelId="{FCCDEAEA-55AD-47DD-AD20-60F15AAC333C}" type="presParOf" srcId="{AF140F74-2BBF-4DFA-80A7-D6B0FD69D3B6}" destId="{9822A43A-AECE-4C4C-A38B-8708A2FE8953}" srcOrd="1" destOrd="0" presId="urn:microsoft.com/office/officeart/2008/layout/LinedList"/>
    <dgm:cxn modelId="{F62AD10B-0B5E-42D7-B7C0-318BD92D0D57}" type="presParOf" srcId="{9822A43A-AECE-4C4C-A38B-8708A2FE8953}" destId="{0978F218-7EAF-40C1-9D13-64C959339D65}" srcOrd="0" destOrd="0" presId="urn:microsoft.com/office/officeart/2008/layout/LinedList"/>
    <dgm:cxn modelId="{F4F86AB9-7417-4907-AE5F-39DB00EF1E49}" type="presParOf" srcId="{9822A43A-AECE-4C4C-A38B-8708A2FE8953}" destId="{53B69EE1-4B4A-4DB2-AB66-205921956030}" srcOrd="1" destOrd="0" presId="urn:microsoft.com/office/officeart/2008/layout/LinedList"/>
    <dgm:cxn modelId="{D52B3244-AC3D-4B12-9202-0B7898776BF7}" type="presParOf" srcId="{53B69EE1-4B4A-4DB2-AB66-205921956030}" destId="{BBD28EA5-6F43-4C66-B0AB-A3173FF92B88}" srcOrd="0" destOrd="0" presId="urn:microsoft.com/office/officeart/2008/layout/LinedList"/>
    <dgm:cxn modelId="{83C3372E-25B8-437D-AFD5-0DB85E6F4583}" type="presParOf" srcId="{53B69EE1-4B4A-4DB2-AB66-205921956030}" destId="{A4D44D32-F681-44AA-BD8E-F9F63188FBB1}" srcOrd="1" destOrd="0" presId="urn:microsoft.com/office/officeart/2008/layout/LinedList"/>
    <dgm:cxn modelId="{E34201C9-AACF-4EE3-8AE9-12985D2F15C7}" type="presParOf" srcId="{53B69EE1-4B4A-4DB2-AB66-205921956030}" destId="{B0FB9743-890E-4123-952A-C55DF827F64F}" srcOrd="2" destOrd="0" presId="urn:microsoft.com/office/officeart/2008/layout/LinedList"/>
    <dgm:cxn modelId="{68F33DD5-BCF7-4DF3-9D4C-84F6FE591C48}" type="presParOf" srcId="{9822A43A-AECE-4C4C-A38B-8708A2FE8953}" destId="{9370C994-7301-42A6-9C2F-CF3F21EFEFC1}" srcOrd="2" destOrd="0" presId="urn:microsoft.com/office/officeart/2008/layout/LinedList"/>
    <dgm:cxn modelId="{426A9AF1-3CA9-4107-A7BF-5F06F72D5E3C}" type="presParOf" srcId="{9822A43A-AECE-4C4C-A38B-8708A2FE8953}" destId="{67B50571-5172-426D-A273-96B4621FED44}" srcOrd="3" destOrd="0" presId="urn:microsoft.com/office/officeart/2008/layout/LinedList"/>
    <dgm:cxn modelId="{F107A78C-D15B-4574-BF7C-D172A7E7A426}" type="presParOf" srcId="{9822A43A-AECE-4C4C-A38B-8708A2FE8953}" destId="{D6BA17A4-58F4-4F34-969B-23C09B457564}" srcOrd="4" destOrd="0" presId="urn:microsoft.com/office/officeart/2008/layout/LinedList"/>
    <dgm:cxn modelId="{7F801008-500C-4CAE-A7B5-CDD48A2BC072}" type="presParOf" srcId="{D6BA17A4-58F4-4F34-969B-23C09B457564}" destId="{571235CA-084F-48A7-8467-F8EC5B4D9EB8}" srcOrd="0" destOrd="0" presId="urn:microsoft.com/office/officeart/2008/layout/LinedList"/>
    <dgm:cxn modelId="{7A01A6EF-1B36-44AB-82B5-47CB5ED58487}" type="presParOf" srcId="{D6BA17A4-58F4-4F34-969B-23C09B457564}" destId="{585E01D2-77A5-4B4E-9859-AAAD30F5EA14}" srcOrd="1" destOrd="0" presId="urn:microsoft.com/office/officeart/2008/layout/LinedList"/>
    <dgm:cxn modelId="{C8CA47EF-F51A-4616-837B-8B00B0F8D3F5}" type="presParOf" srcId="{D6BA17A4-58F4-4F34-969B-23C09B457564}" destId="{6DDD7500-BB8F-414C-8B98-D03AE2D4CA15}" srcOrd="2" destOrd="0" presId="urn:microsoft.com/office/officeart/2008/layout/LinedList"/>
    <dgm:cxn modelId="{C71EAD30-8840-4FA6-A7B3-9E4235068547}" type="presParOf" srcId="{9822A43A-AECE-4C4C-A38B-8708A2FE8953}" destId="{47022EA3-8821-4F36-9DD5-CC81BEE235CC}" srcOrd="5" destOrd="0" presId="urn:microsoft.com/office/officeart/2008/layout/LinedList"/>
    <dgm:cxn modelId="{E59AE4E8-05E9-4A6A-9355-7C0481690329}" type="presParOf" srcId="{9822A43A-AECE-4C4C-A38B-8708A2FE8953}" destId="{79F00F68-E15C-4D64-8065-C2E56EA2C4E5}" srcOrd="6" destOrd="0" presId="urn:microsoft.com/office/officeart/2008/layout/LinedList"/>
    <dgm:cxn modelId="{4DA6A597-5F19-4862-89D2-E0EFBAD0C563}" type="presParOf" srcId="{9822A43A-AECE-4C4C-A38B-8708A2FE8953}" destId="{BC7B3132-898F-4B23-A79B-1FAA9FC1F313}" srcOrd="7" destOrd="0" presId="urn:microsoft.com/office/officeart/2008/layout/LinedList"/>
    <dgm:cxn modelId="{768620A4-5418-446F-AB18-8CBFB4D15938}" type="presParOf" srcId="{BC7B3132-898F-4B23-A79B-1FAA9FC1F313}" destId="{91E8D815-53E6-41B9-96A4-40662DF4E676}" srcOrd="0" destOrd="0" presId="urn:microsoft.com/office/officeart/2008/layout/LinedList"/>
    <dgm:cxn modelId="{49DC62C3-B86B-473F-AED1-7A031017A064}" type="presParOf" srcId="{BC7B3132-898F-4B23-A79B-1FAA9FC1F313}" destId="{F172B54E-6186-4822-BBF6-CC18F3AEC219}" srcOrd="1" destOrd="0" presId="urn:microsoft.com/office/officeart/2008/layout/LinedList"/>
    <dgm:cxn modelId="{7CD193D2-53D4-4F70-B5D1-F3383BD0A478}" type="presParOf" srcId="{BC7B3132-898F-4B23-A79B-1FAA9FC1F313}" destId="{422F44E1-B0A6-4A89-B161-90E9BC4ED4DD}" srcOrd="2" destOrd="0" presId="urn:microsoft.com/office/officeart/2008/layout/LinedList"/>
    <dgm:cxn modelId="{ECB37B86-2763-453B-9729-A06FCBD33AD9}" type="presParOf" srcId="{9822A43A-AECE-4C4C-A38B-8708A2FE8953}" destId="{A0915330-1165-49B8-A217-54D37058D194}" srcOrd="8" destOrd="0" presId="urn:microsoft.com/office/officeart/2008/layout/LinedList"/>
    <dgm:cxn modelId="{96278A75-64FB-440D-9A61-0C12364F076E}" type="presParOf" srcId="{9822A43A-AECE-4C4C-A38B-8708A2FE8953}" destId="{BF8F496A-19ED-4BC0-A05A-CDDDDAB3EA29}" srcOrd="9" destOrd="0" presId="urn:microsoft.com/office/officeart/2008/layout/LinedList"/>
    <dgm:cxn modelId="{47327013-8C0C-4616-B3FF-820CA6E6303B}" type="presParOf" srcId="{9822A43A-AECE-4C4C-A38B-8708A2FE8953}" destId="{A25A832A-9AE3-4A1A-B7BA-F22BB658516E}" srcOrd="10" destOrd="0" presId="urn:microsoft.com/office/officeart/2008/layout/LinedList"/>
    <dgm:cxn modelId="{4EEEF8BC-C7DE-4361-AC62-1A057883D38F}" type="presParOf" srcId="{A25A832A-9AE3-4A1A-B7BA-F22BB658516E}" destId="{D6D50007-1EA1-4857-8AB6-CFD86D06DE8F}" srcOrd="0" destOrd="0" presId="urn:microsoft.com/office/officeart/2008/layout/LinedList"/>
    <dgm:cxn modelId="{A6E5746E-BD2E-48CD-ABFE-BECB7AC983B6}" type="presParOf" srcId="{A25A832A-9AE3-4A1A-B7BA-F22BB658516E}" destId="{5C865F0B-FBF0-43A9-9B57-F7F1A13A0C73}" srcOrd="1" destOrd="0" presId="urn:microsoft.com/office/officeart/2008/layout/LinedList"/>
    <dgm:cxn modelId="{88737504-C9AD-494E-A3F6-2B14570E4C19}" type="presParOf" srcId="{A25A832A-9AE3-4A1A-B7BA-F22BB658516E}" destId="{47072A60-3E9E-4E33-8C88-994F6A3CEBAA}" srcOrd="2" destOrd="0" presId="urn:microsoft.com/office/officeart/2008/layout/LinedList"/>
    <dgm:cxn modelId="{F0E9D0E4-DB98-4E1D-8DD2-28AEF19D3143}" type="presParOf" srcId="{9822A43A-AECE-4C4C-A38B-8708A2FE8953}" destId="{71BB0A30-6F66-493F-8D28-B22A8F4F356C}" srcOrd="11" destOrd="0" presId="urn:microsoft.com/office/officeart/2008/layout/LinedList"/>
    <dgm:cxn modelId="{C2FD4370-1A79-456A-A34B-3AF93153854E}" type="presParOf" srcId="{9822A43A-AECE-4C4C-A38B-8708A2FE8953}" destId="{0F984309-65B4-45B6-BD00-C064038D1498}" srcOrd="12" destOrd="0" presId="urn:microsoft.com/office/officeart/2008/layout/LinedList"/>
    <dgm:cxn modelId="{FFE40179-DE19-44F2-9D0B-6868A2515D52}" type="presParOf" srcId="{9822A43A-AECE-4C4C-A38B-8708A2FE8953}" destId="{475384B5-5AC0-4858-B885-077E2A3B1F67}" srcOrd="13" destOrd="0" presId="urn:microsoft.com/office/officeart/2008/layout/LinedList"/>
    <dgm:cxn modelId="{57169C1A-A010-46D7-B7B4-0B325120B44D}" type="presParOf" srcId="{475384B5-5AC0-4858-B885-077E2A3B1F67}" destId="{41CCD806-06A7-4D9C-9B29-778179CB5932}" srcOrd="0" destOrd="0" presId="urn:microsoft.com/office/officeart/2008/layout/LinedList"/>
    <dgm:cxn modelId="{90AF6DB6-B41A-488F-B31E-F3FCA32465DD}" type="presParOf" srcId="{475384B5-5AC0-4858-B885-077E2A3B1F67}" destId="{FAB6C1DD-FD80-4528-B142-01AE2F30D425}" srcOrd="1" destOrd="0" presId="urn:microsoft.com/office/officeart/2008/layout/LinedList"/>
    <dgm:cxn modelId="{C1FD79F0-D1CA-4BBA-963E-AFA08C2F7BB1}" type="presParOf" srcId="{475384B5-5AC0-4858-B885-077E2A3B1F67}" destId="{48F1A1F2-4891-4D90-A6FA-9B39A6A0ABD8}" srcOrd="2" destOrd="0" presId="urn:microsoft.com/office/officeart/2008/layout/LinedList"/>
    <dgm:cxn modelId="{A7CA1796-F8FA-4682-8C5F-218E6F8D4C00}" type="presParOf" srcId="{9822A43A-AECE-4C4C-A38B-8708A2FE8953}" destId="{0B6C4842-6C90-4BA5-B1EE-288BBE7687F6}" srcOrd="14" destOrd="0" presId="urn:microsoft.com/office/officeart/2008/layout/LinedList"/>
    <dgm:cxn modelId="{6CC0CFCA-3869-4D52-B732-350A137C6E24}" type="presParOf" srcId="{9822A43A-AECE-4C4C-A38B-8708A2FE8953}" destId="{4E381708-D589-49BD-AA8F-145EECFB6307}" srcOrd="15" destOrd="0" presId="urn:microsoft.com/office/officeart/2008/layout/LinedList"/>
    <dgm:cxn modelId="{896FB702-B08E-48E2-83F5-721F9AD3BBDF}" type="presParOf" srcId="{9822A43A-AECE-4C4C-A38B-8708A2FE8953}" destId="{6109953C-1F3E-4ED1-8BAD-934ADE7B9CE2}" srcOrd="16" destOrd="0" presId="urn:microsoft.com/office/officeart/2008/layout/LinedList"/>
    <dgm:cxn modelId="{82AD9353-2E74-44C1-99D8-F2D9EB12240F}" type="presParOf" srcId="{6109953C-1F3E-4ED1-8BAD-934ADE7B9CE2}" destId="{A7ED321E-9532-4515-B52E-96E5E4258523}" srcOrd="0" destOrd="0" presId="urn:microsoft.com/office/officeart/2008/layout/LinedList"/>
    <dgm:cxn modelId="{0BD1B77E-AFA5-4A2D-84F9-D56743176B5B}" type="presParOf" srcId="{6109953C-1F3E-4ED1-8BAD-934ADE7B9CE2}" destId="{C2546794-590F-4292-825A-97ECFE30221C}" srcOrd="1" destOrd="0" presId="urn:microsoft.com/office/officeart/2008/layout/LinedList"/>
    <dgm:cxn modelId="{24DD4B60-C9A6-4923-9898-9974A38BF831}" type="presParOf" srcId="{6109953C-1F3E-4ED1-8BAD-934ADE7B9CE2}" destId="{C7827B81-7263-45A7-A7E8-BD5C10E8C87E}" srcOrd="2" destOrd="0" presId="urn:microsoft.com/office/officeart/2008/layout/LinedList"/>
    <dgm:cxn modelId="{289BEC5F-583F-48C9-99D6-B3746610C6BB}" type="presParOf" srcId="{9822A43A-AECE-4C4C-A38B-8708A2FE8953}" destId="{D2ECE645-D3B3-4B5B-8582-02DE313FC142}" srcOrd="17" destOrd="0" presId="urn:microsoft.com/office/officeart/2008/layout/LinedList"/>
    <dgm:cxn modelId="{71A851D6-0885-4363-8496-69B470CC779C}" type="presParOf" srcId="{9822A43A-AECE-4C4C-A38B-8708A2FE8953}" destId="{C8D07E83-5D93-4F4A-B4D2-FF9E80B370B0}" srcOrd="18"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BEEECA0-7EB8-4ED1-8420-57C4FE328E5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9A7AEF2-2D9B-47AB-BE1C-10D4ACA5F10F}">
      <dgm:prSet/>
      <dgm:spPr>
        <a:solidFill>
          <a:srgbClr val="9DBDA1"/>
        </a:solidFill>
      </dgm:spPr>
      <dgm:t>
        <a:bodyPr/>
        <a:lstStyle/>
        <a:p>
          <a:r>
            <a:rPr lang="en-US" b="0" dirty="0">
              <a:solidFill>
                <a:schemeClr val="tx1"/>
              </a:solidFill>
            </a:rPr>
            <a:t>Case Management</a:t>
          </a:r>
        </a:p>
      </dgm:t>
    </dgm:pt>
    <dgm:pt modelId="{DA883B30-3426-4116-9AF2-42F5BFC1A622}" type="parTrans" cxnId="{75FC8C1F-EA2A-4274-B533-5D85466062B7}">
      <dgm:prSet/>
      <dgm:spPr/>
      <dgm:t>
        <a:bodyPr/>
        <a:lstStyle/>
        <a:p>
          <a:endParaRPr lang="en-US"/>
        </a:p>
      </dgm:t>
    </dgm:pt>
    <dgm:pt modelId="{79E9FDE8-E1B8-408A-AB11-6A081949B460}" type="sibTrans" cxnId="{75FC8C1F-EA2A-4274-B533-5D85466062B7}">
      <dgm:prSet/>
      <dgm:spPr/>
      <dgm:t>
        <a:bodyPr/>
        <a:lstStyle/>
        <a:p>
          <a:endParaRPr lang="en-US"/>
        </a:p>
      </dgm:t>
    </dgm:pt>
    <dgm:pt modelId="{5AC45AD6-2BD9-4AAE-A488-7F61E7B3DFF0}">
      <dgm:prSet/>
      <dgm:spPr>
        <a:solidFill>
          <a:srgbClr val="9DBDA1"/>
        </a:solidFill>
      </dgm:spPr>
      <dgm:t>
        <a:bodyPr/>
        <a:lstStyle/>
        <a:p>
          <a:r>
            <a:rPr lang="en-US" b="0">
              <a:solidFill>
                <a:schemeClr val="tx1"/>
              </a:solidFill>
            </a:rPr>
            <a:t>Respite</a:t>
          </a:r>
        </a:p>
      </dgm:t>
    </dgm:pt>
    <dgm:pt modelId="{E410314B-D902-4E27-80F6-31302E1B1159}" type="parTrans" cxnId="{EC41E3B5-5430-4D60-9921-5AE0155EF8AE}">
      <dgm:prSet/>
      <dgm:spPr/>
      <dgm:t>
        <a:bodyPr/>
        <a:lstStyle/>
        <a:p>
          <a:endParaRPr lang="en-US"/>
        </a:p>
      </dgm:t>
    </dgm:pt>
    <dgm:pt modelId="{DAD787D1-3AA8-4FD3-A6A1-67B1E8183B7B}" type="sibTrans" cxnId="{EC41E3B5-5430-4D60-9921-5AE0155EF8AE}">
      <dgm:prSet/>
      <dgm:spPr/>
      <dgm:t>
        <a:bodyPr/>
        <a:lstStyle/>
        <a:p>
          <a:endParaRPr lang="en-US"/>
        </a:p>
      </dgm:t>
    </dgm:pt>
    <dgm:pt modelId="{321F0B6B-3DC1-481D-A00D-3ABE3BE429B1}">
      <dgm:prSet/>
      <dgm:spPr>
        <a:solidFill>
          <a:srgbClr val="9DBDA1"/>
        </a:solidFill>
      </dgm:spPr>
      <dgm:t>
        <a:bodyPr/>
        <a:lstStyle/>
        <a:p>
          <a:r>
            <a:rPr lang="en-US" b="0">
              <a:solidFill>
                <a:schemeClr val="tx1"/>
              </a:solidFill>
            </a:rPr>
            <a:t>Community Living Supports</a:t>
          </a:r>
        </a:p>
      </dgm:t>
    </dgm:pt>
    <dgm:pt modelId="{ACBB6FDC-F00F-46CD-BFAF-8EC7E7CB2290}" type="parTrans" cxnId="{AAB84FB9-04D2-445A-9F2C-6DB29D0016AC}">
      <dgm:prSet/>
      <dgm:spPr/>
      <dgm:t>
        <a:bodyPr/>
        <a:lstStyle/>
        <a:p>
          <a:endParaRPr lang="en-US"/>
        </a:p>
      </dgm:t>
    </dgm:pt>
    <dgm:pt modelId="{C532154A-439F-478B-9E64-A35FA9798307}" type="sibTrans" cxnId="{AAB84FB9-04D2-445A-9F2C-6DB29D0016AC}">
      <dgm:prSet/>
      <dgm:spPr/>
      <dgm:t>
        <a:bodyPr/>
        <a:lstStyle/>
        <a:p>
          <a:endParaRPr lang="en-US"/>
        </a:p>
      </dgm:t>
    </dgm:pt>
    <dgm:pt modelId="{E00AB18B-C924-4A2F-8F8C-25BE4ED25B34}">
      <dgm:prSet/>
      <dgm:spPr>
        <a:solidFill>
          <a:srgbClr val="9DBDA1"/>
        </a:solidFill>
      </dgm:spPr>
      <dgm:t>
        <a:bodyPr/>
        <a:lstStyle/>
        <a:p>
          <a:r>
            <a:rPr lang="en-US" b="0" dirty="0">
              <a:solidFill>
                <a:schemeClr val="tx1"/>
              </a:solidFill>
            </a:rPr>
            <a:t>Environmental and Minor Home Modifications</a:t>
          </a:r>
        </a:p>
      </dgm:t>
    </dgm:pt>
    <dgm:pt modelId="{D7EEC651-E5B0-462A-A497-D2A129CB4F2A}" type="parTrans" cxnId="{3BD84CFC-4119-40BC-94D6-277F757C90EE}">
      <dgm:prSet/>
      <dgm:spPr/>
      <dgm:t>
        <a:bodyPr/>
        <a:lstStyle/>
        <a:p>
          <a:endParaRPr lang="en-US"/>
        </a:p>
      </dgm:t>
    </dgm:pt>
    <dgm:pt modelId="{10DB002B-45AA-4B3E-ABC1-241294CAFE33}" type="sibTrans" cxnId="{3BD84CFC-4119-40BC-94D6-277F757C90EE}">
      <dgm:prSet/>
      <dgm:spPr/>
      <dgm:t>
        <a:bodyPr/>
        <a:lstStyle/>
        <a:p>
          <a:endParaRPr lang="en-US"/>
        </a:p>
      </dgm:t>
    </dgm:pt>
    <dgm:pt modelId="{6EA05F38-B192-412D-8A58-3643999E8A9B}">
      <dgm:prSet/>
      <dgm:spPr>
        <a:solidFill>
          <a:srgbClr val="9DBDA1"/>
        </a:solidFill>
      </dgm:spPr>
      <dgm:t>
        <a:bodyPr/>
        <a:lstStyle/>
        <a:p>
          <a:r>
            <a:rPr lang="en-US" b="0" dirty="0">
              <a:solidFill>
                <a:schemeClr val="tx1"/>
              </a:solidFill>
            </a:rPr>
            <a:t>Clinical Therapeutic Services</a:t>
          </a:r>
        </a:p>
      </dgm:t>
    </dgm:pt>
    <dgm:pt modelId="{593C3961-329D-4971-BD24-6727B5FBB613}" type="parTrans" cxnId="{B7252491-E58F-4CA5-AA2E-CACF2E992BA4}">
      <dgm:prSet/>
      <dgm:spPr/>
      <dgm:t>
        <a:bodyPr/>
        <a:lstStyle/>
        <a:p>
          <a:endParaRPr lang="en-US"/>
        </a:p>
      </dgm:t>
    </dgm:pt>
    <dgm:pt modelId="{2019EA91-CF48-41B8-A019-15888E55834F}" type="sibTrans" cxnId="{B7252491-E58F-4CA5-AA2E-CACF2E992BA4}">
      <dgm:prSet/>
      <dgm:spPr/>
      <dgm:t>
        <a:bodyPr/>
        <a:lstStyle/>
        <a:p>
          <a:endParaRPr lang="en-US"/>
        </a:p>
      </dgm:t>
    </dgm:pt>
    <dgm:pt modelId="{F8253FE2-7D32-4334-829E-E90147A52FC9}">
      <dgm:prSet/>
      <dgm:spPr>
        <a:solidFill>
          <a:srgbClr val="9DBDA1"/>
        </a:solidFill>
      </dgm:spPr>
      <dgm:t>
        <a:bodyPr/>
        <a:lstStyle/>
        <a:p>
          <a:r>
            <a:rPr lang="en-US" b="0" dirty="0">
              <a:solidFill>
                <a:schemeClr val="tx1"/>
              </a:solidFill>
            </a:rPr>
            <a:t>Supervised Residential Care</a:t>
          </a:r>
        </a:p>
      </dgm:t>
    </dgm:pt>
    <dgm:pt modelId="{015B2D75-A259-4BA4-9027-FE1A913EA90F}" type="parTrans" cxnId="{9E2D1EE4-BA0A-483D-B96A-AF23C7041120}">
      <dgm:prSet/>
      <dgm:spPr/>
      <dgm:t>
        <a:bodyPr/>
        <a:lstStyle/>
        <a:p>
          <a:endParaRPr lang="en-US"/>
        </a:p>
      </dgm:t>
    </dgm:pt>
    <dgm:pt modelId="{D1BAC9FD-B9D9-421E-B5A7-D351B40A20AF}" type="sibTrans" cxnId="{9E2D1EE4-BA0A-483D-B96A-AF23C7041120}">
      <dgm:prSet/>
      <dgm:spPr/>
      <dgm:t>
        <a:bodyPr/>
        <a:lstStyle/>
        <a:p>
          <a:endParaRPr lang="en-US"/>
        </a:p>
      </dgm:t>
    </dgm:pt>
    <dgm:pt modelId="{B69E2E1D-91ED-40A2-821F-80139D02B867}" type="pres">
      <dgm:prSet presAssocID="{0BEEECA0-7EB8-4ED1-8420-57C4FE328E54}" presName="diagram" presStyleCnt="0">
        <dgm:presLayoutVars>
          <dgm:dir/>
          <dgm:resizeHandles val="exact"/>
        </dgm:presLayoutVars>
      </dgm:prSet>
      <dgm:spPr/>
    </dgm:pt>
    <dgm:pt modelId="{D5AB78BE-99D8-4F40-B07F-25659FF8D6BF}" type="pres">
      <dgm:prSet presAssocID="{29A7AEF2-2D9B-47AB-BE1C-10D4ACA5F10F}" presName="node" presStyleLbl="node1" presStyleIdx="0" presStyleCnt="6">
        <dgm:presLayoutVars>
          <dgm:bulletEnabled val="1"/>
        </dgm:presLayoutVars>
      </dgm:prSet>
      <dgm:spPr/>
    </dgm:pt>
    <dgm:pt modelId="{5FCFD3CD-A306-48A3-AE42-5A46689CCA33}" type="pres">
      <dgm:prSet presAssocID="{79E9FDE8-E1B8-408A-AB11-6A081949B460}" presName="sibTrans" presStyleCnt="0"/>
      <dgm:spPr/>
    </dgm:pt>
    <dgm:pt modelId="{B7AF6646-E304-4E58-AFDB-E4205A6EEC53}" type="pres">
      <dgm:prSet presAssocID="{5AC45AD6-2BD9-4AAE-A488-7F61E7B3DFF0}" presName="node" presStyleLbl="node1" presStyleIdx="1" presStyleCnt="6">
        <dgm:presLayoutVars>
          <dgm:bulletEnabled val="1"/>
        </dgm:presLayoutVars>
      </dgm:prSet>
      <dgm:spPr/>
    </dgm:pt>
    <dgm:pt modelId="{5E40FC8F-E1FB-4DD3-B5CB-219C654A3317}" type="pres">
      <dgm:prSet presAssocID="{DAD787D1-3AA8-4FD3-A6A1-67B1E8183B7B}" presName="sibTrans" presStyleCnt="0"/>
      <dgm:spPr/>
    </dgm:pt>
    <dgm:pt modelId="{303B03A8-290E-4E79-B84D-FF13E08BC958}" type="pres">
      <dgm:prSet presAssocID="{321F0B6B-3DC1-481D-A00D-3ABE3BE429B1}" presName="node" presStyleLbl="node1" presStyleIdx="2" presStyleCnt="6">
        <dgm:presLayoutVars>
          <dgm:bulletEnabled val="1"/>
        </dgm:presLayoutVars>
      </dgm:prSet>
      <dgm:spPr/>
    </dgm:pt>
    <dgm:pt modelId="{489FFA79-8AFB-4C89-A046-C22B08D962EB}" type="pres">
      <dgm:prSet presAssocID="{C532154A-439F-478B-9E64-A35FA9798307}" presName="sibTrans" presStyleCnt="0"/>
      <dgm:spPr/>
    </dgm:pt>
    <dgm:pt modelId="{0ECDDD78-0259-4C8B-AFF2-7CEFB0EE92E2}" type="pres">
      <dgm:prSet presAssocID="{E00AB18B-C924-4A2F-8F8C-25BE4ED25B34}" presName="node" presStyleLbl="node1" presStyleIdx="3" presStyleCnt="6">
        <dgm:presLayoutVars>
          <dgm:bulletEnabled val="1"/>
        </dgm:presLayoutVars>
      </dgm:prSet>
      <dgm:spPr/>
    </dgm:pt>
    <dgm:pt modelId="{61215B9A-3803-4905-9A89-A93012DEA874}" type="pres">
      <dgm:prSet presAssocID="{10DB002B-45AA-4B3E-ABC1-241294CAFE33}" presName="sibTrans" presStyleCnt="0"/>
      <dgm:spPr/>
    </dgm:pt>
    <dgm:pt modelId="{3B209220-0AC7-48C7-9D81-53B7A801A63F}" type="pres">
      <dgm:prSet presAssocID="{6EA05F38-B192-412D-8A58-3643999E8A9B}" presName="node" presStyleLbl="node1" presStyleIdx="4" presStyleCnt="6">
        <dgm:presLayoutVars>
          <dgm:bulletEnabled val="1"/>
        </dgm:presLayoutVars>
      </dgm:prSet>
      <dgm:spPr/>
    </dgm:pt>
    <dgm:pt modelId="{0EE3D8D7-0E4A-4047-AB01-548717C38FA6}" type="pres">
      <dgm:prSet presAssocID="{2019EA91-CF48-41B8-A019-15888E55834F}" presName="sibTrans" presStyleCnt="0"/>
      <dgm:spPr/>
    </dgm:pt>
    <dgm:pt modelId="{468A0F7B-3349-4717-AAA3-87822B082140}" type="pres">
      <dgm:prSet presAssocID="{F8253FE2-7D32-4334-829E-E90147A52FC9}" presName="node" presStyleLbl="node1" presStyleIdx="5" presStyleCnt="6">
        <dgm:presLayoutVars>
          <dgm:bulletEnabled val="1"/>
        </dgm:presLayoutVars>
      </dgm:prSet>
      <dgm:spPr/>
    </dgm:pt>
  </dgm:ptLst>
  <dgm:cxnLst>
    <dgm:cxn modelId="{614A521B-AA0B-4978-A821-71B24E346AFD}" type="presOf" srcId="{E00AB18B-C924-4A2F-8F8C-25BE4ED25B34}" destId="{0ECDDD78-0259-4C8B-AFF2-7CEFB0EE92E2}" srcOrd="0" destOrd="0" presId="urn:microsoft.com/office/officeart/2005/8/layout/default"/>
    <dgm:cxn modelId="{75FC8C1F-EA2A-4274-B533-5D85466062B7}" srcId="{0BEEECA0-7EB8-4ED1-8420-57C4FE328E54}" destId="{29A7AEF2-2D9B-47AB-BE1C-10D4ACA5F10F}" srcOrd="0" destOrd="0" parTransId="{DA883B30-3426-4116-9AF2-42F5BFC1A622}" sibTransId="{79E9FDE8-E1B8-408A-AB11-6A081949B460}"/>
    <dgm:cxn modelId="{18E3C92D-C9B6-43A1-92AE-DAE7B1F33BE8}" type="presOf" srcId="{321F0B6B-3DC1-481D-A00D-3ABE3BE429B1}" destId="{303B03A8-290E-4E79-B84D-FF13E08BC958}" srcOrd="0" destOrd="0" presId="urn:microsoft.com/office/officeart/2005/8/layout/default"/>
    <dgm:cxn modelId="{7AC02441-CB5B-4631-B4E4-24B0DFAAC5BB}" type="presOf" srcId="{0BEEECA0-7EB8-4ED1-8420-57C4FE328E54}" destId="{B69E2E1D-91ED-40A2-821F-80139D02B867}" srcOrd="0" destOrd="0" presId="urn:microsoft.com/office/officeart/2005/8/layout/default"/>
    <dgm:cxn modelId="{6EC6DF8F-AC7F-42A6-80D8-C9514017FB2E}" type="presOf" srcId="{29A7AEF2-2D9B-47AB-BE1C-10D4ACA5F10F}" destId="{D5AB78BE-99D8-4F40-B07F-25659FF8D6BF}" srcOrd="0" destOrd="0" presId="urn:microsoft.com/office/officeart/2005/8/layout/default"/>
    <dgm:cxn modelId="{B7252491-E58F-4CA5-AA2E-CACF2E992BA4}" srcId="{0BEEECA0-7EB8-4ED1-8420-57C4FE328E54}" destId="{6EA05F38-B192-412D-8A58-3643999E8A9B}" srcOrd="4" destOrd="0" parTransId="{593C3961-329D-4971-BD24-6727B5FBB613}" sibTransId="{2019EA91-CF48-41B8-A019-15888E55834F}"/>
    <dgm:cxn modelId="{C6D4FAA2-313A-4346-AD63-DE8A3FBE613F}" type="presOf" srcId="{5AC45AD6-2BD9-4AAE-A488-7F61E7B3DFF0}" destId="{B7AF6646-E304-4E58-AFDB-E4205A6EEC53}" srcOrd="0" destOrd="0" presId="urn:microsoft.com/office/officeart/2005/8/layout/default"/>
    <dgm:cxn modelId="{EC41E3B5-5430-4D60-9921-5AE0155EF8AE}" srcId="{0BEEECA0-7EB8-4ED1-8420-57C4FE328E54}" destId="{5AC45AD6-2BD9-4AAE-A488-7F61E7B3DFF0}" srcOrd="1" destOrd="0" parTransId="{E410314B-D902-4E27-80F6-31302E1B1159}" sibTransId="{DAD787D1-3AA8-4FD3-A6A1-67B1E8183B7B}"/>
    <dgm:cxn modelId="{AAB84FB9-04D2-445A-9F2C-6DB29D0016AC}" srcId="{0BEEECA0-7EB8-4ED1-8420-57C4FE328E54}" destId="{321F0B6B-3DC1-481D-A00D-3ABE3BE429B1}" srcOrd="2" destOrd="0" parTransId="{ACBB6FDC-F00F-46CD-BFAF-8EC7E7CB2290}" sibTransId="{C532154A-439F-478B-9E64-A35FA9798307}"/>
    <dgm:cxn modelId="{7A1FAEBF-5B7C-4C1E-8CEA-3E0879CF74E7}" type="presOf" srcId="{6EA05F38-B192-412D-8A58-3643999E8A9B}" destId="{3B209220-0AC7-48C7-9D81-53B7A801A63F}" srcOrd="0" destOrd="0" presId="urn:microsoft.com/office/officeart/2005/8/layout/default"/>
    <dgm:cxn modelId="{9E2D1EE4-BA0A-483D-B96A-AF23C7041120}" srcId="{0BEEECA0-7EB8-4ED1-8420-57C4FE328E54}" destId="{F8253FE2-7D32-4334-829E-E90147A52FC9}" srcOrd="5" destOrd="0" parTransId="{015B2D75-A259-4BA4-9027-FE1A913EA90F}" sibTransId="{D1BAC9FD-B9D9-421E-B5A7-D351B40A20AF}"/>
    <dgm:cxn modelId="{B112C6FA-1BF3-42C2-9657-56ABB5AF17AC}" type="presOf" srcId="{F8253FE2-7D32-4334-829E-E90147A52FC9}" destId="{468A0F7B-3349-4717-AAA3-87822B082140}" srcOrd="0" destOrd="0" presId="urn:microsoft.com/office/officeart/2005/8/layout/default"/>
    <dgm:cxn modelId="{3BD84CFC-4119-40BC-94D6-277F757C90EE}" srcId="{0BEEECA0-7EB8-4ED1-8420-57C4FE328E54}" destId="{E00AB18B-C924-4A2F-8F8C-25BE4ED25B34}" srcOrd="3" destOrd="0" parTransId="{D7EEC651-E5B0-462A-A497-D2A129CB4F2A}" sibTransId="{10DB002B-45AA-4B3E-ABC1-241294CAFE33}"/>
    <dgm:cxn modelId="{EA6824B0-4D0B-4BD2-8A92-E9EF4414A4E6}" type="presParOf" srcId="{B69E2E1D-91ED-40A2-821F-80139D02B867}" destId="{D5AB78BE-99D8-4F40-B07F-25659FF8D6BF}" srcOrd="0" destOrd="0" presId="urn:microsoft.com/office/officeart/2005/8/layout/default"/>
    <dgm:cxn modelId="{541187FC-5E8A-4731-AF8A-6AC8D9A7C711}" type="presParOf" srcId="{B69E2E1D-91ED-40A2-821F-80139D02B867}" destId="{5FCFD3CD-A306-48A3-AE42-5A46689CCA33}" srcOrd="1" destOrd="0" presId="urn:microsoft.com/office/officeart/2005/8/layout/default"/>
    <dgm:cxn modelId="{9D45B5B2-3E2F-4293-9CBC-5DB17DA76258}" type="presParOf" srcId="{B69E2E1D-91ED-40A2-821F-80139D02B867}" destId="{B7AF6646-E304-4E58-AFDB-E4205A6EEC53}" srcOrd="2" destOrd="0" presId="urn:microsoft.com/office/officeart/2005/8/layout/default"/>
    <dgm:cxn modelId="{9564C048-7D3F-4E06-A689-4379E2C00DF7}" type="presParOf" srcId="{B69E2E1D-91ED-40A2-821F-80139D02B867}" destId="{5E40FC8F-E1FB-4DD3-B5CB-219C654A3317}" srcOrd="3" destOrd="0" presId="urn:microsoft.com/office/officeart/2005/8/layout/default"/>
    <dgm:cxn modelId="{D5D6BA96-62D7-4E23-A6CC-AA11DB4C5976}" type="presParOf" srcId="{B69E2E1D-91ED-40A2-821F-80139D02B867}" destId="{303B03A8-290E-4E79-B84D-FF13E08BC958}" srcOrd="4" destOrd="0" presId="urn:microsoft.com/office/officeart/2005/8/layout/default"/>
    <dgm:cxn modelId="{845ABFD0-648A-4CFA-9B19-187F48172F70}" type="presParOf" srcId="{B69E2E1D-91ED-40A2-821F-80139D02B867}" destId="{489FFA79-8AFB-4C89-A046-C22B08D962EB}" srcOrd="5" destOrd="0" presId="urn:microsoft.com/office/officeart/2005/8/layout/default"/>
    <dgm:cxn modelId="{BBBF90BF-D5B2-424B-90A3-B3B679C5AC05}" type="presParOf" srcId="{B69E2E1D-91ED-40A2-821F-80139D02B867}" destId="{0ECDDD78-0259-4C8B-AFF2-7CEFB0EE92E2}" srcOrd="6" destOrd="0" presId="urn:microsoft.com/office/officeart/2005/8/layout/default"/>
    <dgm:cxn modelId="{7ACDCBB9-03CB-41CA-981B-9FD146A9F0B3}" type="presParOf" srcId="{B69E2E1D-91ED-40A2-821F-80139D02B867}" destId="{61215B9A-3803-4905-9A89-A93012DEA874}" srcOrd="7" destOrd="0" presId="urn:microsoft.com/office/officeart/2005/8/layout/default"/>
    <dgm:cxn modelId="{76C103E8-C3ED-4C88-94AD-A4FA3F92211A}" type="presParOf" srcId="{B69E2E1D-91ED-40A2-821F-80139D02B867}" destId="{3B209220-0AC7-48C7-9D81-53B7A801A63F}" srcOrd="8" destOrd="0" presId="urn:microsoft.com/office/officeart/2005/8/layout/default"/>
    <dgm:cxn modelId="{A3DAF713-41D3-4C32-AFAE-79A57F38793B}" type="presParOf" srcId="{B69E2E1D-91ED-40A2-821F-80139D02B867}" destId="{0EE3D8D7-0E4A-4047-AB01-548717C38FA6}" srcOrd="9" destOrd="0" presId="urn:microsoft.com/office/officeart/2005/8/layout/default"/>
    <dgm:cxn modelId="{094D5332-F23F-4294-88F8-CAACACDF3F6F}" type="presParOf" srcId="{B69E2E1D-91ED-40A2-821F-80139D02B867}" destId="{468A0F7B-3349-4717-AAA3-87822B08214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2E960DF5-9CE9-4CF3-9DD4-F84C7DC1FD8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45CEE73-082F-47FF-9AB8-001CBA51B6BC}">
      <dgm:prSet/>
      <dgm:spPr/>
      <dgm:t>
        <a:bodyPr/>
        <a:lstStyle/>
        <a:p>
          <a:r>
            <a:rPr lang="en-US">
              <a:hlinkClick xmlns:r="http://schemas.openxmlformats.org/officeDocument/2006/relationships" r:id="rId1"/>
            </a:rPr>
            <a:t>The Office for Children with Special Health Care Needs (OCSHCN)​</a:t>
          </a:r>
          <a:endParaRPr lang="en-US"/>
        </a:p>
      </dgm:t>
    </dgm:pt>
    <dgm:pt modelId="{AA89DD65-E1C9-443D-AC80-15EA2AC77642}" type="parTrans" cxnId="{0E57E1A6-505E-45FA-8575-BF44378460CB}">
      <dgm:prSet/>
      <dgm:spPr/>
      <dgm:t>
        <a:bodyPr/>
        <a:lstStyle/>
        <a:p>
          <a:endParaRPr lang="en-US"/>
        </a:p>
      </dgm:t>
    </dgm:pt>
    <dgm:pt modelId="{212EF559-3C60-46BA-AB57-C494E8B95EC8}" type="sibTrans" cxnId="{0E57E1A6-505E-45FA-8575-BF44378460CB}">
      <dgm:prSet/>
      <dgm:spPr/>
      <dgm:t>
        <a:bodyPr/>
        <a:lstStyle/>
        <a:p>
          <a:endParaRPr lang="en-US"/>
        </a:p>
      </dgm:t>
    </dgm:pt>
    <dgm:pt modelId="{AC91CC44-B5C9-4FF6-813E-F1B03D7E3E4D}">
      <dgm:prSet/>
      <dgm:spPr/>
      <dgm:t>
        <a:bodyPr/>
        <a:lstStyle/>
        <a:p>
          <a:r>
            <a:rPr lang="en-US" dirty="0">
              <a:hlinkClick xmlns:r="http://schemas.openxmlformats.org/officeDocument/2006/relationships" r:id="rId2"/>
            </a:rPr>
            <a:t>Find an OCSHCN Regional Office</a:t>
          </a:r>
          <a:endParaRPr lang="en-US" dirty="0"/>
        </a:p>
      </dgm:t>
    </dgm:pt>
    <dgm:pt modelId="{6F71547F-A219-45CB-BFC4-64427F6A77A4}" type="parTrans" cxnId="{2D525290-CB94-4E9C-AD6D-ECD658AE7861}">
      <dgm:prSet/>
      <dgm:spPr/>
      <dgm:t>
        <a:bodyPr/>
        <a:lstStyle/>
        <a:p>
          <a:endParaRPr lang="en-US"/>
        </a:p>
      </dgm:t>
    </dgm:pt>
    <dgm:pt modelId="{3DF8DB19-8AE0-4ECD-835A-DBD8C77848C0}" type="sibTrans" cxnId="{2D525290-CB94-4E9C-AD6D-ECD658AE7861}">
      <dgm:prSet/>
      <dgm:spPr/>
      <dgm:t>
        <a:bodyPr/>
        <a:lstStyle/>
        <a:p>
          <a:endParaRPr lang="en-US"/>
        </a:p>
      </dgm:t>
    </dgm:pt>
    <dgm:pt modelId="{F716A677-10D9-4CD8-BF80-921235DE2B96}">
      <dgm:prSet/>
      <dgm:spPr/>
      <dgm:t>
        <a:bodyPr/>
        <a:lstStyle/>
        <a:p>
          <a:r>
            <a:rPr lang="en-US">
              <a:hlinkClick xmlns:r="http://schemas.openxmlformats.org/officeDocument/2006/relationships" r:id="rId3"/>
            </a:rPr>
            <a:t>OCSHCN Services Brochure</a:t>
          </a:r>
          <a:endParaRPr lang="en-US"/>
        </a:p>
      </dgm:t>
    </dgm:pt>
    <dgm:pt modelId="{7E19B856-FAAC-4B61-AC80-2A88AB0136F9}" type="parTrans" cxnId="{5AB08FE3-C83E-46C4-92D0-AE485AA3FAD3}">
      <dgm:prSet/>
      <dgm:spPr/>
      <dgm:t>
        <a:bodyPr/>
        <a:lstStyle/>
        <a:p>
          <a:endParaRPr lang="en-US"/>
        </a:p>
      </dgm:t>
    </dgm:pt>
    <dgm:pt modelId="{BDA80FBF-1B15-4990-84B0-BCA6D2381A39}" type="sibTrans" cxnId="{5AB08FE3-C83E-46C4-92D0-AE485AA3FAD3}">
      <dgm:prSet/>
      <dgm:spPr/>
      <dgm:t>
        <a:bodyPr/>
        <a:lstStyle/>
        <a:p>
          <a:endParaRPr lang="en-US"/>
        </a:p>
      </dgm:t>
    </dgm:pt>
    <dgm:pt modelId="{1558A052-14E8-45AC-878A-96B80D99F138}">
      <dgm:prSet/>
      <dgm:spPr/>
      <dgm:t>
        <a:bodyPr/>
        <a:lstStyle/>
        <a:p>
          <a:r>
            <a:rPr lang="en-US">
              <a:hlinkClick xmlns:r="http://schemas.openxmlformats.org/officeDocument/2006/relationships" r:id="rId4"/>
            </a:rPr>
            <a:t>The Commission on the Deaf and Hard of Hearing</a:t>
          </a:r>
          <a:endParaRPr lang="en-US"/>
        </a:p>
      </dgm:t>
    </dgm:pt>
    <dgm:pt modelId="{052C098F-8C06-4575-AB29-6FE49B2365A9}" type="parTrans" cxnId="{533637B6-DE5F-4758-A791-A05737C76A50}">
      <dgm:prSet/>
      <dgm:spPr/>
      <dgm:t>
        <a:bodyPr/>
        <a:lstStyle/>
        <a:p>
          <a:endParaRPr lang="en-US"/>
        </a:p>
      </dgm:t>
    </dgm:pt>
    <dgm:pt modelId="{CDC66A50-BEF0-4E11-BD8B-C1B1C61BE167}" type="sibTrans" cxnId="{533637B6-DE5F-4758-A791-A05737C76A50}">
      <dgm:prSet/>
      <dgm:spPr/>
      <dgm:t>
        <a:bodyPr/>
        <a:lstStyle/>
        <a:p>
          <a:endParaRPr lang="en-US"/>
        </a:p>
      </dgm:t>
    </dgm:pt>
    <dgm:pt modelId="{6A88701F-E109-45E5-9E22-9D7A0E7BD3B9}">
      <dgm:prSet/>
      <dgm:spPr/>
      <dgm:t>
        <a:bodyPr/>
        <a:lstStyle/>
        <a:p>
          <a:r>
            <a:rPr lang="en-US" dirty="0">
              <a:hlinkClick xmlns:r="http://schemas.openxmlformats.org/officeDocument/2006/relationships" r:id="rId5"/>
            </a:rPr>
            <a:t>Early Hearing Detection and Intervention (EHDI)</a:t>
          </a:r>
          <a:endParaRPr lang="en-US" dirty="0"/>
        </a:p>
      </dgm:t>
    </dgm:pt>
    <dgm:pt modelId="{249349F3-4515-4603-A07D-CBA38CB3D0E3}" type="parTrans" cxnId="{431BDDE5-3AD8-4EE2-BB68-728F903D57D9}">
      <dgm:prSet/>
      <dgm:spPr/>
      <dgm:t>
        <a:bodyPr/>
        <a:lstStyle/>
        <a:p>
          <a:endParaRPr lang="en-US"/>
        </a:p>
      </dgm:t>
    </dgm:pt>
    <dgm:pt modelId="{E89BE98E-415E-40FF-90B3-0958A1328EE1}" type="sibTrans" cxnId="{431BDDE5-3AD8-4EE2-BB68-728F903D57D9}">
      <dgm:prSet/>
      <dgm:spPr/>
      <dgm:t>
        <a:bodyPr/>
        <a:lstStyle/>
        <a:p>
          <a:endParaRPr lang="en-US"/>
        </a:p>
      </dgm:t>
    </dgm:pt>
    <dgm:pt modelId="{CBF021CA-4162-45D3-BC2B-4B8F157CD4CF}">
      <dgm:prSet/>
      <dgm:spPr/>
      <dgm:t>
        <a:bodyPr/>
        <a:lstStyle/>
        <a:p>
          <a:r>
            <a:rPr lang="en-US">
              <a:hlinkClick xmlns:r="http://schemas.openxmlformats.org/officeDocument/2006/relationships" r:id="rId6"/>
            </a:rPr>
            <a:t>Kentucky Early Intervention System</a:t>
          </a:r>
          <a:endParaRPr lang="en-US"/>
        </a:p>
      </dgm:t>
    </dgm:pt>
    <dgm:pt modelId="{965C1453-63A7-4A25-99AC-67860B407591}" type="parTrans" cxnId="{C492972E-A1DD-4000-9BCA-543624AEEE64}">
      <dgm:prSet/>
      <dgm:spPr/>
      <dgm:t>
        <a:bodyPr/>
        <a:lstStyle/>
        <a:p>
          <a:endParaRPr lang="en-US"/>
        </a:p>
      </dgm:t>
    </dgm:pt>
    <dgm:pt modelId="{A6DA331F-4970-4279-BD0B-A3BEDCCC7735}" type="sibTrans" cxnId="{C492972E-A1DD-4000-9BCA-543624AEEE64}">
      <dgm:prSet/>
      <dgm:spPr/>
      <dgm:t>
        <a:bodyPr/>
        <a:lstStyle/>
        <a:p>
          <a:endParaRPr lang="en-US"/>
        </a:p>
      </dgm:t>
    </dgm:pt>
    <dgm:pt modelId="{C95B699D-56BB-4ED3-B9F2-1E1E6241A1D2}" type="pres">
      <dgm:prSet presAssocID="{2E960DF5-9CE9-4CF3-9DD4-F84C7DC1FD89}" presName="vert0" presStyleCnt="0">
        <dgm:presLayoutVars>
          <dgm:dir/>
          <dgm:animOne val="branch"/>
          <dgm:animLvl val="lvl"/>
        </dgm:presLayoutVars>
      </dgm:prSet>
      <dgm:spPr/>
    </dgm:pt>
    <dgm:pt modelId="{63C1F49A-B203-4390-9157-81ADBDE30E77}" type="pres">
      <dgm:prSet presAssocID="{A45CEE73-082F-47FF-9AB8-001CBA51B6BC}" presName="thickLine" presStyleLbl="alignNode1" presStyleIdx="0" presStyleCnt="6"/>
      <dgm:spPr/>
    </dgm:pt>
    <dgm:pt modelId="{AA36EB8F-6F85-488F-A3B9-856674F3975E}" type="pres">
      <dgm:prSet presAssocID="{A45CEE73-082F-47FF-9AB8-001CBA51B6BC}" presName="horz1" presStyleCnt="0"/>
      <dgm:spPr/>
    </dgm:pt>
    <dgm:pt modelId="{6FD14370-6E1F-4E9A-91A3-EE0A9CA8B3A4}" type="pres">
      <dgm:prSet presAssocID="{A45CEE73-082F-47FF-9AB8-001CBA51B6BC}" presName="tx1" presStyleLbl="revTx" presStyleIdx="0" presStyleCnt="6"/>
      <dgm:spPr/>
    </dgm:pt>
    <dgm:pt modelId="{F0CB9250-E5BB-4F52-B94C-946CBD52939B}" type="pres">
      <dgm:prSet presAssocID="{A45CEE73-082F-47FF-9AB8-001CBA51B6BC}" presName="vert1" presStyleCnt="0"/>
      <dgm:spPr/>
    </dgm:pt>
    <dgm:pt modelId="{A01413D1-9D43-4499-96EB-C3D6D2CFBF52}" type="pres">
      <dgm:prSet presAssocID="{AC91CC44-B5C9-4FF6-813E-F1B03D7E3E4D}" presName="thickLine" presStyleLbl="alignNode1" presStyleIdx="1" presStyleCnt="6"/>
      <dgm:spPr/>
    </dgm:pt>
    <dgm:pt modelId="{A00D0A1C-B9C5-4A5C-8C13-75B6323FA19B}" type="pres">
      <dgm:prSet presAssocID="{AC91CC44-B5C9-4FF6-813E-F1B03D7E3E4D}" presName="horz1" presStyleCnt="0"/>
      <dgm:spPr/>
    </dgm:pt>
    <dgm:pt modelId="{BCFDD479-7B9A-4B32-9C9D-0AB28D8FA79B}" type="pres">
      <dgm:prSet presAssocID="{AC91CC44-B5C9-4FF6-813E-F1B03D7E3E4D}" presName="tx1" presStyleLbl="revTx" presStyleIdx="1" presStyleCnt="6"/>
      <dgm:spPr/>
    </dgm:pt>
    <dgm:pt modelId="{06D304CD-1C29-4079-867C-98F53C2E47DF}" type="pres">
      <dgm:prSet presAssocID="{AC91CC44-B5C9-4FF6-813E-F1B03D7E3E4D}" presName="vert1" presStyleCnt="0"/>
      <dgm:spPr/>
    </dgm:pt>
    <dgm:pt modelId="{43B70699-D7E3-4913-A2E9-87184C7F60B2}" type="pres">
      <dgm:prSet presAssocID="{F716A677-10D9-4CD8-BF80-921235DE2B96}" presName="thickLine" presStyleLbl="alignNode1" presStyleIdx="2" presStyleCnt="6"/>
      <dgm:spPr/>
    </dgm:pt>
    <dgm:pt modelId="{BB2F3996-90CE-4CBD-A437-7776040761AD}" type="pres">
      <dgm:prSet presAssocID="{F716A677-10D9-4CD8-BF80-921235DE2B96}" presName="horz1" presStyleCnt="0"/>
      <dgm:spPr/>
    </dgm:pt>
    <dgm:pt modelId="{93059625-7EB4-4117-9BA3-6FD1670F9107}" type="pres">
      <dgm:prSet presAssocID="{F716A677-10D9-4CD8-BF80-921235DE2B96}" presName="tx1" presStyleLbl="revTx" presStyleIdx="2" presStyleCnt="6"/>
      <dgm:spPr/>
    </dgm:pt>
    <dgm:pt modelId="{63445DD9-708B-4B9C-8385-8C1602CDDC03}" type="pres">
      <dgm:prSet presAssocID="{F716A677-10D9-4CD8-BF80-921235DE2B96}" presName="vert1" presStyleCnt="0"/>
      <dgm:spPr/>
    </dgm:pt>
    <dgm:pt modelId="{65159132-36D5-4B5B-9E8D-B6044835D217}" type="pres">
      <dgm:prSet presAssocID="{1558A052-14E8-45AC-878A-96B80D99F138}" presName="thickLine" presStyleLbl="alignNode1" presStyleIdx="3" presStyleCnt="6"/>
      <dgm:spPr/>
    </dgm:pt>
    <dgm:pt modelId="{4BBB9B06-0CDF-4393-AF70-C1862FC39E0F}" type="pres">
      <dgm:prSet presAssocID="{1558A052-14E8-45AC-878A-96B80D99F138}" presName="horz1" presStyleCnt="0"/>
      <dgm:spPr/>
    </dgm:pt>
    <dgm:pt modelId="{EC8475A0-8201-4C5A-A7D6-24A945FF034E}" type="pres">
      <dgm:prSet presAssocID="{1558A052-14E8-45AC-878A-96B80D99F138}" presName="tx1" presStyleLbl="revTx" presStyleIdx="3" presStyleCnt="6"/>
      <dgm:spPr/>
    </dgm:pt>
    <dgm:pt modelId="{78B3B7DB-9B8D-401C-A15E-3C96273247D3}" type="pres">
      <dgm:prSet presAssocID="{1558A052-14E8-45AC-878A-96B80D99F138}" presName="vert1" presStyleCnt="0"/>
      <dgm:spPr/>
    </dgm:pt>
    <dgm:pt modelId="{5900CD8D-BBD6-4B3E-B774-415895CC1F16}" type="pres">
      <dgm:prSet presAssocID="{6A88701F-E109-45E5-9E22-9D7A0E7BD3B9}" presName="thickLine" presStyleLbl="alignNode1" presStyleIdx="4" presStyleCnt="6"/>
      <dgm:spPr/>
    </dgm:pt>
    <dgm:pt modelId="{E1885537-1329-4F77-9A26-35357B4DEBFA}" type="pres">
      <dgm:prSet presAssocID="{6A88701F-E109-45E5-9E22-9D7A0E7BD3B9}" presName="horz1" presStyleCnt="0"/>
      <dgm:spPr/>
    </dgm:pt>
    <dgm:pt modelId="{1782FAE8-C60B-441F-830C-D1EBCF655E65}" type="pres">
      <dgm:prSet presAssocID="{6A88701F-E109-45E5-9E22-9D7A0E7BD3B9}" presName="tx1" presStyleLbl="revTx" presStyleIdx="4" presStyleCnt="6"/>
      <dgm:spPr/>
    </dgm:pt>
    <dgm:pt modelId="{ECB2E119-746A-49C1-95C8-EEA9903316DD}" type="pres">
      <dgm:prSet presAssocID="{6A88701F-E109-45E5-9E22-9D7A0E7BD3B9}" presName="vert1" presStyleCnt="0"/>
      <dgm:spPr/>
    </dgm:pt>
    <dgm:pt modelId="{E5DA8470-242C-4E68-9C00-7DFB6457F9BF}" type="pres">
      <dgm:prSet presAssocID="{CBF021CA-4162-45D3-BC2B-4B8F157CD4CF}" presName="thickLine" presStyleLbl="alignNode1" presStyleIdx="5" presStyleCnt="6"/>
      <dgm:spPr/>
    </dgm:pt>
    <dgm:pt modelId="{ADED7025-5F8C-40EE-BDB1-1A4B4A1075D1}" type="pres">
      <dgm:prSet presAssocID="{CBF021CA-4162-45D3-BC2B-4B8F157CD4CF}" presName="horz1" presStyleCnt="0"/>
      <dgm:spPr/>
    </dgm:pt>
    <dgm:pt modelId="{C0C85456-3F4E-4568-83A7-62DC35AB3C39}" type="pres">
      <dgm:prSet presAssocID="{CBF021CA-4162-45D3-BC2B-4B8F157CD4CF}" presName="tx1" presStyleLbl="revTx" presStyleIdx="5" presStyleCnt="6"/>
      <dgm:spPr/>
    </dgm:pt>
    <dgm:pt modelId="{5DB478DF-11DF-412A-A264-16E1A0C7FB40}" type="pres">
      <dgm:prSet presAssocID="{CBF021CA-4162-45D3-BC2B-4B8F157CD4CF}" presName="vert1" presStyleCnt="0"/>
      <dgm:spPr/>
    </dgm:pt>
  </dgm:ptLst>
  <dgm:cxnLst>
    <dgm:cxn modelId="{9F198512-D7C6-4EBB-95CE-AAD9089B9990}" type="presOf" srcId="{A45CEE73-082F-47FF-9AB8-001CBA51B6BC}" destId="{6FD14370-6E1F-4E9A-91A3-EE0A9CA8B3A4}" srcOrd="0" destOrd="0" presId="urn:microsoft.com/office/officeart/2008/layout/LinedList"/>
    <dgm:cxn modelId="{C492972E-A1DD-4000-9BCA-543624AEEE64}" srcId="{2E960DF5-9CE9-4CF3-9DD4-F84C7DC1FD89}" destId="{CBF021CA-4162-45D3-BC2B-4B8F157CD4CF}" srcOrd="5" destOrd="0" parTransId="{965C1453-63A7-4A25-99AC-67860B407591}" sibTransId="{A6DA331F-4970-4279-BD0B-A3BEDCCC7735}"/>
    <dgm:cxn modelId="{A8AAD02F-6991-4C3F-84CB-FD2D3BAECFA6}" type="presOf" srcId="{1558A052-14E8-45AC-878A-96B80D99F138}" destId="{EC8475A0-8201-4C5A-A7D6-24A945FF034E}" srcOrd="0" destOrd="0" presId="urn:microsoft.com/office/officeart/2008/layout/LinedList"/>
    <dgm:cxn modelId="{0891CD39-2112-431B-98E5-3B6BCE089FD6}" type="presOf" srcId="{F716A677-10D9-4CD8-BF80-921235DE2B96}" destId="{93059625-7EB4-4117-9BA3-6FD1670F9107}" srcOrd="0" destOrd="0" presId="urn:microsoft.com/office/officeart/2008/layout/LinedList"/>
    <dgm:cxn modelId="{2D525290-CB94-4E9C-AD6D-ECD658AE7861}" srcId="{2E960DF5-9CE9-4CF3-9DD4-F84C7DC1FD89}" destId="{AC91CC44-B5C9-4FF6-813E-F1B03D7E3E4D}" srcOrd="1" destOrd="0" parTransId="{6F71547F-A219-45CB-BFC4-64427F6A77A4}" sibTransId="{3DF8DB19-8AE0-4ECD-835A-DBD8C77848C0}"/>
    <dgm:cxn modelId="{0E57E1A6-505E-45FA-8575-BF44378460CB}" srcId="{2E960DF5-9CE9-4CF3-9DD4-F84C7DC1FD89}" destId="{A45CEE73-082F-47FF-9AB8-001CBA51B6BC}" srcOrd="0" destOrd="0" parTransId="{AA89DD65-E1C9-443D-AC80-15EA2AC77642}" sibTransId="{212EF559-3C60-46BA-AB57-C494E8B95EC8}"/>
    <dgm:cxn modelId="{533637B6-DE5F-4758-A791-A05737C76A50}" srcId="{2E960DF5-9CE9-4CF3-9DD4-F84C7DC1FD89}" destId="{1558A052-14E8-45AC-878A-96B80D99F138}" srcOrd="3" destOrd="0" parTransId="{052C098F-8C06-4575-AB29-6FE49B2365A9}" sibTransId="{CDC66A50-BEF0-4E11-BD8B-C1B1C61BE167}"/>
    <dgm:cxn modelId="{1D2534DD-AD0A-411A-801D-9FE3267BD46D}" type="presOf" srcId="{6A88701F-E109-45E5-9E22-9D7A0E7BD3B9}" destId="{1782FAE8-C60B-441F-830C-D1EBCF655E65}" srcOrd="0" destOrd="0" presId="urn:microsoft.com/office/officeart/2008/layout/LinedList"/>
    <dgm:cxn modelId="{6B9885DF-6ED9-4FFD-876D-06D80B5B9EB5}" type="presOf" srcId="{CBF021CA-4162-45D3-BC2B-4B8F157CD4CF}" destId="{C0C85456-3F4E-4568-83A7-62DC35AB3C39}" srcOrd="0" destOrd="0" presId="urn:microsoft.com/office/officeart/2008/layout/LinedList"/>
    <dgm:cxn modelId="{5AB08FE3-C83E-46C4-92D0-AE485AA3FAD3}" srcId="{2E960DF5-9CE9-4CF3-9DD4-F84C7DC1FD89}" destId="{F716A677-10D9-4CD8-BF80-921235DE2B96}" srcOrd="2" destOrd="0" parTransId="{7E19B856-FAAC-4B61-AC80-2A88AB0136F9}" sibTransId="{BDA80FBF-1B15-4990-84B0-BCA6D2381A39}"/>
    <dgm:cxn modelId="{431BDDE5-3AD8-4EE2-BB68-728F903D57D9}" srcId="{2E960DF5-9CE9-4CF3-9DD4-F84C7DC1FD89}" destId="{6A88701F-E109-45E5-9E22-9D7A0E7BD3B9}" srcOrd="4" destOrd="0" parTransId="{249349F3-4515-4603-A07D-CBA38CB3D0E3}" sibTransId="{E89BE98E-415E-40FF-90B3-0958A1328EE1}"/>
    <dgm:cxn modelId="{97DB11F4-4FE8-4733-B177-EF28DE9A3ECB}" type="presOf" srcId="{2E960DF5-9CE9-4CF3-9DD4-F84C7DC1FD89}" destId="{C95B699D-56BB-4ED3-B9F2-1E1E6241A1D2}" srcOrd="0" destOrd="0" presId="urn:microsoft.com/office/officeart/2008/layout/LinedList"/>
    <dgm:cxn modelId="{3D13FAF5-1A74-4B20-9F30-D0D22BC5C1FA}" type="presOf" srcId="{AC91CC44-B5C9-4FF6-813E-F1B03D7E3E4D}" destId="{BCFDD479-7B9A-4B32-9C9D-0AB28D8FA79B}" srcOrd="0" destOrd="0" presId="urn:microsoft.com/office/officeart/2008/layout/LinedList"/>
    <dgm:cxn modelId="{C8711EDB-AAD7-4902-9525-66C3D26DB30E}" type="presParOf" srcId="{C95B699D-56BB-4ED3-B9F2-1E1E6241A1D2}" destId="{63C1F49A-B203-4390-9157-81ADBDE30E77}" srcOrd="0" destOrd="0" presId="urn:microsoft.com/office/officeart/2008/layout/LinedList"/>
    <dgm:cxn modelId="{4B16334E-66EE-4E6A-B279-41C52E2DFB4E}" type="presParOf" srcId="{C95B699D-56BB-4ED3-B9F2-1E1E6241A1D2}" destId="{AA36EB8F-6F85-488F-A3B9-856674F3975E}" srcOrd="1" destOrd="0" presId="urn:microsoft.com/office/officeart/2008/layout/LinedList"/>
    <dgm:cxn modelId="{28D7C585-2D72-4C49-BA8F-911FA4156E62}" type="presParOf" srcId="{AA36EB8F-6F85-488F-A3B9-856674F3975E}" destId="{6FD14370-6E1F-4E9A-91A3-EE0A9CA8B3A4}" srcOrd="0" destOrd="0" presId="urn:microsoft.com/office/officeart/2008/layout/LinedList"/>
    <dgm:cxn modelId="{AC86B3E5-9B86-4BE8-8789-B519EBBA8C73}" type="presParOf" srcId="{AA36EB8F-6F85-488F-A3B9-856674F3975E}" destId="{F0CB9250-E5BB-4F52-B94C-946CBD52939B}" srcOrd="1" destOrd="0" presId="urn:microsoft.com/office/officeart/2008/layout/LinedList"/>
    <dgm:cxn modelId="{9B61BBDF-19C8-4A49-A19B-3AA498328CC1}" type="presParOf" srcId="{C95B699D-56BB-4ED3-B9F2-1E1E6241A1D2}" destId="{A01413D1-9D43-4499-96EB-C3D6D2CFBF52}" srcOrd="2" destOrd="0" presId="urn:microsoft.com/office/officeart/2008/layout/LinedList"/>
    <dgm:cxn modelId="{F0596A9F-4BD4-4C29-B774-F365C072597C}" type="presParOf" srcId="{C95B699D-56BB-4ED3-B9F2-1E1E6241A1D2}" destId="{A00D0A1C-B9C5-4A5C-8C13-75B6323FA19B}" srcOrd="3" destOrd="0" presId="urn:microsoft.com/office/officeart/2008/layout/LinedList"/>
    <dgm:cxn modelId="{094D4874-705E-42CB-8786-7AE2EA1ACAD0}" type="presParOf" srcId="{A00D0A1C-B9C5-4A5C-8C13-75B6323FA19B}" destId="{BCFDD479-7B9A-4B32-9C9D-0AB28D8FA79B}" srcOrd="0" destOrd="0" presId="urn:microsoft.com/office/officeart/2008/layout/LinedList"/>
    <dgm:cxn modelId="{859E78F2-E9AB-481F-A75C-FCC1C72F7F3A}" type="presParOf" srcId="{A00D0A1C-B9C5-4A5C-8C13-75B6323FA19B}" destId="{06D304CD-1C29-4079-867C-98F53C2E47DF}" srcOrd="1" destOrd="0" presId="urn:microsoft.com/office/officeart/2008/layout/LinedList"/>
    <dgm:cxn modelId="{06C8793E-01BD-4919-8199-D7C7CD46EA25}" type="presParOf" srcId="{C95B699D-56BB-4ED3-B9F2-1E1E6241A1D2}" destId="{43B70699-D7E3-4913-A2E9-87184C7F60B2}" srcOrd="4" destOrd="0" presId="urn:microsoft.com/office/officeart/2008/layout/LinedList"/>
    <dgm:cxn modelId="{752A7EDA-C876-4EB1-BA8A-A50551C19023}" type="presParOf" srcId="{C95B699D-56BB-4ED3-B9F2-1E1E6241A1D2}" destId="{BB2F3996-90CE-4CBD-A437-7776040761AD}" srcOrd="5" destOrd="0" presId="urn:microsoft.com/office/officeart/2008/layout/LinedList"/>
    <dgm:cxn modelId="{B701800C-30C7-4C10-94D9-B876E781A943}" type="presParOf" srcId="{BB2F3996-90CE-4CBD-A437-7776040761AD}" destId="{93059625-7EB4-4117-9BA3-6FD1670F9107}" srcOrd="0" destOrd="0" presId="urn:microsoft.com/office/officeart/2008/layout/LinedList"/>
    <dgm:cxn modelId="{362FF636-737C-4628-8473-1913239BBDFB}" type="presParOf" srcId="{BB2F3996-90CE-4CBD-A437-7776040761AD}" destId="{63445DD9-708B-4B9C-8385-8C1602CDDC03}" srcOrd="1" destOrd="0" presId="urn:microsoft.com/office/officeart/2008/layout/LinedList"/>
    <dgm:cxn modelId="{ABF315D4-AA9D-4507-8800-F0327707C982}" type="presParOf" srcId="{C95B699D-56BB-4ED3-B9F2-1E1E6241A1D2}" destId="{65159132-36D5-4B5B-9E8D-B6044835D217}" srcOrd="6" destOrd="0" presId="urn:microsoft.com/office/officeart/2008/layout/LinedList"/>
    <dgm:cxn modelId="{21972BC0-0C3F-45F4-8576-93E192C4A286}" type="presParOf" srcId="{C95B699D-56BB-4ED3-B9F2-1E1E6241A1D2}" destId="{4BBB9B06-0CDF-4393-AF70-C1862FC39E0F}" srcOrd="7" destOrd="0" presId="urn:microsoft.com/office/officeart/2008/layout/LinedList"/>
    <dgm:cxn modelId="{E191EE07-ABC4-4324-9FAC-4A7E6204B167}" type="presParOf" srcId="{4BBB9B06-0CDF-4393-AF70-C1862FC39E0F}" destId="{EC8475A0-8201-4C5A-A7D6-24A945FF034E}" srcOrd="0" destOrd="0" presId="urn:microsoft.com/office/officeart/2008/layout/LinedList"/>
    <dgm:cxn modelId="{AE4E6539-E7C8-49A8-ADE9-F23DBE6B7A6E}" type="presParOf" srcId="{4BBB9B06-0CDF-4393-AF70-C1862FC39E0F}" destId="{78B3B7DB-9B8D-401C-A15E-3C96273247D3}" srcOrd="1" destOrd="0" presId="urn:microsoft.com/office/officeart/2008/layout/LinedList"/>
    <dgm:cxn modelId="{53EAE5E1-F619-4C09-88CC-04F70DFD4FAB}" type="presParOf" srcId="{C95B699D-56BB-4ED3-B9F2-1E1E6241A1D2}" destId="{5900CD8D-BBD6-4B3E-B774-415895CC1F16}" srcOrd="8" destOrd="0" presId="urn:microsoft.com/office/officeart/2008/layout/LinedList"/>
    <dgm:cxn modelId="{D06A9C6F-0306-45A2-A02C-4C20A0FA2371}" type="presParOf" srcId="{C95B699D-56BB-4ED3-B9F2-1E1E6241A1D2}" destId="{E1885537-1329-4F77-9A26-35357B4DEBFA}" srcOrd="9" destOrd="0" presId="urn:microsoft.com/office/officeart/2008/layout/LinedList"/>
    <dgm:cxn modelId="{8F65CE04-F534-4E6A-8F8B-D19D2FCF0507}" type="presParOf" srcId="{E1885537-1329-4F77-9A26-35357B4DEBFA}" destId="{1782FAE8-C60B-441F-830C-D1EBCF655E65}" srcOrd="0" destOrd="0" presId="urn:microsoft.com/office/officeart/2008/layout/LinedList"/>
    <dgm:cxn modelId="{171F8246-45AE-4181-8989-185EABC6EB93}" type="presParOf" srcId="{E1885537-1329-4F77-9A26-35357B4DEBFA}" destId="{ECB2E119-746A-49C1-95C8-EEA9903316DD}" srcOrd="1" destOrd="0" presId="urn:microsoft.com/office/officeart/2008/layout/LinedList"/>
    <dgm:cxn modelId="{14C2F7A9-27DE-4DBD-8254-09E2F3A2C813}" type="presParOf" srcId="{C95B699D-56BB-4ED3-B9F2-1E1E6241A1D2}" destId="{E5DA8470-242C-4E68-9C00-7DFB6457F9BF}" srcOrd="10" destOrd="0" presId="urn:microsoft.com/office/officeart/2008/layout/LinedList"/>
    <dgm:cxn modelId="{6B175D51-F780-45F4-8F44-D77F6CAB0079}" type="presParOf" srcId="{C95B699D-56BB-4ED3-B9F2-1E1E6241A1D2}" destId="{ADED7025-5F8C-40EE-BDB1-1A4B4A1075D1}" srcOrd="11" destOrd="0" presId="urn:microsoft.com/office/officeart/2008/layout/LinedList"/>
    <dgm:cxn modelId="{EBE8B7AE-A35F-4796-B563-C01EB5FF1460}" type="presParOf" srcId="{ADED7025-5F8C-40EE-BDB1-1A4B4A1075D1}" destId="{C0C85456-3F4E-4568-83A7-62DC35AB3C39}" srcOrd="0" destOrd="0" presId="urn:microsoft.com/office/officeart/2008/layout/LinedList"/>
    <dgm:cxn modelId="{9BF66B75-8E75-4321-9761-E0E4AC4C096B}" type="presParOf" srcId="{ADED7025-5F8C-40EE-BDB1-1A4B4A1075D1}" destId="{5DB478DF-11DF-412A-A264-16E1A0C7FB4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EDF4F3C-09ED-471E-B9A5-AA44F1E7912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DB32367-8718-4A13-9309-DBC853252DC1}">
      <dgm:prSet phldrT="[Text]" phldr="0" custT="1"/>
      <dgm:spPr>
        <a:solidFill>
          <a:srgbClr val="003865"/>
        </a:solidFill>
      </dgm:spPr>
      <dgm:t>
        <a:bodyPr/>
        <a:lstStyle/>
        <a:p>
          <a:r>
            <a:rPr lang="en-US" sz="2800">
              <a:latin typeface="Aptos" panose="020B0004020202020204" pitchFamily="34" charset="0"/>
            </a:rPr>
            <a:t>October 1, 2026: Eligibility changes for immigrants. </a:t>
          </a:r>
        </a:p>
      </dgm:t>
    </dgm:pt>
    <dgm:pt modelId="{F5504E89-74B5-4F23-AD53-0D14204FB58B}" type="parTrans" cxnId="{FF87A8D0-B126-4F6D-A444-0DCFD6E431F1}">
      <dgm:prSet/>
      <dgm:spPr/>
      <dgm:t>
        <a:bodyPr/>
        <a:lstStyle/>
        <a:p>
          <a:endParaRPr lang="en-US"/>
        </a:p>
      </dgm:t>
    </dgm:pt>
    <dgm:pt modelId="{B31928E0-2844-4D81-8F15-178926D12B4C}" type="sibTrans" cxnId="{FF87A8D0-B126-4F6D-A444-0DCFD6E431F1}">
      <dgm:prSet/>
      <dgm:spPr/>
      <dgm:t>
        <a:bodyPr/>
        <a:lstStyle/>
        <a:p>
          <a:endParaRPr lang="en-US"/>
        </a:p>
      </dgm:t>
    </dgm:pt>
    <dgm:pt modelId="{841684E7-112B-4F42-BB83-F23B5D739108}">
      <dgm:prSet phldrT="[Text]" phldr="0" custT="1"/>
      <dgm:spPr>
        <a:solidFill>
          <a:srgbClr val="9BCEE9"/>
        </a:solidFill>
      </dgm:spPr>
      <dgm:t>
        <a:bodyPr/>
        <a:lstStyle/>
        <a:p>
          <a:r>
            <a:rPr lang="en-US" sz="2800">
              <a:solidFill>
                <a:schemeClr val="tx1"/>
              </a:solidFill>
              <a:latin typeface="Aptos" panose="020B0004020202020204" pitchFamily="34" charset="0"/>
            </a:rPr>
            <a:t>December 31, 2026: Work/Community engagement requirements and 6-month redeterminations for expansion population.</a:t>
          </a:r>
        </a:p>
      </dgm:t>
    </dgm:pt>
    <dgm:pt modelId="{6162BB83-7DBB-40BC-8CDD-62A2E6E8C805}" type="parTrans" cxnId="{B4162663-AABE-4EC7-A395-015D412EE3E9}">
      <dgm:prSet/>
      <dgm:spPr/>
      <dgm:t>
        <a:bodyPr/>
        <a:lstStyle/>
        <a:p>
          <a:endParaRPr lang="en-US"/>
        </a:p>
      </dgm:t>
    </dgm:pt>
    <dgm:pt modelId="{4CA7A3A8-B31E-4D5E-BB46-D3EDB20B97E3}" type="sibTrans" cxnId="{B4162663-AABE-4EC7-A395-015D412EE3E9}">
      <dgm:prSet/>
      <dgm:spPr/>
      <dgm:t>
        <a:bodyPr/>
        <a:lstStyle/>
        <a:p>
          <a:endParaRPr lang="en-US"/>
        </a:p>
      </dgm:t>
    </dgm:pt>
    <dgm:pt modelId="{C37ABE14-90D4-4A5A-8D27-BF19F6C3D963}">
      <dgm:prSet phldrT="[Text]" phldr="0" custT="1"/>
      <dgm:spPr>
        <a:solidFill>
          <a:srgbClr val="BDCD9D"/>
        </a:solidFill>
      </dgm:spPr>
      <dgm:t>
        <a:bodyPr/>
        <a:lstStyle/>
        <a:p>
          <a:r>
            <a:rPr lang="en-US" sz="2800">
              <a:solidFill>
                <a:schemeClr val="tx1"/>
              </a:solidFill>
              <a:latin typeface="Aptos" panose="020B0004020202020204" pitchFamily="34" charset="0"/>
            </a:rPr>
            <a:t>January 1, 2027: Retroactive coverage limits of one month for expansion and two months for all other groups.</a:t>
          </a:r>
        </a:p>
      </dgm:t>
    </dgm:pt>
    <dgm:pt modelId="{DCB2DF37-E926-4953-A5F3-7FDD09B1D8D9}" type="parTrans" cxnId="{6C90D990-67CA-4198-B017-1FC08136F9B4}">
      <dgm:prSet/>
      <dgm:spPr/>
      <dgm:t>
        <a:bodyPr/>
        <a:lstStyle/>
        <a:p>
          <a:endParaRPr lang="en-US"/>
        </a:p>
      </dgm:t>
    </dgm:pt>
    <dgm:pt modelId="{3E825D23-611D-470D-B928-41AB893C6687}" type="sibTrans" cxnId="{6C90D990-67CA-4198-B017-1FC08136F9B4}">
      <dgm:prSet/>
      <dgm:spPr/>
      <dgm:t>
        <a:bodyPr/>
        <a:lstStyle/>
        <a:p>
          <a:endParaRPr lang="en-US"/>
        </a:p>
      </dgm:t>
    </dgm:pt>
    <dgm:pt modelId="{91A55E09-A2DB-4880-B1F4-49B79ABDBC5E}">
      <dgm:prSet phldrT="[Text]" phldr="0" custT="1"/>
      <dgm:spPr>
        <a:solidFill>
          <a:srgbClr val="CECC40"/>
        </a:solidFill>
      </dgm:spPr>
      <dgm:t>
        <a:bodyPr/>
        <a:lstStyle/>
        <a:p>
          <a:r>
            <a:rPr lang="en-US" sz="2800">
              <a:solidFill>
                <a:schemeClr val="tx1"/>
              </a:solidFill>
              <a:latin typeface="Aptos" panose="020B0004020202020204" pitchFamily="34" charset="0"/>
            </a:rPr>
            <a:t>October 1, 2028: Cost sharing for expansion adults.</a:t>
          </a:r>
        </a:p>
      </dgm:t>
    </dgm:pt>
    <dgm:pt modelId="{C227A57E-82C2-4DE1-8566-D09FA887DE3C}" type="parTrans" cxnId="{0EC140F6-4DAB-41CD-9A67-539784FE5CD9}">
      <dgm:prSet/>
      <dgm:spPr/>
      <dgm:t>
        <a:bodyPr/>
        <a:lstStyle/>
        <a:p>
          <a:endParaRPr lang="en-US"/>
        </a:p>
      </dgm:t>
    </dgm:pt>
    <dgm:pt modelId="{F99D856E-EDA9-409E-B308-9E420EBD5D27}" type="sibTrans" cxnId="{0EC140F6-4DAB-41CD-9A67-539784FE5CD9}">
      <dgm:prSet/>
      <dgm:spPr/>
      <dgm:t>
        <a:bodyPr/>
        <a:lstStyle/>
        <a:p>
          <a:endParaRPr lang="en-US"/>
        </a:p>
      </dgm:t>
    </dgm:pt>
    <dgm:pt modelId="{D1CE9D81-6F84-44AD-B1F8-879DF12C6C4C}" type="pres">
      <dgm:prSet presAssocID="{DEDF4F3C-09ED-471E-B9A5-AA44F1E7912A}" presName="linear" presStyleCnt="0">
        <dgm:presLayoutVars>
          <dgm:animLvl val="lvl"/>
          <dgm:resizeHandles val="exact"/>
        </dgm:presLayoutVars>
      </dgm:prSet>
      <dgm:spPr/>
    </dgm:pt>
    <dgm:pt modelId="{9FEC77C0-4CB8-4DBD-800F-E794787F218E}" type="pres">
      <dgm:prSet presAssocID="{EDB32367-8718-4A13-9309-DBC853252DC1}" presName="parentText" presStyleLbl="node1" presStyleIdx="0" presStyleCnt="4" custScaleY="87811">
        <dgm:presLayoutVars>
          <dgm:chMax val="0"/>
          <dgm:bulletEnabled val="1"/>
        </dgm:presLayoutVars>
      </dgm:prSet>
      <dgm:spPr/>
    </dgm:pt>
    <dgm:pt modelId="{2CB852FE-9399-4CCE-86DC-45DFBB7C399C}" type="pres">
      <dgm:prSet presAssocID="{B31928E0-2844-4D81-8F15-178926D12B4C}" presName="spacer" presStyleCnt="0"/>
      <dgm:spPr/>
    </dgm:pt>
    <dgm:pt modelId="{251A5747-5D74-47BE-9348-442C503DD846}" type="pres">
      <dgm:prSet presAssocID="{841684E7-112B-4F42-BB83-F23B5D739108}" presName="parentText" presStyleLbl="node1" presStyleIdx="1" presStyleCnt="4" custScaleY="88936" custLinFactNeighborY="-32168">
        <dgm:presLayoutVars>
          <dgm:chMax val="0"/>
          <dgm:bulletEnabled val="1"/>
        </dgm:presLayoutVars>
      </dgm:prSet>
      <dgm:spPr/>
    </dgm:pt>
    <dgm:pt modelId="{2D5E6A63-08D6-428F-AAA9-AB759624E74C}" type="pres">
      <dgm:prSet presAssocID="{4CA7A3A8-B31E-4D5E-BB46-D3EDB20B97E3}" presName="spacer" presStyleCnt="0"/>
      <dgm:spPr/>
    </dgm:pt>
    <dgm:pt modelId="{C012DF30-5E78-4793-BD46-0B670A7B1307}" type="pres">
      <dgm:prSet presAssocID="{C37ABE14-90D4-4A5A-8D27-BF19F6C3D963}" presName="parentText" presStyleLbl="node1" presStyleIdx="2" presStyleCnt="4" custScaleY="91568" custLinFactNeighborY="-64336">
        <dgm:presLayoutVars>
          <dgm:chMax val="0"/>
          <dgm:bulletEnabled val="1"/>
        </dgm:presLayoutVars>
      </dgm:prSet>
      <dgm:spPr/>
    </dgm:pt>
    <dgm:pt modelId="{C12DCCDF-84F0-4FAA-B0BC-F5238DBEE6E1}" type="pres">
      <dgm:prSet presAssocID="{3E825D23-611D-470D-B928-41AB893C6687}" presName="spacer" presStyleCnt="0"/>
      <dgm:spPr/>
    </dgm:pt>
    <dgm:pt modelId="{947D8B32-AB67-4CD0-90DA-93B056614D2F}" type="pres">
      <dgm:prSet presAssocID="{91A55E09-A2DB-4880-B1F4-49B79ABDBC5E}" presName="parentText" presStyleLbl="node1" presStyleIdx="3" presStyleCnt="4" custScaleY="85159" custLinFactNeighborY="-80386">
        <dgm:presLayoutVars>
          <dgm:chMax val="0"/>
          <dgm:bulletEnabled val="1"/>
        </dgm:presLayoutVars>
      </dgm:prSet>
      <dgm:spPr/>
    </dgm:pt>
  </dgm:ptLst>
  <dgm:cxnLst>
    <dgm:cxn modelId="{9ADFD403-49BF-489F-880B-A26C6C6378B3}" type="presOf" srcId="{C37ABE14-90D4-4A5A-8D27-BF19F6C3D963}" destId="{C012DF30-5E78-4793-BD46-0B670A7B1307}" srcOrd="0" destOrd="0" presId="urn:microsoft.com/office/officeart/2005/8/layout/vList2"/>
    <dgm:cxn modelId="{9635A962-4E5E-420B-B9B0-1AE2E69F17C6}" type="presOf" srcId="{841684E7-112B-4F42-BB83-F23B5D739108}" destId="{251A5747-5D74-47BE-9348-442C503DD846}" srcOrd="0" destOrd="0" presId="urn:microsoft.com/office/officeart/2005/8/layout/vList2"/>
    <dgm:cxn modelId="{B4162663-AABE-4EC7-A395-015D412EE3E9}" srcId="{DEDF4F3C-09ED-471E-B9A5-AA44F1E7912A}" destId="{841684E7-112B-4F42-BB83-F23B5D739108}" srcOrd="1" destOrd="0" parTransId="{6162BB83-7DBB-40BC-8CDD-62A2E6E8C805}" sibTransId="{4CA7A3A8-B31E-4D5E-BB46-D3EDB20B97E3}"/>
    <dgm:cxn modelId="{6C90D990-67CA-4198-B017-1FC08136F9B4}" srcId="{DEDF4F3C-09ED-471E-B9A5-AA44F1E7912A}" destId="{C37ABE14-90D4-4A5A-8D27-BF19F6C3D963}" srcOrd="2" destOrd="0" parTransId="{DCB2DF37-E926-4953-A5F3-7FDD09B1D8D9}" sibTransId="{3E825D23-611D-470D-B928-41AB893C6687}"/>
    <dgm:cxn modelId="{BCB26899-E4D6-4E9B-A343-46990544421C}" type="presOf" srcId="{91A55E09-A2DB-4880-B1F4-49B79ABDBC5E}" destId="{947D8B32-AB67-4CD0-90DA-93B056614D2F}" srcOrd="0" destOrd="0" presId="urn:microsoft.com/office/officeart/2005/8/layout/vList2"/>
    <dgm:cxn modelId="{75239BBD-A5A8-4D0C-B241-AD0B66DE1FDC}" type="presOf" srcId="{DEDF4F3C-09ED-471E-B9A5-AA44F1E7912A}" destId="{D1CE9D81-6F84-44AD-B1F8-879DF12C6C4C}" srcOrd="0" destOrd="0" presId="urn:microsoft.com/office/officeart/2005/8/layout/vList2"/>
    <dgm:cxn modelId="{FF87A8D0-B126-4F6D-A444-0DCFD6E431F1}" srcId="{DEDF4F3C-09ED-471E-B9A5-AA44F1E7912A}" destId="{EDB32367-8718-4A13-9309-DBC853252DC1}" srcOrd="0" destOrd="0" parTransId="{F5504E89-74B5-4F23-AD53-0D14204FB58B}" sibTransId="{B31928E0-2844-4D81-8F15-178926D12B4C}"/>
    <dgm:cxn modelId="{9373B1D7-1B6D-42EA-8900-2AEC8119FFFC}" type="presOf" srcId="{EDB32367-8718-4A13-9309-DBC853252DC1}" destId="{9FEC77C0-4CB8-4DBD-800F-E794787F218E}" srcOrd="0" destOrd="0" presId="urn:microsoft.com/office/officeart/2005/8/layout/vList2"/>
    <dgm:cxn modelId="{0EC140F6-4DAB-41CD-9A67-539784FE5CD9}" srcId="{DEDF4F3C-09ED-471E-B9A5-AA44F1E7912A}" destId="{91A55E09-A2DB-4880-B1F4-49B79ABDBC5E}" srcOrd="3" destOrd="0" parTransId="{C227A57E-82C2-4DE1-8566-D09FA887DE3C}" sibTransId="{F99D856E-EDA9-409E-B308-9E420EBD5D27}"/>
    <dgm:cxn modelId="{BF47635B-910F-42AE-8688-9E82E4F45C9C}" type="presParOf" srcId="{D1CE9D81-6F84-44AD-B1F8-879DF12C6C4C}" destId="{9FEC77C0-4CB8-4DBD-800F-E794787F218E}" srcOrd="0" destOrd="0" presId="urn:microsoft.com/office/officeart/2005/8/layout/vList2"/>
    <dgm:cxn modelId="{0EFF1941-E741-412B-85FB-C63FC389C759}" type="presParOf" srcId="{D1CE9D81-6F84-44AD-B1F8-879DF12C6C4C}" destId="{2CB852FE-9399-4CCE-86DC-45DFBB7C399C}" srcOrd="1" destOrd="0" presId="urn:microsoft.com/office/officeart/2005/8/layout/vList2"/>
    <dgm:cxn modelId="{62EB4396-A5BF-4596-B9FA-C34EAE19C84F}" type="presParOf" srcId="{D1CE9D81-6F84-44AD-B1F8-879DF12C6C4C}" destId="{251A5747-5D74-47BE-9348-442C503DD846}" srcOrd="2" destOrd="0" presId="urn:microsoft.com/office/officeart/2005/8/layout/vList2"/>
    <dgm:cxn modelId="{19D44AFB-D2B4-4B91-A476-02E3198B5757}" type="presParOf" srcId="{D1CE9D81-6F84-44AD-B1F8-879DF12C6C4C}" destId="{2D5E6A63-08D6-428F-AAA9-AB759624E74C}" srcOrd="3" destOrd="0" presId="urn:microsoft.com/office/officeart/2005/8/layout/vList2"/>
    <dgm:cxn modelId="{228DBA4B-890E-41AF-80BE-C51CE2A5754C}" type="presParOf" srcId="{D1CE9D81-6F84-44AD-B1F8-879DF12C6C4C}" destId="{C012DF30-5E78-4793-BD46-0B670A7B1307}" srcOrd="4" destOrd="0" presId="urn:microsoft.com/office/officeart/2005/8/layout/vList2"/>
    <dgm:cxn modelId="{DD4C5109-DBAA-4D83-8460-627C7ECFB6CB}" type="presParOf" srcId="{D1CE9D81-6F84-44AD-B1F8-879DF12C6C4C}" destId="{C12DCCDF-84F0-4FAA-B0BC-F5238DBEE6E1}" srcOrd="5" destOrd="0" presId="urn:microsoft.com/office/officeart/2005/8/layout/vList2"/>
    <dgm:cxn modelId="{E2A6E3DD-3C94-4EF3-A64E-7FD7AD07789F}" type="presParOf" srcId="{D1CE9D81-6F84-44AD-B1F8-879DF12C6C4C}" destId="{947D8B32-AB67-4CD0-90DA-93B056614D2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14163-B4E1-492A-B948-61BB1E3023B2}">
      <dsp:nvSpPr>
        <dsp:cNvPr id="0" name=""/>
        <dsp:cNvSpPr/>
      </dsp:nvSpPr>
      <dsp:spPr>
        <a:xfrm>
          <a:off x="1060987" y="2836924"/>
          <a:ext cx="437421" cy="2500504"/>
        </a:xfrm>
        <a:custGeom>
          <a:avLst/>
          <a:gdLst/>
          <a:ahLst/>
          <a:cxnLst/>
          <a:rect l="0" t="0" r="0" b="0"/>
          <a:pathLst>
            <a:path>
              <a:moveTo>
                <a:pt x="0" y="0"/>
              </a:moveTo>
              <a:lnTo>
                <a:pt x="218710" y="0"/>
              </a:lnTo>
              <a:lnTo>
                <a:pt x="218710" y="2500504"/>
              </a:lnTo>
              <a:lnTo>
                <a:pt x="437421" y="2500504"/>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216236" y="4023714"/>
        <a:ext cx="126923" cy="126923"/>
      </dsp:txXfrm>
    </dsp:sp>
    <dsp:sp modelId="{4BAC4599-5689-437F-90F2-D586D824B66C}">
      <dsp:nvSpPr>
        <dsp:cNvPr id="0" name=""/>
        <dsp:cNvSpPr/>
      </dsp:nvSpPr>
      <dsp:spPr>
        <a:xfrm>
          <a:off x="1060987" y="2836924"/>
          <a:ext cx="437421" cy="1667002"/>
        </a:xfrm>
        <a:custGeom>
          <a:avLst/>
          <a:gdLst/>
          <a:ahLst/>
          <a:cxnLst/>
          <a:rect l="0" t="0" r="0" b="0"/>
          <a:pathLst>
            <a:path>
              <a:moveTo>
                <a:pt x="0" y="0"/>
              </a:moveTo>
              <a:lnTo>
                <a:pt x="218710" y="0"/>
              </a:lnTo>
              <a:lnTo>
                <a:pt x="218710" y="1667002"/>
              </a:lnTo>
              <a:lnTo>
                <a:pt x="437421" y="1667002"/>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236612" y="3627340"/>
        <a:ext cx="86171" cy="86171"/>
      </dsp:txXfrm>
    </dsp:sp>
    <dsp:sp modelId="{E20EDDB1-67FA-4D7D-9539-9F9A64C6DD66}">
      <dsp:nvSpPr>
        <dsp:cNvPr id="0" name=""/>
        <dsp:cNvSpPr/>
      </dsp:nvSpPr>
      <dsp:spPr>
        <a:xfrm>
          <a:off x="1060987" y="2836924"/>
          <a:ext cx="437421" cy="833501"/>
        </a:xfrm>
        <a:custGeom>
          <a:avLst/>
          <a:gdLst/>
          <a:ahLst/>
          <a:cxnLst/>
          <a:rect l="0" t="0" r="0" b="0"/>
          <a:pathLst>
            <a:path>
              <a:moveTo>
                <a:pt x="0" y="0"/>
              </a:moveTo>
              <a:lnTo>
                <a:pt x="218710" y="0"/>
              </a:lnTo>
              <a:lnTo>
                <a:pt x="218710" y="833501"/>
              </a:lnTo>
              <a:lnTo>
                <a:pt x="437421" y="833501"/>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256165" y="3230142"/>
        <a:ext cx="47065" cy="47065"/>
      </dsp:txXfrm>
    </dsp:sp>
    <dsp:sp modelId="{4014ECEF-0888-4009-892D-AB08DF214F2C}">
      <dsp:nvSpPr>
        <dsp:cNvPr id="0" name=""/>
        <dsp:cNvSpPr/>
      </dsp:nvSpPr>
      <dsp:spPr>
        <a:xfrm>
          <a:off x="1060987" y="2791204"/>
          <a:ext cx="437421" cy="91440"/>
        </a:xfrm>
        <a:custGeom>
          <a:avLst/>
          <a:gdLst/>
          <a:ahLst/>
          <a:cxnLst/>
          <a:rect l="0" t="0" r="0" b="0"/>
          <a:pathLst>
            <a:path>
              <a:moveTo>
                <a:pt x="0" y="45720"/>
              </a:moveTo>
              <a:lnTo>
                <a:pt x="437421" y="4572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68762" y="2825988"/>
        <a:ext cx="21871" cy="21871"/>
      </dsp:txXfrm>
    </dsp:sp>
    <dsp:sp modelId="{31B24B2D-92AE-440C-A1A6-5F475784AD35}">
      <dsp:nvSpPr>
        <dsp:cNvPr id="0" name=""/>
        <dsp:cNvSpPr/>
      </dsp:nvSpPr>
      <dsp:spPr>
        <a:xfrm>
          <a:off x="1060987" y="2003423"/>
          <a:ext cx="437421" cy="833501"/>
        </a:xfrm>
        <a:custGeom>
          <a:avLst/>
          <a:gdLst/>
          <a:ahLst/>
          <a:cxnLst/>
          <a:rect l="0" t="0" r="0" b="0"/>
          <a:pathLst>
            <a:path>
              <a:moveTo>
                <a:pt x="0" y="833501"/>
              </a:moveTo>
              <a:lnTo>
                <a:pt x="218710" y="833501"/>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256165" y="2396641"/>
        <a:ext cx="47065" cy="47065"/>
      </dsp:txXfrm>
    </dsp:sp>
    <dsp:sp modelId="{6BE7391D-3772-45C7-BB03-B5B214683C6E}">
      <dsp:nvSpPr>
        <dsp:cNvPr id="0" name=""/>
        <dsp:cNvSpPr/>
      </dsp:nvSpPr>
      <dsp:spPr>
        <a:xfrm>
          <a:off x="1060987" y="1169921"/>
          <a:ext cx="437421" cy="1667002"/>
        </a:xfrm>
        <a:custGeom>
          <a:avLst/>
          <a:gdLst/>
          <a:ahLst/>
          <a:cxnLst/>
          <a:rect l="0" t="0" r="0" b="0"/>
          <a:pathLst>
            <a:path>
              <a:moveTo>
                <a:pt x="0" y="1667002"/>
              </a:moveTo>
              <a:lnTo>
                <a:pt x="218710" y="1667002"/>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236612" y="1960337"/>
        <a:ext cx="86171" cy="86171"/>
      </dsp:txXfrm>
    </dsp:sp>
    <dsp:sp modelId="{D06C129D-FFB9-48A9-9033-F70ED61AAC72}">
      <dsp:nvSpPr>
        <dsp:cNvPr id="0" name=""/>
        <dsp:cNvSpPr/>
      </dsp:nvSpPr>
      <dsp:spPr>
        <a:xfrm>
          <a:off x="1060987" y="336420"/>
          <a:ext cx="437421" cy="2500504"/>
        </a:xfrm>
        <a:custGeom>
          <a:avLst/>
          <a:gdLst/>
          <a:ahLst/>
          <a:cxnLst/>
          <a:rect l="0" t="0" r="0" b="0"/>
          <a:pathLst>
            <a:path>
              <a:moveTo>
                <a:pt x="0" y="2500504"/>
              </a:moveTo>
              <a:lnTo>
                <a:pt x="218710" y="2500504"/>
              </a:lnTo>
              <a:lnTo>
                <a:pt x="218710" y="0"/>
              </a:lnTo>
              <a:lnTo>
                <a:pt x="437421"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216236" y="1523210"/>
        <a:ext cx="126923" cy="126923"/>
      </dsp:txXfrm>
    </dsp:sp>
    <dsp:sp modelId="{59935916-D8C6-4C4E-B14F-48A57B6B9F68}">
      <dsp:nvSpPr>
        <dsp:cNvPr id="0" name=""/>
        <dsp:cNvSpPr/>
      </dsp:nvSpPr>
      <dsp:spPr>
        <a:xfrm rot="16200000">
          <a:off x="-1860433" y="2460438"/>
          <a:ext cx="5089868" cy="752971"/>
        </a:xfrm>
        <a:prstGeom prst="rect">
          <a:avLst/>
        </a:prstGeom>
        <a:solidFill>
          <a:srgbClr val="62BCF0"/>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Commissioner’s Office</a:t>
          </a:r>
          <a:endParaRPr lang="en-US" sz="2000" i="1" kern="1200" dirty="0">
            <a:solidFill>
              <a:schemeClr val="bg1"/>
            </a:solidFill>
          </a:endParaRPr>
        </a:p>
      </dsp:txBody>
      <dsp:txXfrm>
        <a:off x="-1860433" y="2460438"/>
        <a:ext cx="5089868" cy="752971"/>
      </dsp:txXfrm>
    </dsp:sp>
    <dsp:sp modelId="{B73CF9B0-EB3F-4577-8369-54F3E07425DB}">
      <dsp:nvSpPr>
        <dsp:cNvPr id="0" name=""/>
        <dsp:cNvSpPr/>
      </dsp:nvSpPr>
      <dsp:spPr>
        <a:xfrm>
          <a:off x="1498408" y="3019"/>
          <a:ext cx="3480125" cy="666801"/>
        </a:xfrm>
        <a:prstGeom prst="rect">
          <a:avLst/>
        </a:prstGeom>
        <a:solidFill>
          <a:srgbClr val="01203D"/>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Maternal and Child Health</a:t>
          </a:r>
        </a:p>
      </dsp:txBody>
      <dsp:txXfrm>
        <a:off x="1498408" y="3019"/>
        <a:ext cx="3480125" cy="666801"/>
      </dsp:txXfrm>
    </dsp:sp>
    <dsp:sp modelId="{57F0B218-B8AE-4220-9430-48E42516228E}">
      <dsp:nvSpPr>
        <dsp:cNvPr id="0" name=""/>
        <dsp:cNvSpPr/>
      </dsp:nvSpPr>
      <dsp:spPr>
        <a:xfrm>
          <a:off x="1498408" y="836520"/>
          <a:ext cx="3483865" cy="666801"/>
        </a:xfrm>
        <a:prstGeom prst="rect">
          <a:avLst/>
        </a:prstGeom>
        <a:solidFill>
          <a:srgbClr val="62BCF0"/>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Women’s Health</a:t>
          </a:r>
          <a:endParaRPr lang="en-US" sz="2000" kern="1200" dirty="0">
            <a:solidFill>
              <a:schemeClr val="bg1"/>
            </a:solidFill>
          </a:endParaRPr>
        </a:p>
      </dsp:txBody>
      <dsp:txXfrm>
        <a:off x="1498408" y="836520"/>
        <a:ext cx="3483865" cy="666801"/>
      </dsp:txXfrm>
    </dsp:sp>
    <dsp:sp modelId="{7273DBFA-A064-4CD0-8B35-089175BB930D}">
      <dsp:nvSpPr>
        <dsp:cNvPr id="0" name=""/>
        <dsp:cNvSpPr/>
      </dsp:nvSpPr>
      <dsp:spPr>
        <a:xfrm>
          <a:off x="1498408" y="1670022"/>
          <a:ext cx="3483865" cy="666801"/>
        </a:xfrm>
        <a:prstGeom prst="rect">
          <a:avLst/>
        </a:prstGeom>
        <a:solidFill>
          <a:srgbClr val="84BC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Prevention and Quality Improvement</a:t>
          </a:r>
        </a:p>
      </dsp:txBody>
      <dsp:txXfrm>
        <a:off x="1498408" y="1670022"/>
        <a:ext cx="3483865" cy="666801"/>
      </dsp:txXfrm>
    </dsp:sp>
    <dsp:sp modelId="{6D7F8648-288A-4A1F-B54A-807646FA6E13}">
      <dsp:nvSpPr>
        <dsp:cNvPr id="0" name=""/>
        <dsp:cNvSpPr/>
      </dsp:nvSpPr>
      <dsp:spPr>
        <a:xfrm>
          <a:off x="1498408" y="2503523"/>
          <a:ext cx="3483865" cy="666801"/>
        </a:xfrm>
        <a:prstGeom prst="rect">
          <a:avLst/>
        </a:prstGeom>
        <a:solidFill>
          <a:srgbClr val="01203D"/>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Epidemiology and Health Planning</a:t>
          </a:r>
        </a:p>
      </dsp:txBody>
      <dsp:txXfrm>
        <a:off x="1498408" y="2503523"/>
        <a:ext cx="3483865" cy="666801"/>
      </dsp:txXfrm>
    </dsp:sp>
    <dsp:sp modelId="{42D61C59-8415-4E78-A2CC-696EF3213CB7}">
      <dsp:nvSpPr>
        <dsp:cNvPr id="0" name=""/>
        <dsp:cNvSpPr/>
      </dsp:nvSpPr>
      <dsp:spPr>
        <a:xfrm>
          <a:off x="1498408" y="3337025"/>
          <a:ext cx="3483865" cy="666801"/>
        </a:xfrm>
        <a:prstGeom prst="rect">
          <a:avLst/>
        </a:prstGeom>
        <a:solidFill>
          <a:srgbClr val="62BCF0"/>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Public Health Protection and Safety</a:t>
          </a:r>
        </a:p>
      </dsp:txBody>
      <dsp:txXfrm>
        <a:off x="1498408" y="3337025"/>
        <a:ext cx="3483865" cy="666801"/>
      </dsp:txXfrm>
    </dsp:sp>
    <dsp:sp modelId="{86B6F8FD-94AF-47EE-A573-412109D0A061}">
      <dsp:nvSpPr>
        <dsp:cNvPr id="0" name=""/>
        <dsp:cNvSpPr/>
      </dsp:nvSpPr>
      <dsp:spPr>
        <a:xfrm>
          <a:off x="1498408" y="4170526"/>
          <a:ext cx="3483865" cy="666801"/>
        </a:xfrm>
        <a:prstGeom prst="rect">
          <a:avLst/>
        </a:prstGeom>
        <a:solidFill>
          <a:srgbClr val="84BC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rPr>
            <a:t>Laboratory Services</a:t>
          </a:r>
          <a:endParaRPr lang="en-US" sz="2000" kern="1200" dirty="0">
            <a:solidFill>
              <a:schemeClr val="bg1"/>
            </a:solidFill>
          </a:endParaRPr>
        </a:p>
      </dsp:txBody>
      <dsp:txXfrm>
        <a:off x="1498408" y="4170526"/>
        <a:ext cx="3483865" cy="666801"/>
      </dsp:txXfrm>
    </dsp:sp>
    <dsp:sp modelId="{0060CFB8-2A8A-4A1B-B7AA-F0317BA7B739}">
      <dsp:nvSpPr>
        <dsp:cNvPr id="0" name=""/>
        <dsp:cNvSpPr/>
      </dsp:nvSpPr>
      <dsp:spPr>
        <a:xfrm>
          <a:off x="1498408" y="5004028"/>
          <a:ext cx="3483865" cy="666801"/>
        </a:xfrm>
        <a:prstGeom prst="rect">
          <a:avLst/>
        </a:prstGeom>
        <a:solidFill>
          <a:srgbClr val="01203D"/>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Administration and Financial Management</a:t>
          </a:r>
        </a:p>
      </dsp:txBody>
      <dsp:txXfrm>
        <a:off x="1498408" y="5004028"/>
        <a:ext cx="3483865" cy="6668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14163-B4E1-492A-B948-61BB1E3023B2}">
      <dsp:nvSpPr>
        <dsp:cNvPr id="0" name=""/>
        <dsp:cNvSpPr/>
      </dsp:nvSpPr>
      <dsp:spPr>
        <a:xfrm>
          <a:off x="691776" y="2903899"/>
          <a:ext cx="499084" cy="2490848"/>
        </a:xfrm>
        <a:custGeom>
          <a:avLst/>
          <a:gdLst/>
          <a:ahLst/>
          <a:cxnLst/>
          <a:rect l="0" t="0" r="0" b="0"/>
          <a:pathLst>
            <a:path>
              <a:moveTo>
                <a:pt x="0" y="0"/>
              </a:moveTo>
              <a:lnTo>
                <a:pt x="249542" y="0"/>
              </a:lnTo>
              <a:lnTo>
                <a:pt x="249542" y="2490848"/>
              </a:lnTo>
              <a:lnTo>
                <a:pt x="499084" y="2490848"/>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Calibri" panose="020F0502020204030204" pitchFamily="34" charset="0"/>
            <a:cs typeface="Calibri" panose="020F0502020204030204" pitchFamily="34" charset="0"/>
          </a:endParaRPr>
        </a:p>
      </dsp:txBody>
      <dsp:txXfrm>
        <a:off x="877809" y="4085814"/>
        <a:ext cx="127017" cy="127017"/>
      </dsp:txXfrm>
    </dsp:sp>
    <dsp:sp modelId="{4BAC4599-5689-437F-90F2-D586D824B66C}">
      <dsp:nvSpPr>
        <dsp:cNvPr id="0" name=""/>
        <dsp:cNvSpPr/>
      </dsp:nvSpPr>
      <dsp:spPr>
        <a:xfrm>
          <a:off x="691776" y="2903899"/>
          <a:ext cx="499084" cy="1660565"/>
        </a:xfrm>
        <a:custGeom>
          <a:avLst/>
          <a:gdLst/>
          <a:ahLst/>
          <a:cxnLst/>
          <a:rect l="0" t="0" r="0" b="0"/>
          <a:pathLst>
            <a:path>
              <a:moveTo>
                <a:pt x="0" y="0"/>
              </a:moveTo>
              <a:lnTo>
                <a:pt x="249542" y="0"/>
              </a:lnTo>
              <a:lnTo>
                <a:pt x="249542" y="1660565"/>
              </a:lnTo>
              <a:lnTo>
                <a:pt x="499084" y="1660565"/>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Calibri" panose="020F0502020204030204" pitchFamily="34" charset="0"/>
            <a:cs typeface="Calibri" panose="020F0502020204030204" pitchFamily="34" charset="0"/>
          </a:endParaRPr>
        </a:p>
      </dsp:txBody>
      <dsp:txXfrm>
        <a:off x="897970" y="3690833"/>
        <a:ext cx="86697" cy="86697"/>
      </dsp:txXfrm>
    </dsp:sp>
    <dsp:sp modelId="{E20EDDB1-67FA-4D7D-9539-9F9A64C6DD66}">
      <dsp:nvSpPr>
        <dsp:cNvPr id="0" name=""/>
        <dsp:cNvSpPr/>
      </dsp:nvSpPr>
      <dsp:spPr>
        <a:xfrm>
          <a:off x="691776" y="2903899"/>
          <a:ext cx="499084" cy="830282"/>
        </a:xfrm>
        <a:custGeom>
          <a:avLst/>
          <a:gdLst/>
          <a:ahLst/>
          <a:cxnLst/>
          <a:rect l="0" t="0" r="0" b="0"/>
          <a:pathLst>
            <a:path>
              <a:moveTo>
                <a:pt x="0" y="0"/>
              </a:moveTo>
              <a:lnTo>
                <a:pt x="249542" y="0"/>
              </a:lnTo>
              <a:lnTo>
                <a:pt x="249542" y="830282"/>
              </a:lnTo>
              <a:lnTo>
                <a:pt x="499084" y="830282"/>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Calibri" panose="020F0502020204030204" pitchFamily="34" charset="0"/>
            <a:cs typeface="Calibri" panose="020F0502020204030204" pitchFamily="34" charset="0"/>
          </a:endParaRPr>
        </a:p>
      </dsp:txBody>
      <dsp:txXfrm>
        <a:off x="917100" y="3294822"/>
        <a:ext cx="48436" cy="48436"/>
      </dsp:txXfrm>
    </dsp:sp>
    <dsp:sp modelId="{4014ECEF-0888-4009-892D-AB08DF214F2C}">
      <dsp:nvSpPr>
        <dsp:cNvPr id="0" name=""/>
        <dsp:cNvSpPr/>
      </dsp:nvSpPr>
      <dsp:spPr>
        <a:xfrm>
          <a:off x="691776" y="2858179"/>
          <a:ext cx="499084" cy="91440"/>
        </a:xfrm>
        <a:custGeom>
          <a:avLst/>
          <a:gdLst/>
          <a:ahLst/>
          <a:cxnLst/>
          <a:rect l="0" t="0" r="0" b="0"/>
          <a:pathLst>
            <a:path>
              <a:moveTo>
                <a:pt x="0" y="45720"/>
              </a:moveTo>
              <a:lnTo>
                <a:pt x="499084" y="4572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libri" panose="020F0502020204030204" pitchFamily="34" charset="0"/>
            <a:cs typeface="Calibri" panose="020F0502020204030204" pitchFamily="34" charset="0"/>
          </a:endParaRPr>
        </a:p>
      </dsp:txBody>
      <dsp:txXfrm>
        <a:off x="928841" y="2891422"/>
        <a:ext cx="24954" cy="24954"/>
      </dsp:txXfrm>
    </dsp:sp>
    <dsp:sp modelId="{31B24B2D-92AE-440C-A1A6-5F475784AD35}">
      <dsp:nvSpPr>
        <dsp:cNvPr id="0" name=""/>
        <dsp:cNvSpPr/>
      </dsp:nvSpPr>
      <dsp:spPr>
        <a:xfrm>
          <a:off x="691776" y="2073616"/>
          <a:ext cx="499084" cy="830282"/>
        </a:xfrm>
        <a:custGeom>
          <a:avLst/>
          <a:gdLst/>
          <a:ahLst/>
          <a:cxnLst/>
          <a:rect l="0" t="0" r="0" b="0"/>
          <a:pathLst>
            <a:path>
              <a:moveTo>
                <a:pt x="0" y="830282"/>
              </a:moveTo>
              <a:lnTo>
                <a:pt x="249542" y="830282"/>
              </a:lnTo>
              <a:lnTo>
                <a:pt x="249542" y="0"/>
              </a:lnTo>
              <a:lnTo>
                <a:pt x="499084"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Calibri" panose="020F0502020204030204" pitchFamily="34" charset="0"/>
            <a:cs typeface="Calibri" panose="020F0502020204030204" pitchFamily="34" charset="0"/>
          </a:endParaRPr>
        </a:p>
      </dsp:txBody>
      <dsp:txXfrm>
        <a:off x="917100" y="2464539"/>
        <a:ext cx="48436" cy="48436"/>
      </dsp:txXfrm>
    </dsp:sp>
    <dsp:sp modelId="{6BE7391D-3772-45C7-BB03-B5B214683C6E}">
      <dsp:nvSpPr>
        <dsp:cNvPr id="0" name=""/>
        <dsp:cNvSpPr/>
      </dsp:nvSpPr>
      <dsp:spPr>
        <a:xfrm>
          <a:off x="691776" y="1243333"/>
          <a:ext cx="499084" cy="1660565"/>
        </a:xfrm>
        <a:custGeom>
          <a:avLst/>
          <a:gdLst/>
          <a:ahLst/>
          <a:cxnLst/>
          <a:rect l="0" t="0" r="0" b="0"/>
          <a:pathLst>
            <a:path>
              <a:moveTo>
                <a:pt x="0" y="1660565"/>
              </a:moveTo>
              <a:lnTo>
                <a:pt x="249542" y="1660565"/>
              </a:lnTo>
              <a:lnTo>
                <a:pt x="249542" y="0"/>
              </a:lnTo>
              <a:lnTo>
                <a:pt x="499084"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Calibri" panose="020F0502020204030204" pitchFamily="34" charset="0"/>
            <a:cs typeface="Calibri" panose="020F0502020204030204" pitchFamily="34" charset="0"/>
          </a:endParaRPr>
        </a:p>
      </dsp:txBody>
      <dsp:txXfrm>
        <a:off x="897970" y="2030268"/>
        <a:ext cx="86697" cy="86697"/>
      </dsp:txXfrm>
    </dsp:sp>
    <dsp:sp modelId="{D06C129D-FFB9-48A9-9033-F70ED61AAC72}">
      <dsp:nvSpPr>
        <dsp:cNvPr id="0" name=""/>
        <dsp:cNvSpPr/>
      </dsp:nvSpPr>
      <dsp:spPr>
        <a:xfrm>
          <a:off x="691776" y="413051"/>
          <a:ext cx="499084" cy="2490848"/>
        </a:xfrm>
        <a:custGeom>
          <a:avLst/>
          <a:gdLst/>
          <a:ahLst/>
          <a:cxnLst/>
          <a:rect l="0" t="0" r="0" b="0"/>
          <a:pathLst>
            <a:path>
              <a:moveTo>
                <a:pt x="0" y="2490848"/>
              </a:moveTo>
              <a:lnTo>
                <a:pt x="249542" y="2490848"/>
              </a:lnTo>
              <a:lnTo>
                <a:pt x="249542" y="0"/>
              </a:lnTo>
              <a:lnTo>
                <a:pt x="499084" y="0"/>
              </a:lnTo>
            </a:path>
          </a:pathLst>
        </a:custGeom>
        <a:noFill/>
        <a:ln w="28575" cap="flat" cmpd="sng" algn="ctr">
          <a:solidFill>
            <a:schemeClr val="bg1">
              <a:lumMod val="8500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Calibri" panose="020F0502020204030204" pitchFamily="34" charset="0"/>
            <a:cs typeface="Calibri" panose="020F0502020204030204" pitchFamily="34" charset="0"/>
          </a:endParaRPr>
        </a:p>
      </dsp:txBody>
      <dsp:txXfrm>
        <a:off x="877809" y="1594966"/>
        <a:ext cx="127017" cy="127017"/>
      </dsp:txXfrm>
    </dsp:sp>
    <dsp:sp modelId="{59935916-D8C6-4C4E-B14F-48A57B6B9F68}">
      <dsp:nvSpPr>
        <dsp:cNvPr id="0" name=""/>
        <dsp:cNvSpPr/>
      </dsp:nvSpPr>
      <dsp:spPr>
        <a:xfrm rot="16200000">
          <a:off x="-2495576" y="2620235"/>
          <a:ext cx="5807378" cy="567327"/>
        </a:xfrm>
        <a:prstGeom prst="rect">
          <a:avLst/>
        </a:prstGeom>
        <a:solidFill>
          <a:srgbClr val="62BCF0"/>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Commissioner’s Office</a:t>
          </a:r>
          <a:endParaRPr lang="en-US" sz="2000" i="1" kern="1200" dirty="0">
            <a:solidFill>
              <a:schemeClr val="bg1"/>
            </a:solidFill>
            <a:latin typeface="Calibri" panose="020F0502020204030204" pitchFamily="34" charset="0"/>
            <a:cs typeface="Calibri" panose="020F0502020204030204" pitchFamily="34" charset="0"/>
          </a:endParaRPr>
        </a:p>
      </dsp:txBody>
      <dsp:txXfrm>
        <a:off x="-2495576" y="2620235"/>
        <a:ext cx="5807378" cy="567327"/>
      </dsp:txXfrm>
    </dsp:sp>
    <dsp:sp modelId="{B73CF9B0-EB3F-4577-8369-54F3E07425DB}">
      <dsp:nvSpPr>
        <dsp:cNvPr id="0" name=""/>
        <dsp:cNvSpPr/>
      </dsp:nvSpPr>
      <dsp:spPr>
        <a:xfrm>
          <a:off x="1190860" y="93009"/>
          <a:ext cx="3970713" cy="640083"/>
        </a:xfrm>
        <a:prstGeom prst="rect">
          <a:avLst/>
        </a:prstGeom>
        <a:solidFill>
          <a:srgbClr val="01203D"/>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Administration and Financial Management</a:t>
          </a:r>
        </a:p>
      </dsp:txBody>
      <dsp:txXfrm>
        <a:off x="1190860" y="93009"/>
        <a:ext cx="3970713" cy="640083"/>
      </dsp:txXfrm>
    </dsp:sp>
    <dsp:sp modelId="{57F0B218-B8AE-4220-9430-48E42516228E}">
      <dsp:nvSpPr>
        <dsp:cNvPr id="0" name=""/>
        <dsp:cNvSpPr/>
      </dsp:nvSpPr>
      <dsp:spPr>
        <a:xfrm>
          <a:off x="1190860" y="923292"/>
          <a:ext cx="3974980" cy="640083"/>
        </a:xfrm>
        <a:prstGeom prst="rect">
          <a:avLst/>
        </a:prstGeom>
        <a:solidFill>
          <a:srgbClr val="62BCF0"/>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Epidemiology and Health Planning</a:t>
          </a:r>
        </a:p>
      </dsp:txBody>
      <dsp:txXfrm>
        <a:off x="1190860" y="923292"/>
        <a:ext cx="3974980" cy="640083"/>
      </dsp:txXfrm>
    </dsp:sp>
    <dsp:sp modelId="{7273DBFA-A064-4CD0-8B35-089175BB930D}">
      <dsp:nvSpPr>
        <dsp:cNvPr id="0" name=""/>
        <dsp:cNvSpPr/>
      </dsp:nvSpPr>
      <dsp:spPr>
        <a:xfrm>
          <a:off x="1190860" y="1753575"/>
          <a:ext cx="3974980" cy="640083"/>
        </a:xfrm>
        <a:prstGeom prst="rect">
          <a:avLst/>
        </a:prstGeom>
        <a:solidFill>
          <a:srgbClr val="84BC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Laboratory Services</a:t>
          </a:r>
        </a:p>
      </dsp:txBody>
      <dsp:txXfrm>
        <a:off x="1190860" y="1753575"/>
        <a:ext cx="3974980" cy="640083"/>
      </dsp:txXfrm>
    </dsp:sp>
    <dsp:sp modelId="{6D7F8648-288A-4A1F-B54A-807646FA6E13}">
      <dsp:nvSpPr>
        <dsp:cNvPr id="0" name=""/>
        <dsp:cNvSpPr/>
      </dsp:nvSpPr>
      <dsp:spPr>
        <a:xfrm>
          <a:off x="1190860" y="2583857"/>
          <a:ext cx="3974980" cy="640083"/>
        </a:xfrm>
        <a:prstGeom prst="rect">
          <a:avLst/>
        </a:prstGeom>
        <a:solidFill>
          <a:srgbClr val="01203D"/>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Maternal and Child Health</a:t>
          </a:r>
        </a:p>
      </dsp:txBody>
      <dsp:txXfrm>
        <a:off x="1190860" y="2583857"/>
        <a:ext cx="3974980" cy="640083"/>
      </dsp:txXfrm>
    </dsp:sp>
    <dsp:sp modelId="{42D61C59-8415-4E78-A2CC-696EF3213CB7}">
      <dsp:nvSpPr>
        <dsp:cNvPr id="0" name=""/>
        <dsp:cNvSpPr/>
      </dsp:nvSpPr>
      <dsp:spPr>
        <a:xfrm>
          <a:off x="1190860" y="3414140"/>
          <a:ext cx="3974980" cy="640083"/>
        </a:xfrm>
        <a:prstGeom prst="rect">
          <a:avLst/>
        </a:prstGeom>
        <a:solidFill>
          <a:srgbClr val="62BCF0"/>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Prevention and Quality Improvement</a:t>
          </a:r>
        </a:p>
      </dsp:txBody>
      <dsp:txXfrm>
        <a:off x="1190860" y="3414140"/>
        <a:ext cx="3974980" cy="640083"/>
      </dsp:txXfrm>
    </dsp:sp>
    <dsp:sp modelId="{86B6F8FD-94AF-47EE-A573-412109D0A061}">
      <dsp:nvSpPr>
        <dsp:cNvPr id="0" name=""/>
        <dsp:cNvSpPr/>
      </dsp:nvSpPr>
      <dsp:spPr>
        <a:xfrm>
          <a:off x="1190860" y="4244423"/>
          <a:ext cx="3974980" cy="640083"/>
        </a:xfrm>
        <a:prstGeom prst="rect">
          <a:avLst/>
        </a:prstGeom>
        <a:solidFill>
          <a:srgbClr val="84BC49"/>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Public Health Protection and Safety</a:t>
          </a:r>
        </a:p>
      </dsp:txBody>
      <dsp:txXfrm>
        <a:off x="1190860" y="4244423"/>
        <a:ext cx="3974980" cy="640083"/>
      </dsp:txXfrm>
    </dsp:sp>
    <dsp:sp modelId="{0060CFB8-2A8A-4A1B-B7AA-F0317BA7B739}">
      <dsp:nvSpPr>
        <dsp:cNvPr id="0" name=""/>
        <dsp:cNvSpPr/>
      </dsp:nvSpPr>
      <dsp:spPr>
        <a:xfrm>
          <a:off x="1190860" y="5074706"/>
          <a:ext cx="3974980" cy="640083"/>
        </a:xfrm>
        <a:prstGeom prst="rect">
          <a:avLst/>
        </a:prstGeom>
        <a:solidFill>
          <a:srgbClr val="01203D"/>
        </a:solidFill>
        <a:ln w="28575"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Calibri" panose="020F0502020204030204" pitchFamily="34" charset="0"/>
              <a:cs typeface="Calibri" panose="020F0502020204030204" pitchFamily="34" charset="0"/>
            </a:rPr>
            <a:t>Women’s Health</a:t>
          </a:r>
        </a:p>
      </dsp:txBody>
      <dsp:txXfrm>
        <a:off x="1190860" y="5074706"/>
        <a:ext cx="3974980" cy="640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92D3C-6E44-40EE-809E-2EE9D40337F0}">
      <dsp:nvSpPr>
        <dsp:cNvPr id="0" name=""/>
        <dsp:cNvSpPr/>
      </dsp:nvSpPr>
      <dsp:spPr>
        <a:xfrm>
          <a:off x="0" y="0"/>
          <a:ext cx="11920470" cy="1049302"/>
        </a:xfrm>
        <a:prstGeom prst="roundRect">
          <a:avLst>
            <a:gd name="adj" fmla="val 10000"/>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Every </a:t>
          </a:r>
          <a:r>
            <a:rPr lang="en-US" sz="2100" b="1" kern="1200" dirty="0">
              <a:solidFill>
                <a:schemeClr val="accent6">
                  <a:lumMod val="75000"/>
                </a:schemeClr>
              </a:solidFill>
            </a:rPr>
            <a:t>12 months </a:t>
          </a:r>
          <a:r>
            <a:rPr lang="en-US" sz="2100" kern="1200" dirty="0"/>
            <a:t>Medicaid members will go through a renewal process to make sure they are still eligible for coverage. </a:t>
          </a:r>
          <a:r>
            <a:rPr lang="en-US" sz="2100" b="1" kern="1200" dirty="0">
              <a:solidFill>
                <a:schemeClr val="accent6">
                  <a:lumMod val="75000"/>
                </a:schemeClr>
              </a:solidFill>
            </a:rPr>
            <a:t>Keep your information updated!</a:t>
          </a:r>
        </a:p>
      </dsp:txBody>
      <dsp:txXfrm>
        <a:off x="2489024" y="0"/>
        <a:ext cx="9431445" cy="1049302"/>
      </dsp:txXfrm>
    </dsp:sp>
    <dsp:sp modelId="{44AE4248-EC8E-4528-9A2C-7CC90B8C2581}">
      <dsp:nvSpPr>
        <dsp:cNvPr id="0" name=""/>
        <dsp:cNvSpPr/>
      </dsp:nvSpPr>
      <dsp:spPr>
        <a:xfrm>
          <a:off x="712170" y="144409"/>
          <a:ext cx="1545345" cy="907184"/>
        </a:xfrm>
        <a:prstGeom prst="round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t="-13000" b="-13000"/>
          </a:stretch>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2F62FA0E-9D31-4D9C-86C0-2F6C8E249039}">
      <dsp:nvSpPr>
        <dsp:cNvPr id="0" name=""/>
        <dsp:cNvSpPr/>
      </dsp:nvSpPr>
      <dsp:spPr>
        <a:xfrm>
          <a:off x="0" y="1154232"/>
          <a:ext cx="11920470" cy="1049302"/>
        </a:xfrm>
        <a:prstGeom prst="roundRect">
          <a:avLst>
            <a:gd name="adj" fmla="val 10000"/>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A renewal notice is sent at least </a:t>
          </a:r>
          <a:r>
            <a:rPr lang="en-US" sz="2100" b="1" kern="1200" dirty="0">
              <a:solidFill>
                <a:schemeClr val="accent6">
                  <a:lumMod val="75000"/>
                </a:schemeClr>
              </a:solidFill>
            </a:rPr>
            <a:t>45 days before </a:t>
          </a:r>
          <a:r>
            <a:rPr lang="en-US" sz="2100" b="0" kern="1200" dirty="0">
              <a:solidFill>
                <a:schemeClr val="tx1"/>
              </a:solidFill>
            </a:rPr>
            <a:t>the</a:t>
          </a:r>
          <a:r>
            <a:rPr lang="en-US" sz="2100" b="1" kern="1200" dirty="0">
              <a:solidFill>
                <a:schemeClr val="accent6">
                  <a:lumMod val="75000"/>
                </a:schemeClr>
              </a:solidFill>
            </a:rPr>
            <a:t> </a:t>
          </a:r>
          <a:r>
            <a:rPr lang="en-US" sz="2100" kern="1200" dirty="0"/>
            <a:t>due date with instructions and a deadline to submit required information. A reminder is sent about </a:t>
          </a:r>
          <a:r>
            <a:rPr lang="en-US" sz="2100" b="1" kern="1200" dirty="0">
              <a:solidFill>
                <a:schemeClr val="accent6">
                  <a:lumMod val="75000"/>
                </a:schemeClr>
              </a:solidFill>
            </a:rPr>
            <a:t>15 days </a:t>
          </a:r>
          <a:r>
            <a:rPr lang="en-US" sz="2100" kern="1200" dirty="0"/>
            <a:t>before due date.</a:t>
          </a:r>
        </a:p>
      </dsp:txBody>
      <dsp:txXfrm>
        <a:off x="2489024" y="1154232"/>
        <a:ext cx="9431445" cy="1049302"/>
      </dsp:txXfrm>
    </dsp:sp>
    <dsp:sp modelId="{66C89584-3AAF-4CDE-B757-A029C6CB7164}">
      <dsp:nvSpPr>
        <dsp:cNvPr id="0" name=""/>
        <dsp:cNvSpPr/>
      </dsp:nvSpPr>
      <dsp:spPr>
        <a:xfrm>
          <a:off x="712170" y="2389437"/>
          <a:ext cx="1545345" cy="907184"/>
        </a:xfrm>
        <a:prstGeom prst="round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B138A886-BDFD-48FA-AD83-9382FF24B131}">
      <dsp:nvSpPr>
        <dsp:cNvPr id="0" name=""/>
        <dsp:cNvSpPr/>
      </dsp:nvSpPr>
      <dsp:spPr>
        <a:xfrm>
          <a:off x="0" y="2308464"/>
          <a:ext cx="11920470" cy="1049302"/>
        </a:xfrm>
        <a:prstGeom prst="roundRect">
          <a:avLst>
            <a:gd name="adj" fmla="val 10000"/>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You can check your renewal month by logging into the Kynect portal or calling the Kynect line. </a:t>
          </a:r>
          <a:r>
            <a:rPr lang="en-US" sz="2100" b="1" kern="1200" dirty="0">
              <a:solidFill>
                <a:schemeClr val="accent6">
                  <a:lumMod val="75000"/>
                </a:schemeClr>
              </a:solidFill>
            </a:rPr>
            <a:t>kynect.ky.gov</a:t>
          </a:r>
          <a:r>
            <a:rPr lang="en-US" sz="2100" b="1" kern="1200" dirty="0">
              <a:solidFill>
                <a:srgbClr val="ADC084"/>
              </a:solidFill>
            </a:rPr>
            <a:t> </a:t>
          </a:r>
          <a:r>
            <a:rPr lang="en-US" sz="2100" kern="1200" dirty="0"/>
            <a:t>or call </a:t>
          </a:r>
          <a:r>
            <a:rPr lang="en-US" sz="2100" b="1" kern="1200" dirty="0">
              <a:solidFill>
                <a:schemeClr val="accent6">
                  <a:lumMod val="75000"/>
                </a:schemeClr>
              </a:solidFill>
            </a:rPr>
            <a:t>855-4kynect (855-459-6328)</a:t>
          </a:r>
          <a:r>
            <a:rPr lang="en-US" sz="2100" b="0" kern="1200" dirty="0">
              <a:solidFill>
                <a:schemeClr val="tx1"/>
              </a:solidFill>
            </a:rPr>
            <a:t>.</a:t>
          </a:r>
          <a:r>
            <a:rPr lang="en-US" sz="2100" b="1" kern="1200" dirty="0">
              <a:solidFill>
                <a:schemeClr val="accent6">
                  <a:lumMod val="75000"/>
                </a:schemeClr>
              </a:solidFill>
            </a:rPr>
            <a:t> </a:t>
          </a:r>
          <a:r>
            <a:rPr lang="en-US" sz="2100" b="0" kern="1200" dirty="0">
              <a:solidFill>
                <a:schemeClr val="tx1"/>
              </a:solidFill>
            </a:rPr>
            <a:t>Providers also have access to the renewal date in KYHealthNet.</a:t>
          </a:r>
        </a:p>
      </dsp:txBody>
      <dsp:txXfrm>
        <a:off x="2489024" y="2308464"/>
        <a:ext cx="9431445" cy="1049302"/>
      </dsp:txXfrm>
    </dsp:sp>
    <dsp:sp modelId="{12185370-C483-416A-BC52-F7D7DA82F735}">
      <dsp:nvSpPr>
        <dsp:cNvPr id="0" name=""/>
        <dsp:cNvSpPr/>
      </dsp:nvSpPr>
      <dsp:spPr>
        <a:xfrm>
          <a:off x="712170" y="1281987"/>
          <a:ext cx="1545345" cy="907184"/>
        </a:xfrm>
        <a:prstGeom prst="roundRect">
          <a:avLst/>
        </a:prstGeom>
        <a:blipFill rotWithShape="1">
          <a:blip xmlns:r="http://schemas.openxmlformats.org/officeDocument/2006/relationships" r:embed="rId4"/>
          <a:srcRect/>
          <a:stretch>
            <a:fillRect t="-10000" b="-10000"/>
          </a:stretch>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01FB3FB3-9CCB-4CAB-9232-225E886C518E}">
      <dsp:nvSpPr>
        <dsp:cNvPr id="0" name=""/>
        <dsp:cNvSpPr/>
      </dsp:nvSpPr>
      <dsp:spPr>
        <a:xfrm>
          <a:off x="0" y="3462697"/>
          <a:ext cx="11920470" cy="1049302"/>
        </a:xfrm>
        <a:prstGeom prst="roundRect">
          <a:avLst>
            <a:gd name="adj" fmla="val 10000"/>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Send in requested </a:t>
          </a:r>
          <a:r>
            <a:rPr lang="en-US" sz="2100" b="0" kern="1200" dirty="0">
              <a:solidFill>
                <a:schemeClr val="tx1"/>
              </a:solidFill>
            </a:rPr>
            <a:t>information </a:t>
          </a:r>
          <a:r>
            <a:rPr lang="en-US" sz="2100" b="1" kern="1200" dirty="0">
              <a:solidFill>
                <a:schemeClr val="accent6">
                  <a:lumMod val="75000"/>
                </a:schemeClr>
              </a:solidFill>
            </a:rPr>
            <a:t>right away to avoid losing coverage</a:t>
          </a:r>
          <a:r>
            <a:rPr lang="en-US" sz="2100" b="0" kern="1200" dirty="0">
              <a:solidFill>
                <a:schemeClr val="tx1"/>
              </a:solidFill>
            </a:rPr>
            <a:t>!</a:t>
          </a:r>
          <a:r>
            <a:rPr lang="en-US" sz="2100" b="1" kern="1200" dirty="0">
              <a:solidFill>
                <a:schemeClr val="accent6">
                  <a:lumMod val="75000"/>
                </a:schemeClr>
              </a:solidFill>
            </a:rPr>
            <a:t> </a:t>
          </a:r>
          <a:r>
            <a:rPr lang="en-US" sz="2100" b="0" kern="1200" dirty="0">
              <a:solidFill>
                <a:schemeClr val="tx1"/>
              </a:solidFill>
            </a:rPr>
            <a:t>If coverage is terminated, reach out within 90 days to submit information to </a:t>
          </a:r>
          <a:r>
            <a:rPr lang="en-US" sz="2100" b="1" kern="1200" dirty="0">
              <a:solidFill>
                <a:schemeClr val="accent6">
                  <a:lumMod val="75000"/>
                </a:schemeClr>
              </a:solidFill>
            </a:rPr>
            <a:t>reactivate </a:t>
          </a:r>
          <a:r>
            <a:rPr lang="en-US" sz="2100" b="0" kern="1200" dirty="0">
              <a:solidFill>
                <a:schemeClr val="tx1"/>
              </a:solidFill>
            </a:rPr>
            <a:t>the case.  If outside the 90 days will need to </a:t>
          </a:r>
          <a:r>
            <a:rPr lang="en-US" sz="2100" b="1" kern="1200" dirty="0">
              <a:solidFill>
                <a:schemeClr val="accent6">
                  <a:lumMod val="75000"/>
                </a:schemeClr>
              </a:solidFill>
            </a:rPr>
            <a:t>reapply</a:t>
          </a:r>
          <a:r>
            <a:rPr lang="en-US" sz="2100" b="0" kern="1200" dirty="0">
              <a:solidFill>
                <a:schemeClr val="tx1"/>
              </a:solidFill>
            </a:rPr>
            <a:t>.</a:t>
          </a:r>
        </a:p>
      </dsp:txBody>
      <dsp:txXfrm>
        <a:off x="2489024" y="3462697"/>
        <a:ext cx="9431445" cy="1049302"/>
      </dsp:txXfrm>
    </dsp:sp>
    <dsp:sp modelId="{581C5BE3-C69A-42BD-AD59-37D763F1C515}">
      <dsp:nvSpPr>
        <dsp:cNvPr id="0" name=""/>
        <dsp:cNvSpPr/>
      </dsp:nvSpPr>
      <dsp:spPr>
        <a:xfrm>
          <a:off x="712170" y="3442475"/>
          <a:ext cx="1543820" cy="907184"/>
        </a:xfrm>
        <a:prstGeom prst="roundRect">
          <a:avLst/>
        </a:prstGeom>
        <a:blipFill rotWithShape="1">
          <a:blip xmlns:r="http://schemas.openxmlformats.org/officeDocument/2006/relationships" r:embed="rId5"/>
          <a:srcRect/>
          <a:stretch>
            <a:fillRect l="-1000" r="-1000"/>
          </a:stretch>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273A5-C234-4467-9732-F338A284E6B2}">
      <dsp:nvSpPr>
        <dsp:cNvPr id="0" name=""/>
        <dsp:cNvSpPr/>
      </dsp:nvSpPr>
      <dsp:spPr>
        <a:xfrm>
          <a:off x="5339" y="864422"/>
          <a:ext cx="3108438" cy="818800"/>
        </a:xfrm>
        <a:prstGeom prst="chevron">
          <a:avLst/>
        </a:prstGeom>
        <a:solidFill>
          <a:srgbClr val="6BB5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t>How to Apply</a:t>
          </a:r>
        </a:p>
      </dsp:txBody>
      <dsp:txXfrm>
        <a:off x="414739" y="864422"/>
        <a:ext cx="2289638" cy="818800"/>
      </dsp:txXfrm>
    </dsp:sp>
    <dsp:sp modelId="{66681976-4D79-4359-9D54-A39FFC95F9B1}">
      <dsp:nvSpPr>
        <dsp:cNvPr id="0" name=""/>
        <dsp:cNvSpPr/>
      </dsp:nvSpPr>
      <dsp:spPr>
        <a:xfrm>
          <a:off x="2802934" y="864422"/>
          <a:ext cx="3108438" cy="818800"/>
        </a:xfrm>
        <a:prstGeom prst="chevron">
          <a:avLst/>
        </a:prstGeom>
        <a:solidFill>
          <a:srgbClr val="ADC0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t>Materials for Offices</a:t>
          </a:r>
        </a:p>
      </dsp:txBody>
      <dsp:txXfrm>
        <a:off x="3212334" y="864422"/>
        <a:ext cx="2289638" cy="818800"/>
      </dsp:txXfrm>
    </dsp:sp>
    <dsp:sp modelId="{3044C1C3-6463-490F-9CBD-88C711787FB9}">
      <dsp:nvSpPr>
        <dsp:cNvPr id="0" name=""/>
        <dsp:cNvSpPr/>
      </dsp:nvSpPr>
      <dsp:spPr>
        <a:xfrm>
          <a:off x="5600529" y="864422"/>
          <a:ext cx="3108438" cy="818800"/>
        </a:xfrm>
        <a:prstGeom prst="chevron">
          <a:avLst/>
        </a:prstGeom>
        <a:solidFill>
          <a:srgbClr val="6BB5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t>Get help from kynectors</a:t>
          </a:r>
        </a:p>
      </dsp:txBody>
      <dsp:txXfrm>
        <a:off x="6009929" y="864422"/>
        <a:ext cx="2289638" cy="818800"/>
      </dsp:txXfrm>
    </dsp:sp>
    <dsp:sp modelId="{8C024821-9AD8-4A47-B9FD-4264FBAEB981}">
      <dsp:nvSpPr>
        <dsp:cNvPr id="0" name=""/>
        <dsp:cNvSpPr/>
      </dsp:nvSpPr>
      <dsp:spPr>
        <a:xfrm>
          <a:off x="8398124" y="885460"/>
          <a:ext cx="3108438" cy="776724"/>
        </a:xfrm>
        <a:prstGeom prst="chevron">
          <a:avLst/>
        </a:prstGeom>
        <a:solidFill>
          <a:srgbClr val="ADC0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en-US" sz="2600" kern="1200" dirty="0"/>
            <a:t>Renewals</a:t>
          </a:r>
        </a:p>
      </dsp:txBody>
      <dsp:txXfrm>
        <a:off x="8786486" y="885460"/>
        <a:ext cx="2331714" cy="7767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273A5-C234-4467-9732-F338A284E6B2}">
      <dsp:nvSpPr>
        <dsp:cNvPr id="0" name=""/>
        <dsp:cNvSpPr/>
      </dsp:nvSpPr>
      <dsp:spPr>
        <a:xfrm>
          <a:off x="5339" y="864422"/>
          <a:ext cx="3108438" cy="818800"/>
        </a:xfrm>
        <a:prstGeom prst="chevron">
          <a:avLst/>
        </a:prstGeom>
        <a:solidFill>
          <a:srgbClr val="6BB5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Renewing Child Coverage</a:t>
          </a:r>
        </a:p>
      </dsp:txBody>
      <dsp:txXfrm>
        <a:off x="414739" y="864422"/>
        <a:ext cx="2289638" cy="818800"/>
      </dsp:txXfrm>
    </dsp:sp>
    <dsp:sp modelId="{66681976-4D79-4359-9D54-A39FFC95F9B1}">
      <dsp:nvSpPr>
        <dsp:cNvPr id="0" name=""/>
        <dsp:cNvSpPr/>
      </dsp:nvSpPr>
      <dsp:spPr>
        <a:xfrm>
          <a:off x="2802934" y="864422"/>
          <a:ext cx="3108438" cy="818800"/>
        </a:xfrm>
        <a:prstGeom prst="chevron">
          <a:avLst/>
        </a:prstGeom>
        <a:solidFill>
          <a:srgbClr val="ADC0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Health Coverage Options</a:t>
          </a:r>
        </a:p>
      </dsp:txBody>
      <dsp:txXfrm>
        <a:off x="3212334" y="864422"/>
        <a:ext cx="2289638" cy="818800"/>
      </dsp:txXfrm>
    </dsp:sp>
    <dsp:sp modelId="{3044C1C3-6463-490F-9CBD-88C711787FB9}">
      <dsp:nvSpPr>
        <dsp:cNvPr id="0" name=""/>
        <dsp:cNvSpPr/>
      </dsp:nvSpPr>
      <dsp:spPr>
        <a:xfrm>
          <a:off x="5600529" y="864422"/>
          <a:ext cx="3108438" cy="818800"/>
        </a:xfrm>
        <a:prstGeom prst="chevron">
          <a:avLst/>
        </a:prstGeom>
        <a:solidFill>
          <a:srgbClr val="6BB5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rPr>
            <a:t>Get help from kynectors</a:t>
          </a:r>
        </a:p>
      </dsp:txBody>
      <dsp:txXfrm>
        <a:off x="6009929" y="864422"/>
        <a:ext cx="2289638" cy="818800"/>
      </dsp:txXfrm>
    </dsp:sp>
    <dsp:sp modelId="{8C024821-9AD8-4A47-B9FD-4264FBAEB981}">
      <dsp:nvSpPr>
        <dsp:cNvPr id="0" name=""/>
        <dsp:cNvSpPr/>
      </dsp:nvSpPr>
      <dsp:spPr>
        <a:xfrm>
          <a:off x="8398124" y="885460"/>
          <a:ext cx="3108438" cy="776724"/>
        </a:xfrm>
        <a:prstGeom prst="chevron">
          <a:avLst/>
        </a:prstGeom>
        <a:solidFill>
          <a:srgbClr val="ADC0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Use kynect </a:t>
          </a:r>
        </a:p>
      </dsp:txBody>
      <dsp:txXfrm>
        <a:off x="8786486" y="885460"/>
        <a:ext cx="2331714" cy="7767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AD3BA-A5A3-4A06-9BA1-C35EB2FCBBD3}">
      <dsp:nvSpPr>
        <dsp:cNvPr id="0" name=""/>
        <dsp:cNvSpPr/>
      </dsp:nvSpPr>
      <dsp:spPr>
        <a:xfrm>
          <a:off x="0" y="0"/>
          <a:ext cx="641228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328CF7-1FCB-41E6-9401-9DE82C06D9B4}">
      <dsp:nvSpPr>
        <dsp:cNvPr id="0" name=""/>
        <dsp:cNvSpPr/>
      </dsp:nvSpPr>
      <dsp:spPr>
        <a:xfrm>
          <a:off x="0" y="0"/>
          <a:ext cx="1282457" cy="2358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endParaRPr lang="en-US" sz="3500" kern="1200" dirty="0"/>
        </a:p>
      </dsp:txBody>
      <dsp:txXfrm>
        <a:off x="0" y="0"/>
        <a:ext cx="1282457" cy="2358223"/>
      </dsp:txXfrm>
    </dsp:sp>
    <dsp:sp modelId="{A4D44D32-F681-44AA-BD8E-F9F63188FBB1}">
      <dsp:nvSpPr>
        <dsp:cNvPr id="0" name=""/>
        <dsp:cNvSpPr/>
      </dsp:nvSpPr>
      <dsp:spPr>
        <a:xfrm>
          <a:off x="1378641" y="18567"/>
          <a:ext cx="5033643" cy="371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Monthly Forum Session Information</a:t>
          </a:r>
        </a:p>
      </dsp:txBody>
      <dsp:txXfrm>
        <a:off x="1378641" y="18567"/>
        <a:ext cx="5033643" cy="371351"/>
      </dsp:txXfrm>
    </dsp:sp>
    <dsp:sp modelId="{9370C994-7301-42A6-9C2F-CF3F21EFEFC1}">
      <dsp:nvSpPr>
        <dsp:cNvPr id="0" name=""/>
        <dsp:cNvSpPr/>
      </dsp:nvSpPr>
      <dsp:spPr>
        <a:xfrm>
          <a:off x="1282457" y="389918"/>
          <a:ext cx="512982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5E01D2-77A5-4B4E-9859-AAAD30F5EA14}">
      <dsp:nvSpPr>
        <dsp:cNvPr id="0" name=""/>
        <dsp:cNvSpPr/>
      </dsp:nvSpPr>
      <dsp:spPr>
        <a:xfrm>
          <a:off x="1378641" y="408486"/>
          <a:ext cx="5033643" cy="371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KY Reports</a:t>
          </a:r>
        </a:p>
      </dsp:txBody>
      <dsp:txXfrm>
        <a:off x="1378641" y="408486"/>
        <a:ext cx="5033643" cy="371351"/>
      </dsp:txXfrm>
    </dsp:sp>
    <dsp:sp modelId="{47022EA3-8821-4F36-9DD5-CC81BEE235CC}">
      <dsp:nvSpPr>
        <dsp:cNvPr id="0" name=""/>
        <dsp:cNvSpPr/>
      </dsp:nvSpPr>
      <dsp:spPr>
        <a:xfrm>
          <a:off x="1282457" y="779837"/>
          <a:ext cx="512982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72B54E-6186-4822-BBF6-CC18F3AEC219}">
      <dsp:nvSpPr>
        <dsp:cNvPr id="0" name=""/>
        <dsp:cNvSpPr/>
      </dsp:nvSpPr>
      <dsp:spPr>
        <a:xfrm>
          <a:off x="1378641" y="798404"/>
          <a:ext cx="5033643" cy="371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FAQs</a:t>
          </a:r>
        </a:p>
      </dsp:txBody>
      <dsp:txXfrm>
        <a:off x="1378641" y="798404"/>
        <a:ext cx="5033643" cy="371351"/>
      </dsp:txXfrm>
    </dsp:sp>
    <dsp:sp modelId="{A0915330-1165-49B8-A217-54D37058D194}">
      <dsp:nvSpPr>
        <dsp:cNvPr id="0" name=""/>
        <dsp:cNvSpPr/>
      </dsp:nvSpPr>
      <dsp:spPr>
        <a:xfrm>
          <a:off x="1282457" y="1169755"/>
          <a:ext cx="512982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865F0B-FBF0-43A9-9B57-F7F1A13A0C73}">
      <dsp:nvSpPr>
        <dsp:cNvPr id="0" name=""/>
        <dsp:cNvSpPr/>
      </dsp:nvSpPr>
      <dsp:spPr>
        <a:xfrm>
          <a:off x="1378641" y="1188323"/>
          <a:ext cx="5033643" cy="371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Medicaid Member Information</a:t>
          </a:r>
        </a:p>
      </dsp:txBody>
      <dsp:txXfrm>
        <a:off x="1378641" y="1188323"/>
        <a:ext cx="5033643" cy="371351"/>
      </dsp:txXfrm>
    </dsp:sp>
    <dsp:sp modelId="{71BB0A30-6F66-493F-8D28-B22A8F4F356C}">
      <dsp:nvSpPr>
        <dsp:cNvPr id="0" name=""/>
        <dsp:cNvSpPr/>
      </dsp:nvSpPr>
      <dsp:spPr>
        <a:xfrm>
          <a:off x="1282457" y="1559674"/>
          <a:ext cx="512982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B6C1DD-FD80-4528-B142-01AE2F30D425}">
      <dsp:nvSpPr>
        <dsp:cNvPr id="0" name=""/>
        <dsp:cNvSpPr/>
      </dsp:nvSpPr>
      <dsp:spPr>
        <a:xfrm>
          <a:off x="1378641" y="1578241"/>
          <a:ext cx="5033643" cy="371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Medicaid Provider Information</a:t>
          </a:r>
        </a:p>
      </dsp:txBody>
      <dsp:txXfrm>
        <a:off x="1378641" y="1578241"/>
        <a:ext cx="5033643" cy="371351"/>
      </dsp:txXfrm>
    </dsp:sp>
    <dsp:sp modelId="{0B6C4842-6C90-4BA5-B1EE-288BBE7687F6}">
      <dsp:nvSpPr>
        <dsp:cNvPr id="0" name=""/>
        <dsp:cNvSpPr/>
      </dsp:nvSpPr>
      <dsp:spPr>
        <a:xfrm>
          <a:off x="1282457" y="1949592"/>
          <a:ext cx="512982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546794-590F-4292-825A-97ECFE30221C}">
      <dsp:nvSpPr>
        <dsp:cNvPr id="0" name=""/>
        <dsp:cNvSpPr/>
      </dsp:nvSpPr>
      <dsp:spPr>
        <a:xfrm>
          <a:off x="1378641" y="1968160"/>
          <a:ext cx="5033643" cy="371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Communication Materials</a:t>
          </a:r>
        </a:p>
      </dsp:txBody>
      <dsp:txXfrm>
        <a:off x="1378641" y="1968160"/>
        <a:ext cx="5033643" cy="371351"/>
      </dsp:txXfrm>
    </dsp:sp>
    <dsp:sp modelId="{D2ECE645-D3B3-4B5B-8582-02DE313FC142}">
      <dsp:nvSpPr>
        <dsp:cNvPr id="0" name=""/>
        <dsp:cNvSpPr/>
      </dsp:nvSpPr>
      <dsp:spPr>
        <a:xfrm>
          <a:off x="1282457" y="2339511"/>
          <a:ext cx="512982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B78BE-99D8-4F40-B07F-25659FF8D6BF}">
      <dsp:nvSpPr>
        <dsp:cNvPr id="0" name=""/>
        <dsp:cNvSpPr/>
      </dsp:nvSpPr>
      <dsp:spPr>
        <a:xfrm>
          <a:off x="173600" y="3014"/>
          <a:ext cx="2910644" cy="1746386"/>
        </a:xfrm>
        <a:prstGeom prst="rect">
          <a:avLst/>
        </a:prstGeom>
        <a:solidFill>
          <a:srgbClr val="9DBD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0" kern="1200" dirty="0">
              <a:solidFill>
                <a:schemeClr val="tx1"/>
              </a:solidFill>
            </a:rPr>
            <a:t>Case Management</a:t>
          </a:r>
        </a:p>
      </dsp:txBody>
      <dsp:txXfrm>
        <a:off x="173600" y="3014"/>
        <a:ext cx="2910644" cy="1746386"/>
      </dsp:txXfrm>
    </dsp:sp>
    <dsp:sp modelId="{B7AF6646-E304-4E58-AFDB-E4205A6EEC53}">
      <dsp:nvSpPr>
        <dsp:cNvPr id="0" name=""/>
        <dsp:cNvSpPr/>
      </dsp:nvSpPr>
      <dsp:spPr>
        <a:xfrm>
          <a:off x="3375309" y="3014"/>
          <a:ext cx="2910644" cy="1746386"/>
        </a:xfrm>
        <a:prstGeom prst="rect">
          <a:avLst/>
        </a:prstGeom>
        <a:solidFill>
          <a:srgbClr val="9DBD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0" kern="1200">
              <a:solidFill>
                <a:schemeClr val="tx1"/>
              </a:solidFill>
            </a:rPr>
            <a:t>Respite</a:t>
          </a:r>
        </a:p>
      </dsp:txBody>
      <dsp:txXfrm>
        <a:off x="3375309" y="3014"/>
        <a:ext cx="2910644" cy="1746386"/>
      </dsp:txXfrm>
    </dsp:sp>
    <dsp:sp modelId="{303B03A8-290E-4E79-B84D-FF13E08BC958}">
      <dsp:nvSpPr>
        <dsp:cNvPr id="0" name=""/>
        <dsp:cNvSpPr/>
      </dsp:nvSpPr>
      <dsp:spPr>
        <a:xfrm>
          <a:off x="6577018" y="3014"/>
          <a:ext cx="2910644" cy="1746386"/>
        </a:xfrm>
        <a:prstGeom prst="rect">
          <a:avLst/>
        </a:prstGeom>
        <a:solidFill>
          <a:srgbClr val="9DBD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0" kern="1200">
              <a:solidFill>
                <a:schemeClr val="tx1"/>
              </a:solidFill>
            </a:rPr>
            <a:t>Community Living Supports</a:t>
          </a:r>
        </a:p>
      </dsp:txBody>
      <dsp:txXfrm>
        <a:off x="6577018" y="3014"/>
        <a:ext cx="2910644" cy="1746386"/>
      </dsp:txXfrm>
    </dsp:sp>
    <dsp:sp modelId="{0ECDDD78-0259-4C8B-AFF2-7CEFB0EE92E2}">
      <dsp:nvSpPr>
        <dsp:cNvPr id="0" name=""/>
        <dsp:cNvSpPr/>
      </dsp:nvSpPr>
      <dsp:spPr>
        <a:xfrm>
          <a:off x="173600" y="2040465"/>
          <a:ext cx="2910644" cy="1746386"/>
        </a:xfrm>
        <a:prstGeom prst="rect">
          <a:avLst/>
        </a:prstGeom>
        <a:solidFill>
          <a:srgbClr val="9DBD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0" kern="1200" dirty="0">
              <a:solidFill>
                <a:schemeClr val="tx1"/>
              </a:solidFill>
            </a:rPr>
            <a:t>Environmental and Minor Home Modifications</a:t>
          </a:r>
        </a:p>
      </dsp:txBody>
      <dsp:txXfrm>
        <a:off x="173600" y="2040465"/>
        <a:ext cx="2910644" cy="1746386"/>
      </dsp:txXfrm>
    </dsp:sp>
    <dsp:sp modelId="{3B209220-0AC7-48C7-9D81-53B7A801A63F}">
      <dsp:nvSpPr>
        <dsp:cNvPr id="0" name=""/>
        <dsp:cNvSpPr/>
      </dsp:nvSpPr>
      <dsp:spPr>
        <a:xfrm>
          <a:off x="3375309" y="2040465"/>
          <a:ext cx="2910644" cy="1746386"/>
        </a:xfrm>
        <a:prstGeom prst="rect">
          <a:avLst/>
        </a:prstGeom>
        <a:solidFill>
          <a:srgbClr val="9DBD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0" kern="1200" dirty="0">
              <a:solidFill>
                <a:schemeClr val="tx1"/>
              </a:solidFill>
            </a:rPr>
            <a:t>Clinical Therapeutic Services</a:t>
          </a:r>
        </a:p>
      </dsp:txBody>
      <dsp:txXfrm>
        <a:off x="3375309" y="2040465"/>
        <a:ext cx="2910644" cy="1746386"/>
      </dsp:txXfrm>
    </dsp:sp>
    <dsp:sp modelId="{468A0F7B-3349-4717-AAA3-87822B082140}">
      <dsp:nvSpPr>
        <dsp:cNvPr id="0" name=""/>
        <dsp:cNvSpPr/>
      </dsp:nvSpPr>
      <dsp:spPr>
        <a:xfrm>
          <a:off x="6577018" y="2040465"/>
          <a:ext cx="2910644" cy="1746386"/>
        </a:xfrm>
        <a:prstGeom prst="rect">
          <a:avLst/>
        </a:prstGeom>
        <a:solidFill>
          <a:srgbClr val="9DBDA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0" kern="1200" dirty="0">
              <a:solidFill>
                <a:schemeClr val="tx1"/>
              </a:solidFill>
            </a:rPr>
            <a:t>Supervised Residential Care</a:t>
          </a:r>
        </a:p>
      </dsp:txBody>
      <dsp:txXfrm>
        <a:off x="6577018" y="2040465"/>
        <a:ext cx="2910644" cy="17463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1F49A-B203-4390-9157-81ADBDE30E77}">
      <dsp:nvSpPr>
        <dsp:cNvPr id="0" name=""/>
        <dsp:cNvSpPr/>
      </dsp:nvSpPr>
      <dsp:spPr>
        <a:xfrm>
          <a:off x="0" y="212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D14370-6E1F-4E9A-91A3-EE0A9CA8B3A4}">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hlinkClick xmlns:r="http://schemas.openxmlformats.org/officeDocument/2006/relationships" r:id="rId1"/>
            </a:rPr>
            <a:t>The Office for Children with Special Health Care Needs (OCSHCN)​</a:t>
          </a:r>
          <a:endParaRPr lang="en-US" sz="2800" kern="1200"/>
        </a:p>
      </dsp:txBody>
      <dsp:txXfrm>
        <a:off x="0" y="2124"/>
        <a:ext cx="10515600" cy="724514"/>
      </dsp:txXfrm>
    </dsp:sp>
    <dsp:sp modelId="{A01413D1-9D43-4499-96EB-C3D6D2CFBF52}">
      <dsp:nvSpPr>
        <dsp:cNvPr id="0" name=""/>
        <dsp:cNvSpPr/>
      </dsp:nvSpPr>
      <dsp:spPr>
        <a:xfrm>
          <a:off x="0" y="72663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FDD479-7B9A-4B32-9C9D-0AB28D8FA79B}">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hlinkClick xmlns:r="http://schemas.openxmlformats.org/officeDocument/2006/relationships" r:id="rId2"/>
            </a:rPr>
            <a:t>Find an OCSHCN Regional Office</a:t>
          </a:r>
          <a:endParaRPr lang="en-US" sz="2800" kern="1200" dirty="0"/>
        </a:p>
      </dsp:txBody>
      <dsp:txXfrm>
        <a:off x="0" y="726639"/>
        <a:ext cx="10515600" cy="724514"/>
      </dsp:txXfrm>
    </dsp:sp>
    <dsp:sp modelId="{43B70699-D7E3-4913-A2E9-87184C7F60B2}">
      <dsp:nvSpPr>
        <dsp:cNvPr id="0" name=""/>
        <dsp:cNvSpPr/>
      </dsp:nvSpPr>
      <dsp:spPr>
        <a:xfrm>
          <a:off x="0" y="145115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059625-7EB4-4117-9BA3-6FD1670F9107}">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hlinkClick xmlns:r="http://schemas.openxmlformats.org/officeDocument/2006/relationships" r:id="rId3"/>
            </a:rPr>
            <a:t>OCSHCN Services Brochure</a:t>
          </a:r>
          <a:endParaRPr lang="en-US" sz="2800" kern="1200"/>
        </a:p>
      </dsp:txBody>
      <dsp:txXfrm>
        <a:off x="0" y="1451154"/>
        <a:ext cx="10515600" cy="724514"/>
      </dsp:txXfrm>
    </dsp:sp>
    <dsp:sp modelId="{65159132-36D5-4B5B-9E8D-B6044835D217}">
      <dsp:nvSpPr>
        <dsp:cNvPr id="0" name=""/>
        <dsp:cNvSpPr/>
      </dsp:nvSpPr>
      <dsp:spPr>
        <a:xfrm>
          <a:off x="0" y="217566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8475A0-8201-4C5A-A7D6-24A945FF034E}">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hlinkClick xmlns:r="http://schemas.openxmlformats.org/officeDocument/2006/relationships" r:id="rId4"/>
            </a:rPr>
            <a:t>The Commission on the Deaf and Hard of Hearing</a:t>
          </a:r>
          <a:endParaRPr lang="en-US" sz="2800" kern="1200"/>
        </a:p>
      </dsp:txBody>
      <dsp:txXfrm>
        <a:off x="0" y="2175669"/>
        <a:ext cx="10515600" cy="724514"/>
      </dsp:txXfrm>
    </dsp:sp>
    <dsp:sp modelId="{5900CD8D-BBD6-4B3E-B774-415895CC1F16}">
      <dsp:nvSpPr>
        <dsp:cNvPr id="0" name=""/>
        <dsp:cNvSpPr/>
      </dsp:nvSpPr>
      <dsp:spPr>
        <a:xfrm>
          <a:off x="0" y="290018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82FAE8-C60B-441F-830C-D1EBCF655E65}">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hlinkClick xmlns:r="http://schemas.openxmlformats.org/officeDocument/2006/relationships" r:id="rId5"/>
            </a:rPr>
            <a:t>Early Hearing Detection and Intervention (EHDI)</a:t>
          </a:r>
          <a:endParaRPr lang="en-US" sz="2800" kern="1200" dirty="0"/>
        </a:p>
      </dsp:txBody>
      <dsp:txXfrm>
        <a:off x="0" y="2900183"/>
        <a:ext cx="10515600" cy="724514"/>
      </dsp:txXfrm>
    </dsp:sp>
    <dsp:sp modelId="{E5DA8470-242C-4E68-9C00-7DFB6457F9BF}">
      <dsp:nvSpPr>
        <dsp:cNvPr id="0" name=""/>
        <dsp:cNvSpPr/>
      </dsp:nvSpPr>
      <dsp:spPr>
        <a:xfrm>
          <a:off x="0" y="3624698"/>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C85456-3F4E-4568-83A7-62DC35AB3C39}">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hlinkClick xmlns:r="http://schemas.openxmlformats.org/officeDocument/2006/relationships" r:id="rId6"/>
            </a:rPr>
            <a:t>Kentucky Early Intervention System</a:t>
          </a:r>
          <a:endParaRPr lang="en-US" sz="2800" kern="1200"/>
        </a:p>
      </dsp:txBody>
      <dsp:txXfrm>
        <a:off x="0" y="3624698"/>
        <a:ext cx="10515600" cy="7245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C77C0-4CB8-4DBD-800F-E794787F218E}">
      <dsp:nvSpPr>
        <dsp:cNvPr id="0" name=""/>
        <dsp:cNvSpPr/>
      </dsp:nvSpPr>
      <dsp:spPr>
        <a:xfrm>
          <a:off x="0" y="125052"/>
          <a:ext cx="10515600" cy="911165"/>
        </a:xfrm>
        <a:prstGeom prst="roundRect">
          <a:avLst/>
        </a:prstGeom>
        <a:solidFill>
          <a:srgbClr val="00386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Aptos" panose="020B0004020202020204" pitchFamily="34" charset="0"/>
            </a:rPr>
            <a:t>October 1, 2026: Eligibility changes for immigrants. </a:t>
          </a:r>
        </a:p>
      </dsp:txBody>
      <dsp:txXfrm>
        <a:off x="44479" y="169531"/>
        <a:ext cx="10426642" cy="822207"/>
      </dsp:txXfrm>
    </dsp:sp>
    <dsp:sp modelId="{251A5747-5D74-47BE-9348-442C503DD846}">
      <dsp:nvSpPr>
        <dsp:cNvPr id="0" name=""/>
        <dsp:cNvSpPr/>
      </dsp:nvSpPr>
      <dsp:spPr>
        <a:xfrm>
          <a:off x="0" y="1120220"/>
          <a:ext cx="10515600" cy="922838"/>
        </a:xfrm>
        <a:prstGeom prst="roundRect">
          <a:avLst/>
        </a:prstGeom>
        <a:solidFill>
          <a:srgbClr val="9BCE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latin typeface="Aptos" panose="020B0004020202020204" pitchFamily="34" charset="0"/>
            </a:rPr>
            <a:t>December 31, 2026: Work/Community engagement requirements and 6-month redeterminations for expansion population.</a:t>
          </a:r>
        </a:p>
      </dsp:txBody>
      <dsp:txXfrm>
        <a:off x="45049" y="1165269"/>
        <a:ext cx="10425502" cy="832740"/>
      </dsp:txXfrm>
    </dsp:sp>
    <dsp:sp modelId="{C012DF30-5E78-4793-BD46-0B670A7B1307}">
      <dsp:nvSpPr>
        <dsp:cNvPr id="0" name=""/>
        <dsp:cNvSpPr/>
      </dsp:nvSpPr>
      <dsp:spPr>
        <a:xfrm>
          <a:off x="0" y="2127062"/>
          <a:ext cx="10515600" cy="950149"/>
        </a:xfrm>
        <a:prstGeom prst="roundRect">
          <a:avLst/>
        </a:prstGeom>
        <a:solidFill>
          <a:srgbClr val="BDCD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latin typeface="Aptos" panose="020B0004020202020204" pitchFamily="34" charset="0"/>
            </a:rPr>
            <a:t>January 1, 2027: Retroactive coverage limits of one month for expansion and two months for all other groups.</a:t>
          </a:r>
        </a:p>
      </dsp:txBody>
      <dsp:txXfrm>
        <a:off x="46382" y="2173444"/>
        <a:ext cx="10422836" cy="857385"/>
      </dsp:txXfrm>
    </dsp:sp>
    <dsp:sp modelId="{947D8B32-AB67-4CD0-90DA-93B056614D2F}">
      <dsp:nvSpPr>
        <dsp:cNvPr id="0" name=""/>
        <dsp:cNvSpPr/>
      </dsp:nvSpPr>
      <dsp:spPr>
        <a:xfrm>
          <a:off x="0" y="3181175"/>
          <a:ext cx="10515600" cy="883647"/>
        </a:xfrm>
        <a:prstGeom prst="roundRect">
          <a:avLst/>
        </a:prstGeom>
        <a:solidFill>
          <a:srgbClr val="CECC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latin typeface="Aptos" panose="020B0004020202020204" pitchFamily="34" charset="0"/>
            </a:rPr>
            <a:t>October 1, 2028: Cost sharing for expansion adults.</a:t>
          </a:r>
        </a:p>
      </dsp:txBody>
      <dsp:txXfrm>
        <a:off x="43136" y="3224311"/>
        <a:ext cx="10429328" cy="797375"/>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8F817-B9B9-42A0-8CBB-3A994D44474F}" type="datetimeFigureOut">
              <a:rPr lang="en-US" smtClean="0"/>
              <a:t>1/14/2026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FA0C97-7B51-44FD-AFA9-529FA972D4B9}" type="slidenum">
              <a:rPr lang="en-US" smtClean="0"/>
              <a:t>‹#›</a:t>
            </a:fld>
            <a:endParaRPr lang="en-US"/>
          </a:p>
        </p:txBody>
      </p:sp>
    </p:spTree>
    <p:extLst>
      <p:ext uri="{BB962C8B-B14F-4D97-AF65-F5344CB8AC3E}">
        <p14:creationId xmlns:p14="http://schemas.microsoft.com/office/powerpoint/2010/main" val="3771990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FA0C97-7B51-44FD-AFA9-529FA972D4B9}" type="slidenum">
              <a:rPr lang="en-US" smtClean="0"/>
              <a:t>1</a:t>
            </a:fld>
            <a:endParaRPr lang="en-US"/>
          </a:p>
        </p:txBody>
      </p:sp>
    </p:spTree>
    <p:extLst>
      <p:ext uri="{BB962C8B-B14F-4D97-AF65-F5344CB8AC3E}">
        <p14:creationId xmlns:p14="http://schemas.microsoft.com/office/powerpoint/2010/main" val="3575412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spcBef>
                <a:spcPts val="0"/>
              </a:spcBef>
              <a:spcAft>
                <a:spcPts val="0"/>
              </a:spcAft>
              <a:buFont typeface="Arial" panose="020B0604020202020204" pitchFamily="34" charset="0"/>
              <a:buNone/>
            </a:pPr>
            <a:r>
              <a:rPr lang="en-US" sz="1800" dirty="0">
                <a:effectLst/>
                <a:latin typeface="Calibri" panose="020F0502020204030204" pitchFamily="34" charset="0"/>
              </a:rPr>
              <a:t>Talking Points:</a:t>
            </a:r>
          </a:p>
          <a:p>
            <a:pPr marL="285750" indent="-285750" rtl="0" fontAlgn="ctr">
              <a:spcBef>
                <a:spcPts val="0"/>
              </a:spcBef>
              <a:spcAft>
                <a:spcPts val="0"/>
              </a:spcAft>
              <a:buFontTx/>
              <a:buChar char="-"/>
            </a:pPr>
            <a:r>
              <a:rPr lang="en-US" sz="1800" dirty="0">
                <a:effectLst/>
                <a:latin typeface="Calibri" panose="020F0502020204030204" pitchFamily="34" charset="0"/>
              </a:rPr>
              <a:t>We also always remind folks that there is a lot of information on that website!</a:t>
            </a:r>
          </a:p>
          <a:p>
            <a:pPr marL="285750" indent="-285750" rtl="0" fontAlgn="ctr">
              <a:spcBef>
                <a:spcPts val="0"/>
              </a:spcBef>
              <a:spcAft>
                <a:spcPts val="0"/>
              </a:spcAft>
              <a:buFontTx/>
              <a:buChar char="-"/>
            </a:pPr>
            <a:r>
              <a:rPr lang="en-US" sz="1800" dirty="0">
                <a:effectLst/>
                <a:latin typeface="Calibri" panose="020F0502020204030204" pitchFamily="34" charset="0"/>
              </a:rPr>
              <a:t>There are fliers for navigating the renewal process, helping members with things like ID proofing for kynect accounts, and materials for providers and kynectors to download and use.</a:t>
            </a:r>
          </a:p>
          <a:p>
            <a:pPr marL="285750" indent="-285750" rtl="0" fontAlgn="ctr">
              <a:spcBef>
                <a:spcPts val="0"/>
              </a:spcBef>
              <a:spcAft>
                <a:spcPts val="0"/>
              </a:spcAft>
              <a:buFontTx/>
              <a:buChar char="-"/>
            </a:pPr>
            <a:r>
              <a:rPr lang="en-US" sz="1800" dirty="0">
                <a:effectLst/>
                <a:latin typeface="Calibri" panose="020F0502020204030204" pitchFamily="34" charset="0"/>
              </a:rPr>
              <a:t>Anyone should feel free to take these and use them to help others learn more.</a:t>
            </a:r>
          </a:p>
          <a:p>
            <a:pPr marL="285750" marR="0" lvl="0" indent="-285750" algn="l" defTabSz="914400" rtl="0" eaLnBrk="1" fontAlgn="ctr"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rPr>
              <a:t>Here is a snapshot of the website. It has the reports, like we mentioned, the fliers, and additional information pieces that can be useful!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3139F-0071-4A18-BE59-B40E4F8A13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435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3139F-0071-4A18-BE59-B40E4F8A13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398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13DA1-AAE1-13CD-5B55-95734CFCE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0C458B-07AC-6517-35FE-29FC6C7FE1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963617-B525-31AA-8B70-BDCF6A7635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6CF410-3612-3DD3-D940-FB9924DD64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3139F-0071-4A18-BE59-B40E4F8A13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90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4FB73-764E-42DA-ABDF-A91A480256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927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A0318B-018C-47A7-A496-4F2310347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299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EA5B-D64D-41B6-9E91-8B32FD8D15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865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15CA2-1010-4D62-B76A-13944E30DD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735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3ED27-B22B-415C-839C-2435280B74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95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71669-C522-49AD-BA9B-CAB94A6F47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31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spcBef>
                <a:spcPts val="0"/>
              </a:spcBef>
              <a:spcAft>
                <a:spcPts val="0"/>
              </a:spcAft>
              <a:buFont typeface="Arial" panose="020B0604020202020204" pitchFamily="34" charset="0"/>
              <a:buNone/>
            </a:pPr>
            <a:r>
              <a:rPr lang="en-US" sz="1800" dirty="0">
                <a:effectLst/>
                <a:latin typeface="Calibri" panose="020F0502020204030204" pitchFamily="34" charset="0"/>
              </a:rPr>
              <a:t>Talking Points:</a:t>
            </a:r>
          </a:p>
          <a:p>
            <a:pPr marL="285750" indent="-285750" rtl="0" fontAlgn="ctr">
              <a:spcBef>
                <a:spcPts val="0"/>
              </a:spcBef>
              <a:spcAft>
                <a:spcPts val="0"/>
              </a:spcAft>
              <a:buFontTx/>
              <a:buChar char="-"/>
            </a:pPr>
            <a:r>
              <a:rPr lang="en-US" sz="1800" dirty="0">
                <a:effectLst/>
                <a:latin typeface="Calibri" panose="020F0502020204030204" pitchFamily="34" charset="0"/>
              </a:rPr>
              <a:t>This slide is the most current look at Medicaid enrollment. As we shared before, this was an anticipated decline from the beginning of 2023 following the PHE unwinding. We have worked through all the initial renewals following the PHE and so now you can see that we are now hovering around 1.45 million. This has been holding steady.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3139F-0071-4A18-BE59-B40E4F8A13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283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8E22204-F7B4-35A8-064F-A35CFF93D2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39574D6F-58DC-E3BA-F295-F7255207E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Talking Points:</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 </a:t>
            </a:r>
            <a:r>
              <a:rPr lang="en-US" dirty="0"/>
              <a:t>Here is a summary of Medicaid renewals for the month of December: A total of </a:t>
            </a:r>
            <a:r>
              <a:rPr lang="en-US" b="1" dirty="0"/>
              <a:t>65,573</a:t>
            </a:r>
            <a:r>
              <a:rPr lang="en-US" dirty="0"/>
              <a:t> renewals were processed, resulting in </a:t>
            </a:r>
            <a:r>
              <a:rPr lang="en-US" b="1" dirty="0"/>
              <a:t>59,256 approvals</a:t>
            </a:r>
            <a:r>
              <a:rPr lang="en-US" dirty="0"/>
              <a:t>, </a:t>
            </a:r>
            <a:r>
              <a:rPr lang="en-US" b="1" dirty="0"/>
              <a:t>7,003 terminations</a:t>
            </a:r>
            <a:r>
              <a:rPr lang="en-US" dirty="0"/>
              <a:t>, and </a:t>
            </a:r>
            <a:r>
              <a:rPr lang="en-US" b="1" dirty="0"/>
              <a:t>311 cases remaining pending</a:t>
            </a:r>
            <a:r>
              <a:rPr lang="en-US" dirty="0"/>
              <a:t>.</a:t>
            </a:r>
          </a:p>
          <a:p>
            <a:pPr>
              <a:spcBef>
                <a:spcPct val="0"/>
              </a:spcBef>
            </a:pPr>
            <a:endParaRPr lang="en-US" altLang="en-US" dirty="0"/>
          </a:p>
        </p:txBody>
      </p:sp>
      <p:sp>
        <p:nvSpPr>
          <p:cNvPr id="20484" name="Slide Number Placeholder 3">
            <a:extLst>
              <a:ext uri="{FF2B5EF4-FFF2-40B4-BE49-F238E27FC236}">
                <a16:creationId xmlns:a16="http://schemas.microsoft.com/office/drawing/2014/main" id="{E52E1DA5-4073-E8D0-0174-170615DB4D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324D57E-A196-4AE4-8F69-499B19F4A18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endParaRPr lang="en-US" dirty="0"/>
          </a:p>
          <a:p>
            <a:r>
              <a:rPr lang="en-US" dirty="0"/>
              <a:t>-   Next, we will examine renewals broken down by age for the month of December.</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3139F-0071-4A18-BE59-B40E4F8A13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179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endParaRPr lang="en-US" dirty="0"/>
          </a:p>
          <a:p>
            <a:pPr marL="171450" indent="-171450">
              <a:buFontTx/>
              <a:buChar char="-"/>
            </a:pPr>
            <a:r>
              <a:rPr lang="en-US" dirty="0"/>
              <a:t>Let’s take a closer look at the children’s renewal process now that flexibilities have ended. The Blue bar indicates Approved and Orange indicates Terminated. This analysis provides insight into approval and termination outcomes when comparing passive and active renewals.</a:t>
            </a:r>
          </a:p>
          <a:p>
            <a:pPr marL="171450" indent="-171450">
              <a:buFontTx/>
              <a:buChar char="-"/>
            </a:pPr>
            <a:r>
              <a:rPr lang="en-US" b="0" dirty="0"/>
              <a:t>Active renewals </a:t>
            </a:r>
            <a:r>
              <a:rPr lang="en-US" dirty="0"/>
              <a:t>require the enrollee to take action by submitting updated information or documentation to verify continued eligibility. Failure to respond can result in termination of coverage.</a:t>
            </a:r>
          </a:p>
          <a:p>
            <a:pPr marL="171450" indent="-171450">
              <a:buFontTx/>
              <a:buChar char="-"/>
            </a:pPr>
            <a:r>
              <a:rPr lang="en-US" b="0" dirty="0"/>
              <a:t>Passive renewals</a:t>
            </a:r>
            <a:r>
              <a:rPr lang="en-US" dirty="0"/>
              <a:t>, on the other hand, are processed automatically using existing data sources. Within passive renewals, there are two types:</a:t>
            </a:r>
          </a:p>
          <a:p>
            <a:pPr marL="171450" indent="-171450">
              <a:buFontTx/>
              <a:buChar char="-"/>
            </a:pPr>
            <a:r>
              <a:rPr lang="en-US" b="0" dirty="0"/>
              <a:t>Passive renewals with No Request for Information (RFI): </a:t>
            </a:r>
            <a:r>
              <a:rPr lang="en-US" dirty="0"/>
              <a:t>The state is able to verify continued eligibility using existing data without needing any additional information from the household.</a:t>
            </a:r>
          </a:p>
          <a:p>
            <a:pPr marL="171450" indent="-171450">
              <a:buFontTx/>
              <a:buChar char="-"/>
            </a:pPr>
            <a:r>
              <a:rPr lang="en-US" b="0" dirty="0"/>
              <a:t>Passive renewals with an RFI</a:t>
            </a:r>
            <a:r>
              <a:rPr lang="en-US" b="1" dirty="0"/>
              <a:t>:</a:t>
            </a:r>
            <a:r>
              <a:rPr lang="en-US" dirty="0"/>
              <a:t> Although the renewal is initiated passively, the state determines that additional information is needed to confirm eligibility. In this case, a request for information is sent to the household, and failure to respond can lead to termination.</a:t>
            </a:r>
          </a:p>
          <a:p>
            <a:pPr marL="171450" indent="-171450">
              <a:buFontTx/>
              <a:buChar char="-"/>
            </a:pPr>
            <a:r>
              <a:rPr lang="en-US" dirty="0"/>
              <a:t>Understanding the differences between these renewal types helps clarify the trends in coverage retention and disenrollment as flexibilities have ended.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3139F-0071-4A18-BE59-B40E4F8A13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review the breakdown of termination reasons for children’s December renewals, which encompass ages 0–18. A total of 2,290 cases were terminated due to failure to return renewal paperwork or verification. An additional 402 cases were deemed ineligible for benefits, which may be attributed to factors such as income exceeding program limits, relocation out of state, access to alternative insurance coverage, or other eligibility changes. Finally, 231 cases were terminated for miscellaneous reasons such as client request.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3139F-0071-4A18-BE59-B40E4F8A13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274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3139F-0071-4A18-BE59-B40E4F8A13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702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28837-09F7-4BB9-B3CB-A3E1E67FB8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155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28837-09F7-4BB9-B3CB-A3E1E67FB8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288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jpeg"/><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jpeg"/><Relationship Id="rId4" Type="http://schemas.openxmlformats.org/officeDocument/2006/relationships/image" Target="../media/image6.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jpeg"/><Relationship Id="rId4" Type="http://schemas.openxmlformats.org/officeDocument/2006/relationships/image" Target="../media/image6.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9.jpeg"/><Relationship Id="rId4" Type="http://schemas.openxmlformats.org/officeDocument/2006/relationships/image" Target="../media/image6.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jpeg"/><Relationship Id="rId4" Type="http://schemas.openxmlformats.org/officeDocument/2006/relationships/image" Target="../media/image6.sv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7.jpe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BB3CD-07FF-58C4-C2B3-1BBC456D3C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A63573-9A29-1DDA-14B5-3BC6D382AF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5D04EC-E271-20B4-4F03-9DA984A83240}"/>
              </a:ext>
            </a:extLst>
          </p:cNvPr>
          <p:cNvSpPr>
            <a:spLocks noGrp="1"/>
          </p:cNvSpPr>
          <p:nvPr>
            <p:ph type="dt" sz="half" idx="10"/>
          </p:nvPr>
        </p:nvSpPr>
        <p:spPr/>
        <p:txBody>
          <a:bodyPr/>
          <a:lstStyle/>
          <a:p>
            <a:fld id="{CD596E3F-F979-419B-9FBD-F535F539EE58}" type="datetimeFigureOut">
              <a:rPr lang="en-US" smtClean="0"/>
              <a:t>1/14/2026</a:t>
            </a:fld>
            <a:endParaRPr lang="en-US"/>
          </a:p>
        </p:txBody>
      </p:sp>
      <p:sp>
        <p:nvSpPr>
          <p:cNvPr id="5" name="Footer Placeholder 4">
            <a:extLst>
              <a:ext uri="{FF2B5EF4-FFF2-40B4-BE49-F238E27FC236}">
                <a16:creationId xmlns:a16="http://schemas.microsoft.com/office/drawing/2014/main" id="{7AD4A39F-8F85-2BFD-4276-1450620D5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E9FDB9-AF97-C8EC-4A38-963C7F2D5008}"/>
              </a:ext>
            </a:extLst>
          </p:cNvPr>
          <p:cNvSpPr>
            <a:spLocks noGrp="1"/>
          </p:cNvSpPr>
          <p:nvPr>
            <p:ph type="sldNum" sz="quarter" idx="12"/>
          </p:nvPr>
        </p:nvSpPr>
        <p:spPr/>
        <p:txBody>
          <a:bodyPr/>
          <a:lstStyle/>
          <a:p>
            <a:fld id="{7DAEBEF4-7292-4814-AB78-961DD2C0FB53}" type="slidenum">
              <a:rPr lang="en-US" smtClean="0"/>
              <a:t>‹#›</a:t>
            </a:fld>
            <a:endParaRPr lang="en-US"/>
          </a:p>
        </p:txBody>
      </p:sp>
    </p:spTree>
    <p:extLst>
      <p:ext uri="{BB962C8B-B14F-4D97-AF65-F5344CB8AC3E}">
        <p14:creationId xmlns:p14="http://schemas.microsoft.com/office/powerpoint/2010/main" val="2683350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00F83-A3D8-4625-A7A5-03AFE86132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E7A589-7B65-3254-307E-5F99CBC69E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0E6A6-B1C4-5F2E-0F9E-528F9993459F}"/>
              </a:ext>
            </a:extLst>
          </p:cNvPr>
          <p:cNvSpPr>
            <a:spLocks noGrp="1"/>
          </p:cNvSpPr>
          <p:nvPr>
            <p:ph type="dt" sz="half" idx="10"/>
          </p:nvPr>
        </p:nvSpPr>
        <p:spPr/>
        <p:txBody>
          <a:bodyPr/>
          <a:lstStyle/>
          <a:p>
            <a:fld id="{CD596E3F-F979-419B-9FBD-F535F539EE58}" type="datetimeFigureOut">
              <a:rPr lang="en-US" smtClean="0"/>
              <a:t>1/14/2026</a:t>
            </a:fld>
            <a:endParaRPr lang="en-US"/>
          </a:p>
        </p:txBody>
      </p:sp>
      <p:sp>
        <p:nvSpPr>
          <p:cNvPr id="5" name="Footer Placeholder 4">
            <a:extLst>
              <a:ext uri="{FF2B5EF4-FFF2-40B4-BE49-F238E27FC236}">
                <a16:creationId xmlns:a16="http://schemas.microsoft.com/office/drawing/2014/main" id="{E77A30B0-01D5-7562-D8AD-F52AC75EF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BF7D0-9A80-5BB6-837E-D86955EAAF27}"/>
              </a:ext>
            </a:extLst>
          </p:cNvPr>
          <p:cNvSpPr>
            <a:spLocks noGrp="1"/>
          </p:cNvSpPr>
          <p:nvPr>
            <p:ph type="sldNum" sz="quarter" idx="12"/>
          </p:nvPr>
        </p:nvSpPr>
        <p:spPr/>
        <p:txBody>
          <a:bodyPr/>
          <a:lstStyle/>
          <a:p>
            <a:fld id="{7DAEBEF4-7292-4814-AB78-961DD2C0FB53}" type="slidenum">
              <a:rPr lang="en-US" smtClean="0"/>
              <a:t>‹#›</a:t>
            </a:fld>
            <a:endParaRPr lang="en-US"/>
          </a:p>
        </p:txBody>
      </p:sp>
    </p:spTree>
    <p:extLst>
      <p:ext uri="{BB962C8B-B14F-4D97-AF65-F5344CB8AC3E}">
        <p14:creationId xmlns:p14="http://schemas.microsoft.com/office/powerpoint/2010/main" val="1002201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D9DC5B-2FB6-3962-D1E6-2C2B9A632D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473567-6591-1474-884E-3B81380E88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DDEC9F-DAC8-F537-7EC3-13D5AD1DFA41}"/>
              </a:ext>
            </a:extLst>
          </p:cNvPr>
          <p:cNvSpPr>
            <a:spLocks noGrp="1"/>
          </p:cNvSpPr>
          <p:nvPr>
            <p:ph type="dt" sz="half" idx="10"/>
          </p:nvPr>
        </p:nvSpPr>
        <p:spPr/>
        <p:txBody>
          <a:bodyPr/>
          <a:lstStyle/>
          <a:p>
            <a:fld id="{CD596E3F-F979-419B-9FBD-F535F539EE58}" type="datetimeFigureOut">
              <a:rPr lang="en-US" smtClean="0"/>
              <a:t>1/14/2026</a:t>
            </a:fld>
            <a:endParaRPr lang="en-US"/>
          </a:p>
        </p:txBody>
      </p:sp>
      <p:sp>
        <p:nvSpPr>
          <p:cNvPr id="5" name="Footer Placeholder 4">
            <a:extLst>
              <a:ext uri="{FF2B5EF4-FFF2-40B4-BE49-F238E27FC236}">
                <a16:creationId xmlns:a16="http://schemas.microsoft.com/office/drawing/2014/main" id="{B319C417-1D30-CF81-E90B-8149436B80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C72BE5-6BCD-024E-E307-C5B67DECA386}"/>
              </a:ext>
            </a:extLst>
          </p:cNvPr>
          <p:cNvSpPr>
            <a:spLocks noGrp="1"/>
          </p:cNvSpPr>
          <p:nvPr>
            <p:ph type="sldNum" sz="quarter" idx="12"/>
          </p:nvPr>
        </p:nvSpPr>
        <p:spPr/>
        <p:txBody>
          <a:bodyPr/>
          <a:lstStyle/>
          <a:p>
            <a:fld id="{7DAEBEF4-7292-4814-AB78-961DD2C0FB53}" type="slidenum">
              <a:rPr lang="en-US" smtClean="0"/>
              <a:t>‹#›</a:t>
            </a:fld>
            <a:endParaRPr lang="en-US"/>
          </a:p>
        </p:txBody>
      </p:sp>
    </p:spTree>
    <p:extLst>
      <p:ext uri="{BB962C8B-B14F-4D97-AF65-F5344CB8AC3E}">
        <p14:creationId xmlns:p14="http://schemas.microsoft.com/office/powerpoint/2010/main" val="1037316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575CF-E2A1-4BCA-8070-4FA142A141E0}"/>
              </a:ext>
            </a:extLst>
          </p:cNvPr>
          <p:cNvSpPr>
            <a:spLocks noGrp="1"/>
          </p:cNvSpPr>
          <p:nvPr>
            <p:ph type="ctrTitle"/>
          </p:nvPr>
        </p:nvSpPr>
        <p:spPr>
          <a:xfrm>
            <a:off x="1524000" y="558066"/>
            <a:ext cx="9144000" cy="1257214"/>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483E82E3-5298-4843-AF72-17A1579E323B}"/>
              </a:ext>
            </a:extLst>
          </p:cNvPr>
          <p:cNvSpPr>
            <a:spLocks noGrp="1"/>
          </p:cNvSpPr>
          <p:nvPr>
            <p:ph type="subTitle" idx="1" hasCustomPrompt="1"/>
          </p:nvPr>
        </p:nvSpPr>
        <p:spPr>
          <a:xfrm>
            <a:off x="1524000" y="1815280"/>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the Master subtitle style</a:t>
            </a:r>
          </a:p>
        </p:txBody>
      </p:sp>
      <p:sp>
        <p:nvSpPr>
          <p:cNvPr id="7" name="TextBox 6">
            <a:extLst>
              <a:ext uri="{FF2B5EF4-FFF2-40B4-BE49-F238E27FC236}">
                <a16:creationId xmlns:a16="http://schemas.microsoft.com/office/drawing/2014/main" id="{CB886A02-2EA0-4F2C-9150-D2B3DCD7830E}"/>
              </a:ext>
            </a:extLst>
          </p:cNvPr>
          <p:cNvSpPr txBox="1"/>
          <p:nvPr userDrawn="1"/>
        </p:nvSpPr>
        <p:spPr>
          <a:xfrm>
            <a:off x="0" y="6136697"/>
            <a:ext cx="12192000" cy="723275"/>
          </a:xfrm>
          <a:prstGeom prst="rect">
            <a:avLst/>
          </a:prstGeom>
          <a:solidFill>
            <a:srgbClr val="003865"/>
          </a:solidFill>
        </p:spPr>
        <p:txBody>
          <a:bodyPr wrap="square" rtlCol="0">
            <a:spAutoFit/>
          </a:bodyPr>
          <a:lstStyle/>
          <a:p>
            <a:br>
              <a:rPr lang="en-US" sz="800" dirty="0"/>
            </a:br>
            <a:br>
              <a:rPr lang="en-US" sz="1100" dirty="0"/>
            </a:br>
            <a:br>
              <a:rPr lang="en-US" sz="1100" dirty="0"/>
            </a:br>
            <a:endParaRPr lang="en-US" sz="1100" dirty="0"/>
          </a:p>
        </p:txBody>
      </p:sp>
      <p:pic>
        <p:nvPicPr>
          <p:cNvPr id="8" name="Picture 7" descr="Text&#10;&#10;Description automatically generated with low confidence">
            <a:extLst>
              <a:ext uri="{FF2B5EF4-FFF2-40B4-BE49-F238E27FC236}">
                <a16:creationId xmlns:a16="http://schemas.microsoft.com/office/drawing/2014/main" id="{E893E159-F53E-4404-892C-3E88043A096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sp>
        <p:nvSpPr>
          <p:cNvPr id="9" name="TextBox 8">
            <a:extLst>
              <a:ext uri="{FF2B5EF4-FFF2-40B4-BE49-F238E27FC236}">
                <a16:creationId xmlns:a16="http://schemas.microsoft.com/office/drawing/2014/main" id="{435B7D1F-E0FA-4780-AFF3-F1FC2E584F56}"/>
              </a:ext>
            </a:extLst>
          </p:cNvPr>
          <p:cNvSpPr txBox="1"/>
          <p:nvPr userDrawn="1"/>
        </p:nvSpPr>
        <p:spPr>
          <a:xfrm>
            <a:off x="0" y="-1"/>
            <a:ext cx="12192000" cy="307777"/>
          </a:xfrm>
          <a:prstGeom prst="rect">
            <a:avLst/>
          </a:prstGeom>
          <a:solidFill>
            <a:srgbClr val="003865"/>
          </a:solidFill>
        </p:spPr>
        <p:txBody>
          <a:bodyPr wrap="square" rtlCol="0">
            <a:spAutoFit/>
          </a:bodyPr>
          <a:lstStyle/>
          <a:p>
            <a:endParaRPr lang="en-US" sz="1400" dirty="0"/>
          </a:p>
        </p:txBody>
      </p:sp>
    </p:spTree>
    <p:extLst>
      <p:ext uri="{BB962C8B-B14F-4D97-AF65-F5344CB8AC3E}">
        <p14:creationId xmlns:p14="http://schemas.microsoft.com/office/powerpoint/2010/main" val="1311459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4A810-2BD1-47C5-9A0C-244398F22E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9661B2-BCA6-46AE-9E48-7BC60979F5D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7719F16B-165F-4CA9-823A-91126115DB92}"/>
              </a:ext>
            </a:extLst>
          </p:cNvPr>
          <p:cNvSpPr txBox="1"/>
          <p:nvPr userDrawn="1"/>
        </p:nvSpPr>
        <p:spPr>
          <a:xfrm>
            <a:off x="0" y="-1"/>
            <a:ext cx="12192000" cy="307777"/>
          </a:xfrm>
          <a:prstGeom prst="rect">
            <a:avLst/>
          </a:prstGeom>
          <a:solidFill>
            <a:srgbClr val="003865"/>
          </a:solidFill>
        </p:spPr>
        <p:txBody>
          <a:bodyPr wrap="square" rtlCol="0">
            <a:spAutoFit/>
          </a:bodyPr>
          <a:lstStyle/>
          <a:p>
            <a:endParaRPr lang="en-US" sz="1400" dirty="0"/>
          </a:p>
        </p:txBody>
      </p:sp>
      <p:sp>
        <p:nvSpPr>
          <p:cNvPr id="8" name="TextBox 7">
            <a:extLst>
              <a:ext uri="{FF2B5EF4-FFF2-40B4-BE49-F238E27FC236}">
                <a16:creationId xmlns:a16="http://schemas.microsoft.com/office/drawing/2014/main" id="{0A70EDA0-8F00-40E7-ADB8-361F225C4924}"/>
              </a:ext>
            </a:extLst>
          </p:cNvPr>
          <p:cNvSpPr txBox="1"/>
          <p:nvPr userDrawn="1"/>
        </p:nvSpPr>
        <p:spPr>
          <a:xfrm>
            <a:off x="0" y="6136697"/>
            <a:ext cx="12192000" cy="723275"/>
          </a:xfrm>
          <a:prstGeom prst="rect">
            <a:avLst/>
          </a:prstGeom>
          <a:solidFill>
            <a:srgbClr val="003865"/>
          </a:solidFill>
        </p:spPr>
        <p:txBody>
          <a:bodyPr wrap="square" rtlCol="0">
            <a:spAutoFit/>
          </a:bodyPr>
          <a:lstStyle/>
          <a:p>
            <a:br>
              <a:rPr lang="en-US" sz="800" dirty="0"/>
            </a:br>
            <a:br>
              <a:rPr lang="en-US" sz="1100" dirty="0"/>
            </a:br>
            <a:br>
              <a:rPr lang="en-US" sz="1100" dirty="0"/>
            </a:br>
            <a:endParaRPr lang="en-US" sz="1100" dirty="0"/>
          </a:p>
        </p:txBody>
      </p:sp>
      <p:pic>
        <p:nvPicPr>
          <p:cNvPr id="9" name="Picture 8" descr="Text&#10;&#10;Description automatically generated with low confidence">
            <a:extLst>
              <a:ext uri="{FF2B5EF4-FFF2-40B4-BE49-F238E27FC236}">
                <a16:creationId xmlns:a16="http://schemas.microsoft.com/office/drawing/2014/main" id="{42CC070A-7C9A-4C41-837B-EAC28B1BB62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spTree>
    <p:extLst>
      <p:ext uri="{BB962C8B-B14F-4D97-AF65-F5344CB8AC3E}">
        <p14:creationId xmlns:p14="http://schemas.microsoft.com/office/powerpoint/2010/main" val="3907886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2AC3-0F06-4C79-90D9-562F4D42EC7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194309-A782-41B7-853D-7367536E88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87E60D-CD9C-4A24-B5F2-96D787FAF2CF}"/>
              </a:ext>
            </a:extLst>
          </p:cNvPr>
          <p:cNvSpPr>
            <a:spLocks noGrp="1"/>
          </p:cNvSpPr>
          <p:nvPr>
            <p:ph type="dt" sz="half" idx="10"/>
          </p:nvPr>
        </p:nvSpPr>
        <p:spPr>
          <a:xfrm>
            <a:off x="838200" y="6356350"/>
            <a:ext cx="2743200" cy="365125"/>
          </a:xfrm>
          <a:prstGeom prst="rect">
            <a:avLst/>
          </a:prstGeom>
        </p:spPr>
        <p:txBody>
          <a:bodyPr/>
          <a:lstStyle/>
          <a:p>
            <a:fld id="{1CEE6C4F-F230-468D-B40D-182FA538D85E}" type="datetimeFigureOut">
              <a:rPr lang="en-US" smtClean="0"/>
              <a:t>1/14/2026</a:t>
            </a:fld>
            <a:endParaRPr lang="en-US"/>
          </a:p>
        </p:txBody>
      </p:sp>
      <p:sp>
        <p:nvSpPr>
          <p:cNvPr id="5" name="Footer Placeholder 4">
            <a:extLst>
              <a:ext uri="{FF2B5EF4-FFF2-40B4-BE49-F238E27FC236}">
                <a16:creationId xmlns:a16="http://schemas.microsoft.com/office/drawing/2014/main" id="{32D71E4B-50E8-4235-BC0F-22A4010CA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D2D2E-79C1-4E60-83C3-AEA6B06F3355}"/>
              </a:ext>
            </a:extLst>
          </p:cNvPr>
          <p:cNvSpPr>
            <a:spLocks noGrp="1"/>
          </p:cNvSpPr>
          <p:nvPr>
            <p:ph type="sldNum" sz="quarter" idx="12"/>
          </p:nvPr>
        </p:nvSpPr>
        <p:spPr>
          <a:xfrm>
            <a:off x="8610600" y="6356350"/>
            <a:ext cx="2743200" cy="365125"/>
          </a:xfrm>
          <a:prstGeom prst="rect">
            <a:avLst/>
          </a:prstGeom>
        </p:spPr>
        <p:txBody>
          <a:bodyPr/>
          <a:lstStyle/>
          <a:p>
            <a:fld id="{226A6944-F601-477E-B16E-B12B2A3FF70B}" type="slidenum">
              <a:rPr lang="en-US" smtClean="0"/>
              <a:t>‹#›</a:t>
            </a:fld>
            <a:endParaRPr lang="en-US"/>
          </a:p>
        </p:txBody>
      </p:sp>
    </p:spTree>
    <p:extLst>
      <p:ext uri="{BB962C8B-B14F-4D97-AF65-F5344CB8AC3E}">
        <p14:creationId xmlns:p14="http://schemas.microsoft.com/office/powerpoint/2010/main" val="3495584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386C2-882A-4FB9-B813-A1BDB6F382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EE3CF93-99B0-4D55-BB7F-CFA2757295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1C5464-9A3D-4E6A-BA1A-4AC3D90407D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101FAA-E7F5-486B-B8EE-DE0D0A6B5CD3}"/>
              </a:ext>
            </a:extLst>
          </p:cNvPr>
          <p:cNvSpPr>
            <a:spLocks noGrp="1"/>
          </p:cNvSpPr>
          <p:nvPr>
            <p:ph type="dt" sz="half" idx="10"/>
          </p:nvPr>
        </p:nvSpPr>
        <p:spPr>
          <a:xfrm>
            <a:off x="838200" y="6356350"/>
            <a:ext cx="2743200" cy="365125"/>
          </a:xfrm>
          <a:prstGeom prst="rect">
            <a:avLst/>
          </a:prstGeom>
        </p:spPr>
        <p:txBody>
          <a:bodyPr/>
          <a:lstStyle/>
          <a:p>
            <a:fld id="{1CEE6C4F-F230-468D-B40D-182FA538D85E}" type="datetimeFigureOut">
              <a:rPr lang="en-US" smtClean="0"/>
              <a:t>1/14/2026</a:t>
            </a:fld>
            <a:endParaRPr lang="en-US"/>
          </a:p>
        </p:txBody>
      </p:sp>
      <p:sp>
        <p:nvSpPr>
          <p:cNvPr id="6" name="Footer Placeholder 5">
            <a:extLst>
              <a:ext uri="{FF2B5EF4-FFF2-40B4-BE49-F238E27FC236}">
                <a16:creationId xmlns:a16="http://schemas.microsoft.com/office/drawing/2014/main" id="{5BC3A3CB-1EFF-48B7-9F61-7DD28359FB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9C6D6F-DA1C-44A8-9CF1-2CE2B378A435}"/>
              </a:ext>
            </a:extLst>
          </p:cNvPr>
          <p:cNvSpPr>
            <a:spLocks noGrp="1"/>
          </p:cNvSpPr>
          <p:nvPr>
            <p:ph type="sldNum" sz="quarter" idx="12"/>
          </p:nvPr>
        </p:nvSpPr>
        <p:spPr>
          <a:xfrm>
            <a:off x="8610600" y="6356350"/>
            <a:ext cx="2743200" cy="365125"/>
          </a:xfrm>
          <a:prstGeom prst="rect">
            <a:avLst/>
          </a:prstGeom>
        </p:spPr>
        <p:txBody>
          <a:bodyPr/>
          <a:lstStyle/>
          <a:p>
            <a:fld id="{226A6944-F601-477E-B16E-B12B2A3FF70B}" type="slidenum">
              <a:rPr lang="en-US" smtClean="0"/>
              <a:t>‹#›</a:t>
            </a:fld>
            <a:endParaRPr lang="en-US"/>
          </a:p>
        </p:txBody>
      </p:sp>
    </p:spTree>
    <p:extLst>
      <p:ext uri="{BB962C8B-B14F-4D97-AF65-F5344CB8AC3E}">
        <p14:creationId xmlns:p14="http://schemas.microsoft.com/office/powerpoint/2010/main" val="3114812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95D0-2553-4F1D-B887-0B5C89400AC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F92ADA3-F38F-4FD9-91B5-BC168A9042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5AAB4A-383E-4B1C-BCBD-0FF7977BC90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3F1549-438B-40CD-B782-57E639059D3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C2BE48-BDC3-4B2E-A6FD-A05A8366E1D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7935D4-4A02-4DDE-808D-132D6FC661CD}"/>
              </a:ext>
            </a:extLst>
          </p:cNvPr>
          <p:cNvSpPr>
            <a:spLocks noGrp="1"/>
          </p:cNvSpPr>
          <p:nvPr>
            <p:ph type="dt" sz="half" idx="10"/>
          </p:nvPr>
        </p:nvSpPr>
        <p:spPr>
          <a:xfrm>
            <a:off x="838200" y="6356350"/>
            <a:ext cx="2743200" cy="365125"/>
          </a:xfrm>
          <a:prstGeom prst="rect">
            <a:avLst/>
          </a:prstGeom>
        </p:spPr>
        <p:txBody>
          <a:bodyPr/>
          <a:lstStyle/>
          <a:p>
            <a:fld id="{1CEE6C4F-F230-468D-B40D-182FA538D85E}" type="datetimeFigureOut">
              <a:rPr lang="en-US" smtClean="0"/>
              <a:t>1/14/2026</a:t>
            </a:fld>
            <a:endParaRPr lang="en-US"/>
          </a:p>
        </p:txBody>
      </p:sp>
      <p:sp>
        <p:nvSpPr>
          <p:cNvPr id="8" name="Footer Placeholder 7">
            <a:extLst>
              <a:ext uri="{FF2B5EF4-FFF2-40B4-BE49-F238E27FC236}">
                <a16:creationId xmlns:a16="http://schemas.microsoft.com/office/drawing/2014/main" id="{7B3EF29A-8742-4D7D-BD6C-A85FCC9682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93B190-CA24-407D-8646-87C53B016AAE}"/>
              </a:ext>
            </a:extLst>
          </p:cNvPr>
          <p:cNvSpPr>
            <a:spLocks noGrp="1"/>
          </p:cNvSpPr>
          <p:nvPr>
            <p:ph type="sldNum" sz="quarter" idx="12"/>
          </p:nvPr>
        </p:nvSpPr>
        <p:spPr>
          <a:xfrm>
            <a:off x="8610600" y="6356350"/>
            <a:ext cx="2743200" cy="365125"/>
          </a:xfrm>
          <a:prstGeom prst="rect">
            <a:avLst/>
          </a:prstGeom>
        </p:spPr>
        <p:txBody>
          <a:bodyPr/>
          <a:lstStyle/>
          <a:p>
            <a:fld id="{226A6944-F601-477E-B16E-B12B2A3FF70B}" type="slidenum">
              <a:rPr lang="en-US" smtClean="0"/>
              <a:t>‹#›</a:t>
            </a:fld>
            <a:endParaRPr lang="en-US"/>
          </a:p>
        </p:txBody>
      </p:sp>
    </p:spTree>
    <p:extLst>
      <p:ext uri="{BB962C8B-B14F-4D97-AF65-F5344CB8AC3E}">
        <p14:creationId xmlns:p14="http://schemas.microsoft.com/office/powerpoint/2010/main" val="374539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B433-676F-4B30-86E9-97CA48949E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F4D4A0E-DA9F-49F3-A03C-90EDAD9DAC7B}"/>
              </a:ext>
            </a:extLst>
          </p:cNvPr>
          <p:cNvSpPr>
            <a:spLocks noGrp="1"/>
          </p:cNvSpPr>
          <p:nvPr>
            <p:ph type="dt" sz="half" idx="10"/>
          </p:nvPr>
        </p:nvSpPr>
        <p:spPr>
          <a:xfrm>
            <a:off x="838200" y="6356350"/>
            <a:ext cx="2743200" cy="365125"/>
          </a:xfrm>
          <a:prstGeom prst="rect">
            <a:avLst/>
          </a:prstGeom>
        </p:spPr>
        <p:txBody>
          <a:bodyPr/>
          <a:lstStyle/>
          <a:p>
            <a:fld id="{1CEE6C4F-F230-468D-B40D-182FA538D85E}" type="datetimeFigureOut">
              <a:rPr lang="en-US" smtClean="0"/>
              <a:t>1/14/2026</a:t>
            </a:fld>
            <a:endParaRPr lang="en-US"/>
          </a:p>
        </p:txBody>
      </p:sp>
      <p:sp>
        <p:nvSpPr>
          <p:cNvPr id="4" name="Footer Placeholder 3">
            <a:extLst>
              <a:ext uri="{FF2B5EF4-FFF2-40B4-BE49-F238E27FC236}">
                <a16:creationId xmlns:a16="http://schemas.microsoft.com/office/drawing/2014/main" id="{24B497B2-D763-4703-99CA-B099C8FB2E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4BC44F1-F333-4020-BDC5-AADCFFAA9F50}"/>
              </a:ext>
            </a:extLst>
          </p:cNvPr>
          <p:cNvSpPr>
            <a:spLocks noGrp="1"/>
          </p:cNvSpPr>
          <p:nvPr>
            <p:ph type="sldNum" sz="quarter" idx="12"/>
          </p:nvPr>
        </p:nvSpPr>
        <p:spPr>
          <a:xfrm>
            <a:off x="8610600" y="6356350"/>
            <a:ext cx="2743200" cy="365125"/>
          </a:xfrm>
          <a:prstGeom prst="rect">
            <a:avLst/>
          </a:prstGeom>
        </p:spPr>
        <p:txBody>
          <a:bodyPr/>
          <a:lstStyle/>
          <a:p>
            <a:fld id="{226A6944-F601-477E-B16E-B12B2A3FF70B}" type="slidenum">
              <a:rPr lang="en-US" smtClean="0"/>
              <a:t>‹#›</a:t>
            </a:fld>
            <a:endParaRPr lang="en-US"/>
          </a:p>
        </p:txBody>
      </p:sp>
    </p:spTree>
    <p:extLst>
      <p:ext uri="{BB962C8B-B14F-4D97-AF65-F5344CB8AC3E}">
        <p14:creationId xmlns:p14="http://schemas.microsoft.com/office/powerpoint/2010/main" val="2383194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2447B4-3B56-4101-8213-B132A52608BE}"/>
              </a:ext>
            </a:extLst>
          </p:cNvPr>
          <p:cNvSpPr>
            <a:spLocks noGrp="1"/>
          </p:cNvSpPr>
          <p:nvPr>
            <p:ph type="dt" sz="half" idx="10"/>
          </p:nvPr>
        </p:nvSpPr>
        <p:spPr>
          <a:xfrm>
            <a:off x="838200" y="6356350"/>
            <a:ext cx="2743200" cy="365125"/>
          </a:xfrm>
          <a:prstGeom prst="rect">
            <a:avLst/>
          </a:prstGeom>
        </p:spPr>
        <p:txBody>
          <a:bodyPr/>
          <a:lstStyle/>
          <a:p>
            <a:fld id="{1CEE6C4F-F230-468D-B40D-182FA538D85E}" type="datetimeFigureOut">
              <a:rPr lang="en-US" smtClean="0"/>
              <a:t>1/14/2026</a:t>
            </a:fld>
            <a:endParaRPr lang="en-US"/>
          </a:p>
        </p:txBody>
      </p:sp>
      <p:sp>
        <p:nvSpPr>
          <p:cNvPr id="3" name="Footer Placeholder 2">
            <a:extLst>
              <a:ext uri="{FF2B5EF4-FFF2-40B4-BE49-F238E27FC236}">
                <a16:creationId xmlns:a16="http://schemas.microsoft.com/office/drawing/2014/main" id="{48F94802-57D5-4F7E-87E0-6BDFADD509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928D897-7991-47C0-B41C-CE656223E233}"/>
              </a:ext>
            </a:extLst>
          </p:cNvPr>
          <p:cNvSpPr>
            <a:spLocks noGrp="1"/>
          </p:cNvSpPr>
          <p:nvPr>
            <p:ph type="sldNum" sz="quarter" idx="12"/>
          </p:nvPr>
        </p:nvSpPr>
        <p:spPr>
          <a:xfrm>
            <a:off x="8610600" y="6356350"/>
            <a:ext cx="2743200" cy="365125"/>
          </a:xfrm>
          <a:prstGeom prst="rect">
            <a:avLst/>
          </a:prstGeom>
        </p:spPr>
        <p:txBody>
          <a:bodyPr/>
          <a:lstStyle/>
          <a:p>
            <a:fld id="{226A6944-F601-477E-B16E-B12B2A3FF70B}" type="slidenum">
              <a:rPr lang="en-US" smtClean="0"/>
              <a:t>‹#›</a:t>
            </a:fld>
            <a:endParaRPr lang="en-US"/>
          </a:p>
        </p:txBody>
      </p:sp>
    </p:spTree>
    <p:extLst>
      <p:ext uri="{BB962C8B-B14F-4D97-AF65-F5344CB8AC3E}">
        <p14:creationId xmlns:p14="http://schemas.microsoft.com/office/powerpoint/2010/main" val="1065862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1A622-45BD-4741-921A-D05F1D4597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DA977A-36EF-4324-8289-46B97E978D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10EA7-9AF1-4AA0-8820-BDBDF08A98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1C0B1F-8A59-4FA9-8B20-428EEF69D8C3}"/>
              </a:ext>
            </a:extLst>
          </p:cNvPr>
          <p:cNvSpPr>
            <a:spLocks noGrp="1"/>
          </p:cNvSpPr>
          <p:nvPr>
            <p:ph type="dt" sz="half" idx="10"/>
          </p:nvPr>
        </p:nvSpPr>
        <p:spPr>
          <a:xfrm>
            <a:off x="838200" y="6356350"/>
            <a:ext cx="2743200" cy="365125"/>
          </a:xfrm>
          <a:prstGeom prst="rect">
            <a:avLst/>
          </a:prstGeom>
        </p:spPr>
        <p:txBody>
          <a:bodyPr/>
          <a:lstStyle/>
          <a:p>
            <a:fld id="{1CEE6C4F-F230-468D-B40D-182FA538D85E}" type="datetimeFigureOut">
              <a:rPr lang="en-US" smtClean="0"/>
              <a:t>1/14/2026</a:t>
            </a:fld>
            <a:endParaRPr lang="en-US"/>
          </a:p>
        </p:txBody>
      </p:sp>
      <p:sp>
        <p:nvSpPr>
          <p:cNvPr id="6" name="Footer Placeholder 5">
            <a:extLst>
              <a:ext uri="{FF2B5EF4-FFF2-40B4-BE49-F238E27FC236}">
                <a16:creationId xmlns:a16="http://schemas.microsoft.com/office/drawing/2014/main" id="{F0EA0000-3E32-4A31-9879-28BF646F70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96CEAB-0B2E-49E4-ABE3-4D082E2BAF1B}"/>
              </a:ext>
            </a:extLst>
          </p:cNvPr>
          <p:cNvSpPr>
            <a:spLocks noGrp="1"/>
          </p:cNvSpPr>
          <p:nvPr>
            <p:ph type="sldNum" sz="quarter" idx="12"/>
          </p:nvPr>
        </p:nvSpPr>
        <p:spPr>
          <a:xfrm>
            <a:off x="8610600" y="6356350"/>
            <a:ext cx="2743200" cy="365125"/>
          </a:xfrm>
          <a:prstGeom prst="rect">
            <a:avLst/>
          </a:prstGeom>
        </p:spPr>
        <p:txBody>
          <a:bodyPr/>
          <a:lstStyle/>
          <a:p>
            <a:fld id="{226A6944-F601-477E-B16E-B12B2A3FF70B}" type="slidenum">
              <a:rPr lang="en-US" smtClean="0"/>
              <a:t>‹#›</a:t>
            </a:fld>
            <a:endParaRPr lang="en-US"/>
          </a:p>
        </p:txBody>
      </p:sp>
    </p:spTree>
    <p:extLst>
      <p:ext uri="{BB962C8B-B14F-4D97-AF65-F5344CB8AC3E}">
        <p14:creationId xmlns:p14="http://schemas.microsoft.com/office/powerpoint/2010/main" val="1241082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0A11C-7FC7-3547-9847-1927772A1C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0C815D-4FFF-D20F-3BAE-798BD82FFA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7CE02D-F2B9-913B-8FE3-8DD67BA5E758}"/>
              </a:ext>
            </a:extLst>
          </p:cNvPr>
          <p:cNvSpPr>
            <a:spLocks noGrp="1"/>
          </p:cNvSpPr>
          <p:nvPr>
            <p:ph type="dt" sz="half" idx="10"/>
          </p:nvPr>
        </p:nvSpPr>
        <p:spPr/>
        <p:txBody>
          <a:bodyPr/>
          <a:lstStyle/>
          <a:p>
            <a:fld id="{CD596E3F-F979-419B-9FBD-F535F539EE58}" type="datetimeFigureOut">
              <a:rPr lang="en-US" smtClean="0"/>
              <a:t>1/14/2026</a:t>
            </a:fld>
            <a:endParaRPr lang="en-US"/>
          </a:p>
        </p:txBody>
      </p:sp>
      <p:sp>
        <p:nvSpPr>
          <p:cNvPr id="5" name="Footer Placeholder 4">
            <a:extLst>
              <a:ext uri="{FF2B5EF4-FFF2-40B4-BE49-F238E27FC236}">
                <a16:creationId xmlns:a16="http://schemas.microsoft.com/office/drawing/2014/main" id="{333C3A7F-70FD-CF73-D79A-B9CFD1E3E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52C0F-C523-2487-4E1F-BC67B0BF5FBC}"/>
              </a:ext>
            </a:extLst>
          </p:cNvPr>
          <p:cNvSpPr>
            <a:spLocks noGrp="1"/>
          </p:cNvSpPr>
          <p:nvPr>
            <p:ph type="sldNum" sz="quarter" idx="12"/>
          </p:nvPr>
        </p:nvSpPr>
        <p:spPr/>
        <p:txBody>
          <a:bodyPr/>
          <a:lstStyle/>
          <a:p>
            <a:fld id="{7DAEBEF4-7292-4814-AB78-961DD2C0FB53}" type="slidenum">
              <a:rPr lang="en-US" smtClean="0"/>
              <a:t>‹#›</a:t>
            </a:fld>
            <a:endParaRPr lang="en-US"/>
          </a:p>
        </p:txBody>
      </p:sp>
    </p:spTree>
    <p:extLst>
      <p:ext uri="{BB962C8B-B14F-4D97-AF65-F5344CB8AC3E}">
        <p14:creationId xmlns:p14="http://schemas.microsoft.com/office/powerpoint/2010/main" val="2664155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F05A4-217C-46FE-A86C-632B4861E5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6FFC38-2FB9-4F6C-8166-3DA2C9FF1D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48577E-3080-416B-A923-9EFE027EA0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11E4FD-E3E8-4887-8CED-E247D58C25FF}"/>
              </a:ext>
            </a:extLst>
          </p:cNvPr>
          <p:cNvSpPr>
            <a:spLocks noGrp="1"/>
          </p:cNvSpPr>
          <p:nvPr>
            <p:ph type="dt" sz="half" idx="10"/>
          </p:nvPr>
        </p:nvSpPr>
        <p:spPr>
          <a:xfrm>
            <a:off x="838200" y="6356350"/>
            <a:ext cx="2743200" cy="365125"/>
          </a:xfrm>
          <a:prstGeom prst="rect">
            <a:avLst/>
          </a:prstGeom>
        </p:spPr>
        <p:txBody>
          <a:bodyPr/>
          <a:lstStyle/>
          <a:p>
            <a:fld id="{1CEE6C4F-F230-468D-B40D-182FA538D85E}" type="datetimeFigureOut">
              <a:rPr lang="en-US" smtClean="0"/>
              <a:t>1/14/2026</a:t>
            </a:fld>
            <a:endParaRPr lang="en-US"/>
          </a:p>
        </p:txBody>
      </p:sp>
      <p:sp>
        <p:nvSpPr>
          <p:cNvPr id="6" name="Footer Placeholder 5">
            <a:extLst>
              <a:ext uri="{FF2B5EF4-FFF2-40B4-BE49-F238E27FC236}">
                <a16:creationId xmlns:a16="http://schemas.microsoft.com/office/drawing/2014/main" id="{A9998637-E5A2-48EC-B8B4-0A6F70CD06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D71665-05E1-476B-BC5E-9FBDC9CC1021}"/>
              </a:ext>
            </a:extLst>
          </p:cNvPr>
          <p:cNvSpPr>
            <a:spLocks noGrp="1"/>
          </p:cNvSpPr>
          <p:nvPr>
            <p:ph type="sldNum" sz="quarter" idx="12"/>
          </p:nvPr>
        </p:nvSpPr>
        <p:spPr>
          <a:xfrm>
            <a:off x="8610600" y="6356350"/>
            <a:ext cx="2743200" cy="365125"/>
          </a:xfrm>
          <a:prstGeom prst="rect">
            <a:avLst/>
          </a:prstGeom>
        </p:spPr>
        <p:txBody>
          <a:bodyPr/>
          <a:lstStyle/>
          <a:p>
            <a:fld id="{226A6944-F601-477E-B16E-B12B2A3FF70B}" type="slidenum">
              <a:rPr lang="en-US" smtClean="0"/>
              <a:t>‹#›</a:t>
            </a:fld>
            <a:endParaRPr lang="en-US"/>
          </a:p>
        </p:txBody>
      </p:sp>
    </p:spTree>
    <p:extLst>
      <p:ext uri="{BB962C8B-B14F-4D97-AF65-F5344CB8AC3E}">
        <p14:creationId xmlns:p14="http://schemas.microsoft.com/office/powerpoint/2010/main" val="2294006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D2685-CB21-4092-B02D-5ECFF24995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DA9107-4480-4C1A-A787-C2E8667B5A2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4F0C5D-5160-4381-A168-D6A299E93065}"/>
              </a:ext>
            </a:extLst>
          </p:cNvPr>
          <p:cNvSpPr>
            <a:spLocks noGrp="1"/>
          </p:cNvSpPr>
          <p:nvPr>
            <p:ph type="dt" sz="half" idx="10"/>
          </p:nvPr>
        </p:nvSpPr>
        <p:spPr>
          <a:xfrm>
            <a:off x="838200" y="6356350"/>
            <a:ext cx="2743200" cy="365125"/>
          </a:xfrm>
          <a:prstGeom prst="rect">
            <a:avLst/>
          </a:prstGeom>
        </p:spPr>
        <p:txBody>
          <a:bodyPr/>
          <a:lstStyle/>
          <a:p>
            <a:fld id="{1CEE6C4F-F230-468D-B40D-182FA538D85E}" type="datetimeFigureOut">
              <a:rPr lang="en-US" smtClean="0"/>
              <a:t>1/14/2026</a:t>
            </a:fld>
            <a:endParaRPr lang="en-US"/>
          </a:p>
        </p:txBody>
      </p:sp>
      <p:sp>
        <p:nvSpPr>
          <p:cNvPr id="5" name="Footer Placeholder 4">
            <a:extLst>
              <a:ext uri="{FF2B5EF4-FFF2-40B4-BE49-F238E27FC236}">
                <a16:creationId xmlns:a16="http://schemas.microsoft.com/office/drawing/2014/main" id="{557FFC88-A172-4567-B8AB-4FD12A7732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1D021E-67C0-41C8-91C0-2379AB029C38}"/>
              </a:ext>
            </a:extLst>
          </p:cNvPr>
          <p:cNvSpPr>
            <a:spLocks noGrp="1"/>
          </p:cNvSpPr>
          <p:nvPr>
            <p:ph type="sldNum" sz="quarter" idx="12"/>
          </p:nvPr>
        </p:nvSpPr>
        <p:spPr>
          <a:xfrm>
            <a:off x="8610600" y="6356350"/>
            <a:ext cx="2743200" cy="365125"/>
          </a:xfrm>
          <a:prstGeom prst="rect">
            <a:avLst/>
          </a:prstGeom>
        </p:spPr>
        <p:txBody>
          <a:bodyPr/>
          <a:lstStyle/>
          <a:p>
            <a:fld id="{226A6944-F601-477E-B16E-B12B2A3FF70B}" type="slidenum">
              <a:rPr lang="en-US" smtClean="0"/>
              <a:t>‹#›</a:t>
            </a:fld>
            <a:endParaRPr lang="en-US"/>
          </a:p>
        </p:txBody>
      </p:sp>
    </p:spTree>
    <p:extLst>
      <p:ext uri="{BB962C8B-B14F-4D97-AF65-F5344CB8AC3E}">
        <p14:creationId xmlns:p14="http://schemas.microsoft.com/office/powerpoint/2010/main" val="2228953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03C216-C262-46C7-BA22-4134AF37F1C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65ED46-D24A-40C1-9785-624FEC085E5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17D222-5588-489F-B722-5CF5C06F48E2}"/>
              </a:ext>
            </a:extLst>
          </p:cNvPr>
          <p:cNvSpPr>
            <a:spLocks noGrp="1"/>
          </p:cNvSpPr>
          <p:nvPr>
            <p:ph type="dt" sz="half" idx="10"/>
          </p:nvPr>
        </p:nvSpPr>
        <p:spPr>
          <a:xfrm>
            <a:off x="838200" y="6356350"/>
            <a:ext cx="2743200" cy="365125"/>
          </a:xfrm>
          <a:prstGeom prst="rect">
            <a:avLst/>
          </a:prstGeom>
        </p:spPr>
        <p:txBody>
          <a:bodyPr/>
          <a:lstStyle/>
          <a:p>
            <a:fld id="{1CEE6C4F-F230-468D-B40D-182FA538D85E}" type="datetimeFigureOut">
              <a:rPr lang="en-US" smtClean="0"/>
              <a:t>1/14/2026</a:t>
            </a:fld>
            <a:endParaRPr lang="en-US"/>
          </a:p>
        </p:txBody>
      </p:sp>
      <p:sp>
        <p:nvSpPr>
          <p:cNvPr id="5" name="Footer Placeholder 4">
            <a:extLst>
              <a:ext uri="{FF2B5EF4-FFF2-40B4-BE49-F238E27FC236}">
                <a16:creationId xmlns:a16="http://schemas.microsoft.com/office/drawing/2014/main" id="{188B9CFA-88EA-4A88-9153-D6BE39F25B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301AED-9E03-469D-9005-5D6EFEDC6487}"/>
              </a:ext>
            </a:extLst>
          </p:cNvPr>
          <p:cNvSpPr>
            <a:spLocks noGrp="1"/>
          </p:cNvSpPr>
          <p:nvPr>
            <p:ph type="sldNum" sz="quarter" idx="12"/>
          </p:nvPr>
        </p:nvSpPr>
        <p:spPr>
          <a:xfrm>
            <a:off x="8610600" y="6356350"/>
            <a:ext cx="2743200" cy="365125"/>
          </a:xfrm>
          <a:prstGeom prst="rect">
            <a:avLst/>
          </a:prstGeom>
        </p:spPr>
        <p:txBody>
          <a:bodyPr/>
          <a:lstStyle/>
          <a:p>
            <a:fld id="{226A6944-F601-477E-B16E-B12B2A3FF70B}" type="slidenum">
              <a:rPr lang="en-US" smtClean="0"/>
              <a:t>‹#›</a:t>
            </a:fld>
            <a:endParaRPr lang="en-US"/>
          </a:p>
        </p:txBody>
      </p:sp>
    </p:spTree>
    <p:extLst>
      <p:ext uri="{BB962C8B-B14F-4D97-AF65-F5344CB8AC3E}">
        <p14:creationId xmlns:p14="http://schemas.microsoft.com/office/powerpoint/2010/main" val="288305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B886A02-2EA0-4F2C-9150-D2B3DCD7830E}"/>
              </a:ext>
            </a:extLst>
          </p:cNvPr>
          <p:cNvSpPr txBox="1"/>
          <p:nvPr userDrawn="1"/>
        </p:nvSpPr>
        <p:spPr>
          <a:xfrm>
            <a:off x="0" y="6136697"/>
            <a:ext cx="12192000" cy="723275"/>
          </a:xfrm>
          <a:prstGeom prst="rect">
            <a:avLst/>
          </a:prstGeom>
          <a:solidFill>
            <a:srgbClr val="003865"/>
          </a:solidFill>
        </p:spPr>
        <p:txBody>
          <a:bodyPr wrap="square" rtlCol="0">
            <a:spAutoFit/>
          </a:bodyPr>
          <a:lstStyle/>
          <a:p>
            <a:br>
              <a:rPr lang="en-US" sz="800" dirty="0"/>
            </a:br>
            <a:br>
              <a:rPr lang="en-US" sz="1100" dirty="0"/>
            </a:br>
            <a:br>
              <a:rPr lang="en-US" sz="1100" dirty="0"/>
            </a:br>
            <a:endParaRPr lang="en-US" sz="1100" dirty="0"/>
          </a:p>
        </p:txBody>
      </p:sp>
      <p:sp>
        <p:nvSpPr>
          <p:cNvPr id="2" name="Title 1">
            <a:extLst>
              <a:ext uri="{FF2B5EF4-FFF2-40B4-BE49-F238E27FC236}">
                <a16:creationId xmlns:a16="http://schemas.microsoft.com/office/drawing/2014/main" id="{E8E575CF-E2A1-4BCA-8070-4FA142A141E0}"/>
              </a:ext>
            </a:extLst>
          </p:cNvPr>
          <p:cNvSpPr>
            <a:spLocks noGrp="1"/>
          </p:cNvSpPr>
          <p:nvPr>
            <p:ph type="ctrTitle"/>
          </p:nvPr>
        </p:nvSpPr>
        <p:spPr>
          <a:xfrm>
            <a:off x="1524000" y="558066"/>
            <a:ext cx="9144000" cy="1257214"/>
          </a:xfrm>
          <a:prstGeom prst="rect">
            <a:avLst/>
          </a:prstGeom>
        </p:spPr>
        <p:txBody>
          <a:bodyPr anchor="b"/>
          <a:lstStyle>
            <a:lvl1pPr algn="ctr">
              <a:defRPr sz="5400" b="1">
                <a:solidFill>
                  <a:srgbClr val="003865"/>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483E82E3-5298-4843-AF72-17A1579E323B}"/>
              </a:ext>
            </a:extLst>
          </p:cNvPr>
          <p:cNvSpPr>
            <a:spLocks noGrp="1"/>
          </p:cNvSpPr>
          <p:nvPr>
            <p:ph type="subTitle" idx="1" hasCustomPrompt="1"/>
          </p:nvPr>
        </p:nvSpPr>
        <p:spPr>
          <a:xfrm>
            <a:off x="1524000" y="1815280"/>
            <a:ext cx="9144000" cy="1655762"/>
          </a:xfrm>
          <a:prstGeom prst="rect">
            <a:avLst/>
          </a:prstGeom>
        </p:spPr>
        <p:txBody>
          <a:bodyPr/>
          <a:lstStyle>
            <a:lvl1pPr marL="0" indent="0" algn="ctr">
              <a:buNone/>
              <a:defRPr sz="2400">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the Master subtitle style</a:t>
            </a:r>
          </a:p>
        </p:txBody>
      </p:sp>
      <p:pic>
        <p:nvPicPr>
          <p:cNvPr id="8" name="Picture 7" descr="Text&#10;&#10;Description automatically generated with low confidence">
            <a:extLst>
              <a:ext uri="{FF2B5EF4-FFF2-40B4-BE49-F238E27FC236}">
                <a16:creationId xmlns:a16="http://schemas.microsoft.com/office/drawing/2014/main" id="{E893E159-F53E-4404-892C-3E88043A096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sp>
        <p:nvSpPr>
          <p:cNvPr id="9" name="TextBox 8">
            <a:extLst>
              <a:ext uri="{FF2B5EF4-FFF2-40B4-BE49-F238E27FC236}">
                <a16:creationId xmlns:a16="http://schemas.microsoft.com/office/drawing/2014/main" id="{435B7D1F-E0FA-4780-AFF3-F1FC2E584F56}"/>
              </a:ext>
            </a:extLst>
          </p:cNvPr>
          <p:cNvSpPr txBox="1"/>
          <p:nvPr userDrawn="1"/>
        </p:nvSpPr>
        <p:spPr>
          <a:xfrm>
            <a:off x="0" y="-1"/>
            <a:ext cx="12192000" cy="307777"/>
          </a:xfrm>
          <a:prstGeom prst="rect">
            <a:avLst/>
          </a:prstGeom>
          <a:solidFill>
            <a:srgbClr val="003865"/>
          </a:solidFill>
        </p:spPr>
        <p:txBody>
          <a:bodyPr wrap="square" rtlCol="0">
            <a:spAutoFit/>
          </a:bodyPr>
          <a:lstStyle/>
          <a:p>
            <a:endParaRPr lang="en-US" sz="1400"/>
          </a:p>
        </p:txBody>
      </p:sp>
      <p:sp>
        <p:nvSpPr>
          <p:cNvPr id="4" name="Slide Number Placeholder 6">
            <a:extLst>
              <a:ext uri="{FF2B5EF4-FFF2-40B4-BE49-F238E27FC236}">
                <a16:creationId xmlns:a16="http://schemas.microsoft.com/office/drawing/2014/main" id="{111955D0-562D-E334-3588-73C789C8E8FE}"/>
              </a:ext>
            </a:extLst>
          </p:cNvPr>
          <p:cNvSpPr>
            <a:spLocks noGrp="1"/>
          </p:cNvSpPr>
          <p:nvPr>
            <p:ph type="sldNum" sz="quarter" idx="12"/>
          </p:nvPr>
        </p:nvSpPr>
        <p:spPr>
          <a:xfrm>
            <a:off x="255403" y="6335200"/>
            <a:ext cx="2743200" cy="365125"/>
          </a:xfrm>
          <a:prstGeom prst="rect">
            <a:avLst/>
          </a:prstGeom>
        </p:spPr>
        <p:txBody>
          <a:bodyPr/>
          <a:lstStyle>
            <a:lvl1pPr>
              <a:defRPr>
                <a:solidFill>
                  <a:schemeClr val="bg1"/>
                </a:solidFill>
                <a:latin typeface="Aptos" panose="020B0004020202020204" pitchFamily="34" charset="0"/>
              </a:defRPr>
            </a:lvl1pPr>
          </a:lstStyle>
          <a:p>
            <a:fld id="{226A6944-F601-477E-B16E-B12B2A3FF70B}" type="slidenum">
              <a:rPr lang="en-US" smtClean="0"/>
              <a:pPr/>
              <a:t>‹#›</a:t>
            </a:fld>
            <a:endParaRPr lang="en-US" dirty="0"/>
          </a:p>
        </p:txBody>
      </p:sp>
    </p:spTree>
    <p:extLst>
      <p:ext uri="{BB962C8B-B14F-4D97-AF65-F5344CB8AC3E}">
        <p14:creationId xmlns:p14="http://schemas.microsoft.com/office/powerpoint/2010/main" val="926500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A70EDA0-8F00-40E7-ADB8-361F225C4924}"/>
              </a:ext>
            </a:extLst>
          </p:cNvPr>
          <p:cNvSpPr txBox="1"/>
          <p:nvPr userDrawn="1"/>
        </p:nvSpPr>
        <p:spPr>
          <a:xfrm>
            <a:off x="0" y="6136697"/>
            <a:ext cx="12192000" cy="723275"/>
          </a:xfrm>
          <a:prstGeom prst="rect">
            <a:avLst/>
          </a:prstGeom>
          <a:solidFill>
            <a:srgbClr val="003865"/>
          </a:solidFill>
        </p:spPr>
        <p:txBody>
          <a:bodyPr wrap="square" rtlCol="0">
            <a:spAutoFit/>
          </a:bodyPr>
          <a:lstStyle/>
          <a:p>
            <a:br>
              <a:rPr lang="en-US" sz="800"/>
            </a:br>
            <a:br>
              <a:rPr lang="en-US" sz="1100"/>
            </a:br>
            <a:br>
              <a:rPr lang="en-US" sz="1100"/>
            </a:br>
            <a:endParaRPr lang="en-US" sz="1100"/>
          </a:p>
        </p:txBody>
      </p:sp>
      <p:sp>
        <p:nvSpPr>
          <p:cNvPr id="2" name="Title 1">
            <a:extLst>
              <a:ext uri="{FF2B5EF4-FFF2-40B4-BE49-F238E27FC236}">
                <a16:creationId xmlns:a16="http://schemas.microsoft.com/office/drawing/2014/main" id="{6BE4A810-2BD1-47C5-9A0C-244398F22E26}"/>
              </a:ext>
            </a:extLst>
          </p:cNvPr>
          <p:cNvSpPr>
            <a:spLocks noGrp="1"/>
          </p:cNvSpPr>
          <p:nvPr>
            <p:ph type="title"/>
          </p:nvPr>
        </p:nvSpPr>
        <p:spPr>
          <a:xfrm>
            <a:off x="838200" y="365125"/>
            <a:ext cx="10515600" cy="1325563"/>
          </a:xfrm>
          <a:prstGeom prst="rect">
            <a:avLst/>
          </a:prstGeom>
        </p:spPr>
        <p:txBody>
          <a:bodyPr anchor="ctr"/>
          <a:lstStyle>
            <a:lvl1pPr>
              <a:defRPr b="1">
                <a:solidFill>
                  <a:srgbClr val="003865"/>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F29661B2-BCA6-46AE-9E48-7BC60979F5D9}"/>
              </a:ext>
            </a:extLst>
          </p:cNvPr>
          <p:cNvSpPr>
            <a:spLocks noGrp="1"/>
          </p:cNvSpPr>
          <p:nvPr>
            <p:ph idx="1"/>
          </p:nvPr>
        </p:nvSpPr>
        <p:spPr>
          <a:xfrm>
            <a:off x="838200" y="1825625"/>
            <a:ext cx="10515600" cy="4155045"/>
          </a:xfrm>
          <a:prstGeom prst="rect">
            <a:avLst/>
          </a:prstGeo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7719F16B-165F-4CA9-823A-91126115DB92}"/>
              </a:ext>
            </a:extLst>
          </p:cNvPr>
          <p:cNvSpPr txBox="1"/>
          <p:nvPr userDrawn="1"/>
        </p:nvSpPr>
        <p:spPr>
          <a:xfrm>
            <a:off x="0" y="-1"/>
            <a:ext cx="12192000" cy="307777"/>
          </a:xfrm>
          <a:prstGeom prst="rect">
            <a:avLst/>
          </a:prstGeom>
          <a:solidFill>
            <a:srgbClr val="003865"/>
          </a:solidFill>
        </p:spPr>
        <p:txBody>
          <a:bodyPr wrap="square" rtlCol="0">
            <a:spAutoFit/>
          </a:bodyPr>
          <a:lstStyle/>
          <a:p>
            <a:endParaRPr lang="en-US" sz="1400"/>
          </a:p>
        </p:txBody>
      </p:sp>
      <p:pic>
        <p:nvPicPr>
          <p:cNvPr id="9" name="Picture 8" descr="Text&#10;&#10;Description automatically generated with low confidence">
            <a:extLst>
              <a:ext uri="{FF2B5EF4-FFF2-40B4-BE49-F238E27FC236}">
                <a16:creationId xmlns:a16="http://schemas.microsoft.com/office/drawing/2014/main" id="{42CC070A-7C9A-4C41-837B-EAC28B1BB62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sp>
        <p:nvSpPr>
          <p:cNvPr id="4" name="Slide Number Placeholder 6">
            <a:extLst>
              <a:ext uri="{FF2B5EF4-FFF2-40B4-BE49-F238E27FC236}">
                <a16:creationId xmlns:a16="http://schemas.microsoft.com/office/drawing/2014/main" id="{C084772B-9CE6-9572-F5BC-17A655EAB33C}"/>
              </a:ext>
            </a:extLst>
          </p:cNvPr>
          <p:cNvSpPr>
            <a:spLocks noGrp="1"/>
          </p:cNvSpPr>
          <p:nvPr>
            <p:ph type="sldNum" sz="quarter" idx="12"/>
          </p:nvPr>
        </p:nvSpPr>
        <p:spPr>
          <a:xfrm>
            <a:off x="255403" y="6335200"/>
            <a:ext cx="2743200" cy="365125"/>
          </a:xfrm>
          <a:prstGeom prst="rect">
            <a:avLst/>
          </a:prstGeom>
        </p:spPr>
        <p:txBody>
          <a:bodyPr/>
          <a:lstStyle>
            <a:lvl1pPr>
              <a:defRPr>
                <a:solidFill>
                  <a:schemeClr val="bg1"/>
                </a:solidFill>
                <a:latin typeface="Aptos" panose="020B0004020202020204" pitchFamily="34" charset="0"/>
              </a:defRPr>
            </a:lvl1pPr>
          </a:lstStyle>
          <a:p>
            <a:fld id="{226A6944-F601-477E-B16E-B12B2A3FF70B}" type="slidenum">
              <a:rPr lang="en-US" smtClean="0"/>
              <a:pPr/>
              <a:t>‹#›</a:t>
            </a:fld>
            <a:endParaRPr lang="en-US" dirty="0"/>
          </a:p>
        </p:txBody>
      </p:sp>
    </p:spTree>
    <p:extLst>
      <p:ext uri="{BB962C8B-B14F-4D97-AF65-F5344CB8AC3E}">
        <p14:creationId xmlns:p14="http://schemas.microsoft.com/office/powerpoint/2010/main" val="1467232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2AC3-0F06-4C79-90D9-562F4D42EC76}"/>
              </a:ext>
            </a:extLst>
          </p:cNvPr>
          <p:cNvSpPr>
            <a:spLocks noGrp="1"/>
          </p:cNvSpPr>
          <p:nvPr>
            <p:ph type="title"/>
          </p:nvPr>
        </p:nvSpPr>
        <p:spPr>
          <a:xfrm>
            <a:off x="831850" y="1709738"/>
            <a:ext cx="10515600" cy="2852737"/>
          </a:xfrm>
          <a:prstGeom prst="rect">
            <a:avLst/>
          </a:prstGeom>
        </p:spPr>
        <p:txBody>
          <a:bodyPr anchor="ctr"/>
          <a:lstStyle>
            <a:lvl1pPr algn="ctr">
              <a:defRPr sz="6000" b="1">
                <a:solidFill>
                  <a:srgbClr val="003865"/>
                </a:solidFill>
                <a:latin typeface="+mn-lt"/>
              </a:defRPr>
            </a:lvl1pPr>
          </a:lstStyle>
          <a:p>
            <a:r>
              <a:rPr lang="en-US"/>
              <a:t>Click to edit Master title style</a:t>
            </a:r>
          </a:p>
        </p:txBody>
      </p:sp>
      <p:sp>
        <p:nvSpPr>
          <p:cNvPr id="3" name="Text Placeholder 2">
            <a:extLst>
              <a:ext uri="{FF2B5EF4-FFF2-40B4-BE49-F238E27FC236}">
                <a16:creationId xmlns:a16="http://schemas.microsoft.com/office/drawing/2014/main" id="{E3194309-A782-41B7-853D-7367536E88D4}"/>
              </a:ext>
            </a:extLst>
          </p:cNvPr>
          <p:cNvSpPr>
            <a:spLocks noGrp="1"/>
          </p:cNvSpPr>
          <p:nvPr>
            <p:ph type="body" idx="1"/>
          </p:nvPr>
        </p:nvSpPr>
        <p:spPr>
          <a:xfrm>
            <a:off x="831850" y="4589463"/>
            <a:ext cx="10515600" cy="1500187"/>
          </a:xfrm>
          <a:prstGeom prst="rect">
            <a:avLst/>
          </a:prstGeom>
        </p:spPr>
        <p:txBody>
          <a:bodyPr/>
          <a:lstStyle>
            <a:lvl1pPr marL="0" indent="0" algn="ctr">
              <a:buNone/>
              <a:defRPr sz="2400">
                <a:solidFill>
                  <a:srgbClr val="00386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87E60D-CD9C-4A24-B5F2-96D787FAF2C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2D71E4B-50E8-4235-BC0F-22A4010CA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D2D2E-79C1-4E60-83C3-AEA6B06F3355}"/>
              </a:ext>
            </a:extLst>
          </p:cNvPr>
          <p:cNvSpPr>
            <a:spLocks noGrp="1"/>
          </p:cNvSpPr>
          <p:nvPr>
            <p:ph type="sldNum" sz="quarter" idx="12"/>
          </p:nvPr>
        </p:nvSpPr>
        <p:spPr>
          <a:xfrm>
            <a:off x="8610600" y="6356350"/>
            <a:ext cx="2743200" cy="365125"/>
          </a:xfrm>
          <a:prstGeom prst="rect">
            <a:avLst/>
          </a:prstGeom>
        </p:spPr>
        <p:txBody>
          <a:bodyPr/>
          <a:lstStyle/>
          <a:p>
            <a:fld id="{226A6944-F601-477E-B16E-B12B2A3FF70B}" type="slidenum">
              <a:rPr lang="en-US" smtClean="0"/>
              <a:t>‹#›</a:t>
            </a:fld>
            <a:endParaRPr lang="en-US"/>
          </a:p>
        </p:txBody>
      </p:sp>
      <p:sp>
        <p:nvSpPr>
          <p:cNvPr id="7" name="TextBox 6">
            <a:extLst>
              <a:ext uri="{FF2B5EF4-FFF2-40B4-BE49-F238E27FC236}">
                <a16:creationId xmlns:a16="http://schemas.microsoft.com/office/drawing/2014/main" id="{DB73E0DF-3C51-D3B5-9D68-6687D85464AA}"/>
              </a:ext>
            </a:extLst>
          </p:cNvPr>
          <p:cNvSpPr txBox="1"/>
          <p:nvPr userDrawn="1"/>
        </p:nvSpPr>
        <p:spPr>
          <a:xfrm>
            <a:off x="0" y="6136697"/>
            <a:ext cx="12192000" cy="723275"/>
          </a:xfrm>
          <a:prstGeom prst="rect">
            <a:avLst/>
          </a:prstGeom>
          <a:solidFill>
            <a:srgbClr val="003865"/>
          </a:solidFill>
        </p:spPr>
        <p:txBody>
          <a:bodyPr wrap="square" rtlCol="0">
            <a:spAutoFit/>
          </a:bodyPr>
          <a:lstStyle/>
          <a:p>
            <a:br>
              <a:rPr lang="en-US" sz="800"/>
            </a:br>
            <a:br>
              <a:rPr lang="en-US" sz="1100"/>
            </a:br>
            <a:br>
              <a:rPr lang="en-US" sz="1100"/>
            </a:br>
            <a:endParaRPr lang="en-US" sz="1100"/>
          </a:p>
        </p:txBody>
      </p:sp>
      <p:pic>
        <p:nvPicPr>
          <p:cNvPr id="8" name="Picture 7" descr="Text&#10;&#10;Description automatically generated with low confidence">
            <a:extLst>
              <a:ext uri="{FF2B5EF4-FFF2-40B4-BE49-F238E27FC236}">
                <a16:creationId xmlns:a16="http://schemas.microsoft.com/office/drawing/2014/main" id="{F10E8130-740E-7030-F11C-047794968C4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sp>
        <p:nvSpPr>
          <p:cNvPr id="9" name="Slide Number Placeholder 6">
            <a:extLst>
              <a:ext uri="{FF2B5EF4-FFF2-40B4-BE49-F238E27FC236}">
                <a16:creationId xmlns:a16="http://schemas.microsoft.com/office/drawing/2014/main" id="{8504F621-D863-03F0-8DD9-C54BDDA1DBD5}"/>
              </a:ext>
            </a:extLst>
          </p:cNvPr>
          <p:cNvSpPr txBox="1">
            <a:spLocks/>
          </p:cNvSpPr>
          <p:nvPr userDrawn="1"/>
        </p:nvSpPr>
        <p:spPr>
          <a:xfrm>
            <a:off x="255403" y="6335200"/>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Aptos" panose="020B00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6A6944-F601-477E-B16E-B12B2A3FF70B}" type="slidenum">
              <a:rPr lang="en-US" smtClean="0"/>
              <a:pPr/>
              <a:t>‹#›</a:t>
            </a:fld>
            <a:endParaRPr lang="en-US" dirty="0"/>
          </a:p>
        </p:txBody>
      </p:sp>
    </p:spTree>
    <p:extLst>
      <p:ext uri="{BB962C8B-B14F-4D97-AF65-F5344CB8AC3E}">
        <p14:creationId xmlns:p14="http://schemas.microsoft.com/office/powerpoint/2010/main" val="2225563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386C2-882A-4FB9-B813-A1BDB6F3825F}"/>
              </a:ext>
            </a:extLst>
          </p:cNvPr>
          <p:cNvSpPr>
            <a:spLocks noGrp="1"/>
          </p:cNvSpPr>
          <p:nvPr>
            <p:ph type="title"/>
          </p:nvPr>
        </p:nvSpPr>
        <p:spPr>
          <a:xfrm>
            <a:off x="838200" y="365125"/>
            <a:ext cx="10515600" cy="1325563"/>
          </a:xfrm>
          <a:prstGeom prst="rect">
            <a:avLst/>
          </a:prstGeom>
        </p:spPr>
        <p:txBody>
          <a:bodyPr anchor="ctr"/>
          <a:lstStyle>
            <a:lvl1pPr>
              <a:defRPr b="1">
                <a:solidFill>
                  <a:srgbClr val="003865"/>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1EE3CF93-99B0-4D55-BB7F-CFA275729547}"/>
              </a:ext>
            </a:extLst>
          </p:cNvPr>
          <p:cNvSpPr>
            <a:spLocks noGrp="1"/>
          </p:cNvSpPr>
          <p:nvPr>
            <p:ph sz="half" idx="1"/>
          </p:nvPr>
        </p:nvSpPr>
        <p:spPr>
          <a:xfrm>
            <a:off x="838200" y="1825625"/>
            <a:ext cx="5181600" cy="4172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1C5464-9A3D-4E6A-BA1A-4AC3D90407D1}"/>
              </a:ext>
            </a:extLst>
          </p:cNvPr>
          <p:cNvSpPr>
            <a:spLocks noGrp="1"/>
          </p:cNvSpPr>
          <p:nvPr>
            <p:ph sz="half" idx="2"/>
          </p:nvPr>
        </p:nvSpPr>
        <p:spPr>
          <a:xfrm>
            <a:off x="6172200" y="1825625"/>
            <a:ext cx="5181600" cy="4172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101FAA-E7F5-486B-B8EE-DE0D0A6B5CD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BC3A3CB-1EFF-48B7-9F61-7DD28359FB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9C6D6F-DA1C-44A8-9CF1-2CE2B378A435}"/>
              </a:ext>
            </a:extLst>
          </p:cNvPr>
          <p:cNvSpPr>
            <a:spLocks noGrp="1"/>
          </p:cNvSpPr>
          <p:nvPr>
            <p:ph type="sldNum" sz="quarter" idx="12"/>
          </p:nvPr>
        </p:nvSpPr>
        <p:spPr>
          <a:xfrm>
            <a:off x="8610600" y="6356350"/>
            <a:ext cx="2743200" cy="365125"/>
          </a:xfrm>
          <a:prstGeom prst="rect">
            <a:avLst/>
          </a:prstGeom>
        </p:spPr>
        <p:txBody>
          <a:bodyPr/>
          <a:lstStyle/>
          <a:p>
            <a:fld id="{226A6944-F601-477E-B16E-B12B2A3FF70B}" type="slidenum">
              <a:rPr lang="en-US" smtClean="0"/>
              <a:t>‹#›</a:t>
            </a:fld>
            <a:endParaRPr lang="en-US"/>
          </a:p>
        </p:txBody>
      </p:sp>
      <p:sp>
        <p:nvSpPr>
          <p:cNvPr id="8" name="TextBox 7">
            <a:extLst>
              <a:ext uri="{FF2B5EF4-FFF2-40B4-BE49-F238E27FC236}">
                <a16:creationId xmlns:a16="http://schemas.microsoft.com/office/drawing/2014/main" id="{A15D981A-4324-CBAF-939A-A12069EC40A4}"/>
              </a:ext>
            </a:extLst>
          </p:cNvPr>
          <p:cNvSpPr txBox="1"/>
          <p:nvPr userDrawn="1"/>
        </p:nvSpPr>
        <p:spPr>
          <a:xfrm>
            <a:off x="0" y="6136697"/>
            <a:ext cx="12192000" cy="723275"/>
          </a:xfrm>
          <a:prstGeom prst="rect">
            <a:avLst/>
          </a:prstGeom>
          <a:solidFill>
            <a:srgbClr val="003865"/>
          </a:solidFill>
        </p:spPr>
        <p:txBody>
          <a:bodyPr wrap="square" rtlCol="0">
            <a:spAutoFit/>
          </a:bodyPr>
          <a:lstStyle/>
          <a:p>
            <a:br>
              <a:rPr lang="en-US" sz="800"/>
            </a:br>
            <a:br>
              <a:rPr lang="en-US" sz="1100"/>
            </a:br>
            <a:br>
              <a:rPr lang="en-US" sz="1100"/>
            </a:br>
            <a:endParaRPr lang="en-US" sz="1100"/>
          </a:p>
        </p:txBody>
      </p:sp>
      <p:pic>
        <p:nvPicPr>
          <p:cNvPr id="9" name="Picture 8" descr="Text&#10;&#10;Description automatically generated with low confidence">
            <a:extLst>
              <a:ext uri="{FF2B5EF4-FFF2-40B4-BE49-F238E27FC236}">
                <a16:creationId xmlns:a16="http://schemas.microsoft.com/office/drawing/2014/main" id="{AF3EA757-31CC-50C7-4603-2819BC8C216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sp>
        <p:nvSpPr>
          <p:cNvPr id="10" name="TextBox 9">
            <a:extLst>
              <a:ext uri="{FF2B5EF4-FFF2-40B4-BE49-F238E27FC236}">
                <a16:creationId xmlns:a16="http://schemas.microsoft.com/office/drawing/2014/main" id="{93352746-2986-1854-609B-D1CF9718FD4A}"/>
              </a:ext>
            </a:extLst>
          </p:cNvPr>
          <p:cNvSpPr txBox="1"/>
          <p:nvPr userDrawn="1"/>
        </p:nvSpPr>
        <p:spPr>
          <a:xfrm>
            <a:off x="0" y="-1"/>
            <a:ext cx="12192000" cy="307777"/>
          </a:xfrm>
          <a:prstGeom prst="rect">
            <a:avLst/>
          </a:prstGeom>
          <a:solidFill>
            <a:srgbClr val="003865"/>
          </a:solidFill>
        </p:spPr>
        <p:txBody>
          <a:bodyPr wrap="square" rtlCol="0">
            <a:spAutoFit/>
          </a:bodyPr>
          <a:lstStyle/>
          <a:p>
            <a:endParaRPr lang="en-US" sz="1400"/>
          </a:p>
        </p:txBody>
      </p:sp>
      <p:sp>
        <p:nvSpPr>
          <p:cNvPr id="11" name="Slide Number Placeholder 6">
            <a:extLst>
              <a:ext uri="{FF2B5EF4-FFF2-40B4-BE49-F238E27FC236}">
                <a16:creationId xmlns:a16="http://schemas.microsoft.com/office/drawing/2014/main" id="{84B158CA-401C-4F4F-E9CA-6A640D25BB9F}"/>
              </a:ext>
            </a:extLst>
          </p:cNvPr>
          <p:cNvSpPr txBox="1">
            <a:spLocks/>
          </p:cNvSpPr>
          <p:nvPr userDrawn="1"/>
        </p:nvSpPr>
        <p:spPr>
          <a:xfrm>
            <a:off x="255403" y="6335200"/>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Aptos" panose="020B00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6A6944-F601-477E-B16E-B12B2A3FF70B}" type="slidenum">
              <a:rPr lang="en-US" smtClean="0"/>
              <a:pPr/>
              <a:t>‹#›</a:t>
            </a:fld>
            <a:endParaRPr lang="en-US" dirty="0"/>
          </a:p>
        </p:txBody>
      </p:sp>
    </p:spTree>
    <p:extLst>
      <p:ext uri="{BB962C8B-B14F-4D97-AF65-F5344CB8AC3E}">
        <p14:creationId xmlns:p14="http://schemas.microsoft.com/office/powerpoint/2010/main" val="1694738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95D0-2553-4F1D-B887-0B5C89400AC7}"/>
              </a:ext>
            </a:extLst>
          </p:cNvPr>
          <p:cNvSpPr>
            <a:spLocks noGrp="1"/>
          </p:cNvSpPr>
          <p:nvPr>
            <p:ph type="title"/>
          </p:nvPr>
        </p:nvSpPr>
        <p:spPr>
          <a:xfrm>
            <a:off x="839788" y="365125"/>
            <a:ext cx="10515600" cy="1325563"/>
          </a:xfrm>
          <a:prstGeom prst="rect">
            <a:avLst/>
          </a:prstGeom>
        </p:spPr>
        <p:txBody>
          <a:bodyPr anchor="ctr"/>
          <a:lstStyle>
            <a:lvl1pPr algn="l">
              <a:defRPr b="1">
                <a:solidFill>
                  <a:srgbClr val="003865"/>
                </a:solidFill>
                <a:latin typeface="+mn-lt"/>
              </a:defRPr>
            </a:lvl1pPr>
          </a:lstStyle>
          <a:p>
            <a:r>
              <a:rPr lang="en-US"/>
              <a:t>Click to edit Master title style</a:t>
            </a:r>
          </a:p>
        </p:txBody>
      </p:sp>
      <p:sp>
        <p:nvSpPr>
          <p:cNvPr id="3" name="Text Placeholder 2">
            <a:extLst>
              <a:ext uri="{FF2B5EF4-FFF2-40B4-BE49-F238E27FC236}">
                <a16:creationId xmlns:a16="http://schemas.microsoft.com/office/drawing/2014/main" id="{9F92ADA3-F38F-4FD9-91B5-BC168A9042F3}"/>
              </a:ext>
            </a:extLst>
          </p:cNvPr>
          <p:cNvSpPr>
            <a:spLocks noGrp="1"/>
          </p:cNvSpPr>
          <p:nvPr>
            <p:ph type="body" idx="1" hasCustomPrompt="1"/>
          </p:nvPr>
        </p:nvSpPr>
        <p:spPr>
          <a:xfrm>
            <a:off x="839788" y="1681163"/>
            <a:ext cx="5157787" cy="823912"/>
          </a:xfrm>
          <a:prstGeom prst="rect">
            <a:avLst/>
          </a:prstGeom>
        </p:spPr>
        <p:txBody>
          <a:bodyPr anchor="ctr"/>
          <a:lstStyle>
            <a:lvl1pPr marL="0" indent="0" algn="l">
              <a:buNone/>
              <a:defRPr sz="2400" b="1">
                <a:latin typeface="Aptos" panose="020B00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a:t>
            </a:r>
          </a:p>
        </p:txBody>
      </p:sp>
      <p:sp>
        <p:nvSpPr>
          <p:cNvPr id="4" name="Content Placeholder 3">
            <a:extLst>
              <a:ext uri="{FF2B5EF4-FFF2-40B4-BE49-F238E27FC236}">
                <a16:creationId xmlns:a16="http://schemas.microsoft.com/office/drawing/2014/main" id="{695AAB4A-383E-4B1C-BCBD-0FF7977BC904}"/>
              </a:ext>
            </a:extLst>
          </p:cNvPr>
          <p:cNvSpPr>
            <a:spLocks noGrp="1"/>
          </p:cNvSpPr>
          <p:nvPr>
            <p:ph sz="half" idx="2"/>
          </p:nvPr>
        </p:nvSpPr>
        <p:spPr>
          <a:xfrm>
            <a:off x="839788" y="2505075"/>
            <a:ext cx="5157787" cy="3493125"/>
          </a:xfrm>
          <a:prstGeom prst="rect">
            <a:avLst/>
          </a:prstGeo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D3F1549-438B-40CD-B782-57E639059D34}"/>
              </a:ext>
            </a:extLst>
          </p:cNvPr>
          <p:cNvSpPr>
            <a:spLocks noGrp="1"/>
          </p:cNvSpPr>
          <p:nvPr>
            <p:ph type="body" sz="quarter" idx="3" hasCustomPrompt="1"/>
          </p:nvPr>
        </p:nvSpPr>
        <p:spPr>
          <a:xfrm>
            <a:off x="6172200" y="1681163"/>
            <a:ext cx="5183188" cy="823912"/>
          </a:xfrm>
          <a:prstGeom prst="rect">
            <a:avLst/>
          </a:prstGeom>
        </p:spPr>
        <p:txBody>
          <a:bodyPr anchor="ctr"/>
          <a:lstStyle>
            <a:lvl1pPr marL="0" indent="0" algn="ctr">
              <a:buNone/>
              <a:defRPr sz="2400" b="1">
                <a:latin typeface="Aptos" panose="020B00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a:t>
            </a:r>
          </a:p>
        </p:txBody>
      </p:sp>
      <p:sp>
        <p:nvSpPr>
          <p:cNvPr id="6" name="Content Placeholder 5">
            <a:extLst>
              <a:ext uri="{FF2B5EF4-FFF2-40B4-BE49-F238E27FC236}">
                <a16:creationId xmlns:a16="http://schemas.microsoft.com/office/drawing/2014/main" id="{11C2BE48-BDC3-4B2E-A6FD-A05A8366E1DC}"/>
              </a:ext>
            </a:extLst>
          </p:cNvPr>
          <p:cNvSpPr>
            <a:spLocks noGrp="1"/>
          </p:cNvSpPr>
          <p:nvPr>
            <p:ph sz="quarter" idx="4"/>
          </p:nvPr>
        </p:nvSpPr>
        <p:spPr>
          <a:xfrm>
            <a:off x="6172200" y="2505075"/>
            <a:ext cx="5183188" cy="3493125"/>
          </a:xfrm>
          <a:prstGeom prst="rect">
            <a:avLst/>
          </a:prstGeom>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7935D4-4A02-4DDE-808D-132D6FC661C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7B3EF29A-8742-4D7D-BD6C-A85FCC9682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93B190-CA24-407D-8646-87C53B016AAE}"/>
              </a:ext>
            </a:extLst>
          </p:cNvPr>
          <p:cNvSpPr>
            <a:spLocks noGrp="1"/>
          </p:cNvSpPr>
          <p:nvPr>
            <p:ph type="sldNum" sz="quarter" idx="12"/>
          </p:nvPr>
        </p:nvSpPr>
        <p:spPr>
          <a:xfrm>
            <a:off x="8610600" y="6356350"/>
            <a:ext cx="2743200" cy="365125"/>
          </a:xfrm>
          <a:prstGeom prst="rect">
            <a:avLst/>
          </a:prstGeom>
        </p:spPr>
        <p:txBody>
          <a:bodyPr/>
          <a:lstStyle/>
          <a:p>
            <a:fld id="{226A6944-F601-477E-B16E-B12B2A3FF70B}" type="slidenum">
              <a:rPr lang="en-US" smtClean="0"/>
              <a:t>‹#›</a:t>
            </a:fld>
            <a:endParaRPr lang="en-US"/>
          </a:p>
        </p:txBody>
      </p:sp>
      <p:sp>
        <p:nvSpPr>
          <p:cNvPr id="10" name="TextBox 9">
            <a:extLst>
              <a:ext uri="{FF2B5EF4-FFF2-40B4-BE49-F238E27FC236}">
                <a16:creationId xmlns:a16="http://schemas.microsoft.com/office/drawing/2014/main" id="{34262B53-F45C-CABF-FD2D-31BCBCFE8A3F}"/>
              </a:ext>
            </a:extLst>
          </p:cNvPr>
          <p:cNvSpPr txBox="1"/>
          <p:nvPr userDrawn="1"/>
        </p:nvSpPr>
        <p:spPr>
          <a:xfrm>
            <a:off x="0" y="6136697"/>
            <a:ext cx="12192000" cy="723275"/>
          </a:xfrm>
          <a:prstGeom prst="rect">
            <a:avLst/>
          </a:prstGeom>
          <a:solidFill>
            <a:srgbClr val="003865"/>
          </a:solidFill>
        </p:spPr>
        <p:txBody>
          <a:bodyPr wrap="square" rtlCol="0">
            <a:spAutoFit/>
          </a:bodyPr>
          <a:lstStyle/>
          <a:p>
            <a:br>
              <a:rPr lang="en-US" sz="800"/>
            </a:br>
            <a:br>
              <a:rPr lang="en-US" sz="1100"/>
            </a:br>
            <a:br>
              <a:rPr lang="en-US" sz="1100"/>
            </a:br>
            <a:endParaRPr lang="en-US" sz="1100"/>
          </a:p>
        </p:txBody>
      </p:sp>
      <p:pic>
        <p:nvPicPr>
          <p:cNvPr id="11" name="Picture 10" descr="Text&#10;&#10;Description automatically generated with low confidence">
            <a:extLst>
              <a:ext uri="{FF2B5EF4-FFF2-40B4-BE49-F238E27FC236}">
                <a16:creationId xmlns:a16="http://schemas.microsoft.com/office/drawing/2014/main" id="{49F42F75-9E19-AE76-5826-9807CF9C8BB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sp>
        <p:nvSpPr>
          <p:cNvPr id="12" name="TextBox 11">
            <a:extLst>
              <a:ext uri="{FF2B5EF4-FFF2-40B4-BE49-F238E27FC236}">
                <a16:creationId xmlns:a16="http://schemas.microsoft.com/office/drawing/2014/main" id="{D938736C-5D0F-C14F-077A-78803FF44083}"/>
              </a:ext>
            </a:extLst>
          </p:cNvPr>
          <p:cNvSpPr txBox="1"/>
          <p:nvPr userDrawn="1"/>
        </p:nvSpPr>
        <p:spPr>
          <a:xfrm>
            <a:off x="0" y="-1"/>
            <a:ext cx="12192000" cy="307777"/>
          </a:xfrm>
          <a:prstGeom prst="rect">
            <a:avLst/>
          </a:prstGeom>
          <a:solidFill>
            <a:srgbClr val="003865"/>
          </a:solidFill>
        </p:spPr>
        <p:txBody>
          <a:bodyPr wrap="square" rtlCol="0">
            <a:spAutoFit/>
          </a:bodyPr>
          <a:lstStyle/>
          <a:p>
            <a:endParaRPr lang="en-US" sz="1400"/>
          </a:p>
        </p:txBody>
      </p:sp>
      <p:sp>
        <p:nvSpPr>
          <p:cNvPr id="13" name="Slide Number Placeholder 6">
            <a:extLst>
              <a:ext uri="{FF2B5EF4-FFF2-40B4-BE49-F238E27FC236}">
                <a16:creationId xmlns:a16="http://schemas.microsoft.com/office/drawing/2014/main" id="{F310C08C-2532-B660-5A23-197F4107C972}"/>
              </a:ext>
            </a:extLst>
          </p:cNvPr>
          <p:cNvSpPr txBox="1">
            <a:spLocks/>
          </p:cNvSpPr>
          <p:nvPr userDrawn="1"/>
        </p:nvSpPr>
        <p:spPr>
          <a:xfrm>
            <a:off x="255403" y="6335200"/>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Aptos" panose="020B00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6A6944-F601-477E-B16E-B12B2A3FF70B}" type="slidenum">
              <a:rPr lang="en-US" smtClean="0"/>
              <a:pPr/>
              <a:t>‹#›</a:t>
            </a:fld>
            <a:endParaRPr lang="en-US" dirty="0"/>
          </a:p>
        </p:txBody>
      </p:sp>
    </p:spTree>
    <p:extLst>
      <p:ext uri="{BB962C8B-B14F-4D97-AF65-F5344CB8AC3E}">
        <p14:creationId xmlns:p14="http://schemas.microsoft.com/office/powerpoint/2010/main" val="19739175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B433-676F-4B30-86E9-97CA48949E11}"/>
              </a:ext>
            </a:extLst>
          </p:cNvPr>
          <p:cNvSpPr>
            <a:spLocks noGrp="1"/>
          </p:cNvSpPr>
          <p:nvPr>
            <p:ph type="title"/>
          </p:nvPr>
        </p:nvSpPr>
        <p:spPr>
          <a:xfrm>
            <a:off x="838200" y="365125"/>
            <a:ext cx="10515600" cy="1325563"/>
          </a:xfrm>
          <a:prstGeom prst="rect">
            <a:avLst/>
          </a:prstGeom>
        </p:spPr>
        <p:txBody>
          <a:bodyPr anchor="ctr"/>
          <a:lstStyle>
            <a:lvl1pPr>
              <a:defRPr b="1">
                <a:solidFill>
                  <a:srgbClr val="003865"/>
                </a:solidFill>
                <a:latin typeface="+mn-lt"/>
              </a:defRPr>
            </a:lvl1pPr>
          </a:lstStyle>
          <a:p>
            <a:r>
              <a:rPr lang="en-US" dirty="0"/>
              <a:t>Click to edit Master title style</a:t>
            </a:r>
          </a:p>
        </p:txBody>
      </p:sp>
      <p:sp>
        <p:nvSpPr>
          <p:cNvPr id="3" name="Date Placeholder 2">
            <a:extLst>
              <a:ext uri="{FF2B5EF4-FFF2-40B4-BE49-F238E27FC236}">
                <a16:creationId xmlns:a16="http://schemas.microsoft.com/office/drawing/2014/main" id="{FF4D4A0E-DA9F-49F3-A03C-90EDAD9DAC7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24B497B2-D763-4703-99CA-B099C8FB2E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4BC44F1-F333-4020-BDC5-AADCFFAA9F50}"/>
              </a:ext>
            </a:extLst>
          </p:cNvPr>
          <p:cNvSpPr>
            <a:spLocks noGrp="1"/>
          </p:cNvSpPr>
          <p:nvPr>
            <p:ph type="sldNum" sz="quarter" idx="12"/>
          </p:nvPr>
        </p:nvSpPr>
        <p:spPr>
          <a:xfrm>
            <a:off x="8610600" y="6356350"/>
            <a:ext cx="2743200" cy="365125"/>
          </a:xfrm>
          <a:prstGeom prst="rect">
            <a:avLst/>
          </a:prstGeom>
        </p:spPr>
        <p:txBody>
          <a:bodyPr/>
          <a:lstStyle/>
          <a:p>
            <a:fld id="{226A6944-F601-477E-B16E-B12B2A3FF70B}" type="slidenum">
              <a:rPr lang="en-US" smtClean="0"/>
              <a:t>‹#›</a:t>
            </a:fld>
            <a:endParaRPr lang="en-US"/>
          </a:p>
        </p:txBody>
      </p:sp>
      <p:sp>
        <p:nvSpPr>
          <p:cNvPr id="6" name="TextBox 5">
            <a:extLst>
              <a:ext uri="{FF2B5EF4-FFF2-40B4-BE49-F238E27FC236}">
                <a16:creationId xmlns:a16="http://schemas.microsoft.com/office/drawing/2014/main" id="{78EA958B-9292-1379-538E-A40E0E855F42}"/>
              </a:ext>
            </a:extLst>
          </p:cNvPr>
          <p:cNvSpPr txBox="1"/>
          <p:nvPr userDrawn="1"/>
        </p:nvSpPr>
        <p:spPr>
          <a:xfrm>
            <a:off x="0" y="6136697"/>
            <a:ext cx="12192000" cy="723275"/>
          </a:xfrm>
          <a:prstGeom prst="rect">
            <a:avLst/>
          </a:prstGeom>
          <a:solidFill>
            <a:srgbClr val="003865"/>
          </a:solidFill>
        </p:spPr>
        <p:txBody>
          <a:bodyPr wrap="square" rtlCol="0">
            <a:spAutoFit/>
          </a:bodyPr>
          <a:lstStyle/>
          <a:p>
            <a:br>
              <a:rPr lang="en-US" sz="800"/>
            </a:br>
            <a:br>
              <a:rPr lang="en-US" sz="1100"/>
            </a:br>
            <a:br>
              <a:rPr lang="en-US" sz="1100"/>
            </a:br>
            <a:endParaRPr lang="en-US" sz="1100"/>
          </a:p>
        </p:txBody>
      </p:sp>
      <p:pic>
        <p:nvPicPr>
          <p:cNvPr id="7" name="Picture 6" descr="Text&#10;&#10;Description automatically generated with low confidence">
            <a:extLst>
              <a:ext uri="{FF2B5EF4-FFF2-40B4-BE49-F238E27FC236}">
                <a16:creationId xmlns:a16="http://schemas.microsoft.com/office/drawing/2014/main" id="{5ED6D359-BE38-5544-583E-6935B28E7D4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sp>
        <p:nvSpPr>
          <p:cNvPr id="8" name="TextBox 7">
            <a:extLst>
              <a:ext uri="{FF2B5EF4-FFF2-40B4-BE49-F238E27FC236}">
                <a16:creationId xmlns:a16="http://schemas.microsoft.com/office/drawing/2014/main" id="{620E7646-2ED6-F712-A224-9BD5AC1C48EF}"/>
              </a:ext>
            </a:extLst>
          </p:cNvPr>
          <p:cNvSpPr txBox="1"/>
          <p:nvPr userDrawn="1"/>
        </p:nvSpPr>
        <p:spPr>
          <a:xfrm>
            <a:off x="0" y="-1"/>
            <a:ext cx="12192000" cy="307777"/>
          </a:xfrm>
          <a:prstGeom prst="rect">
            <a:avLst/>
          </a:prstGeom>
          <a:solidFill>
            <a:srgbClr val="003865"/>
          </a:solidFill>
        </p:spPr>
        <p:txBody>
          <a:bodyPr wrap="square" rtlCol="0">
            <a:spAutoFit/>
          </a:bodyPr>
          <a:lstStyle/>
          <a:p>
            <a:endParaRPr lang="en-US" sz="1400"/>
          </a:p>
        </p:txBody>
      </p:sp>
      <p:sp>
        <p:nvSpPr>
          <p:cNvPr id="9" name="Slide Number Placeholder 6">
            <a:extLst>
              <a:ext uri="{FF2B5EF4-FFF2-40B4-BE49-F238E27FC236}">
                <a16:creationId xmlns:a16="http://schemas.microsoft.com/office/drawing/2014/main" id="{BF16060B-6C4F-56EA-396B-ECF93E8294C4}"/>
              </a:ext>
            </a:extLst>
          </p:cNvPr>
          <p:cNvSpPr txBox="1">
            <a:spLocks/>
          </p:cNvSpPr>
          <p:nvPr userDrawn="1"/>
        </p:nvSpPr>
        <p:spPr>
          <a:xfrm>
            <a:off x="255403" y="6335200"/>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Aptos" panose="020B00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6A6944-F601-477E-B16E-B12B2A3FF70B}" type="slidenum">
              <a:rPr lang="en-US" smtClean="0"/>
              <a:pPr/>
              <a:t>‹#›</a:t>
            </a:fld>
            <a:endParaRPr lang="en-US" dirty="0"/>
          </a:p>
        </p:txBody>
      </p:sp>
    </p:spTree>
    <p:extLst>
      <p:ext uri="{BB962C8B-B14F-4D97-AF65-F5344CB8AC3E}">
        <p14:creationId xmlns:p14="http://schemas.microsoft.com/office/powerpoint/2010/main" val="3454093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2447B4-3B56-4101-8213-B132A52608B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48F94802-57D5-4F7E-87E0-6BDFADD509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928D897-7991-47C0-B41C-CE656223E233}"/>
              </a:ext>
            </a:extLst>
          </p:cNvPr>
          <p:cNvSpPr>
            <a:spLocks noGrp="1"/>
          </p:cNvSpPr>
          <p:nvPr>
            <p:ph type="sldNum" sz="quarter" idx="12"/>
          </p:nvPr>
        </p:nvSpPr>
        <p:spPr>
          <a:xfrm>
            <a:off x="8610600" y="6356350"/>
            <a:ext cx="2743200" cy="365125"/>
          </a:xfrm>
          <a:prstGeom prst="rect">
            <a:avLst/>
          </a:prstGeom>
        </p:spPr>
        <p:txBody>
          <a:bodyPr/>
          <a:lstStyle/>
          <a:p>
            <a:fld id="{226A6944-F601-477E-B16E-B12B2A3FF70B}" type="slidenum">
              <a:rPr lang="en-US" smtClean="0"/>
              <a:t>‹#›</a:t>
            </a:fld>
            <a:endParaRPr lang="en-US"/>
          </a:p>
        </p:txBody>
      </p:sp>
      <p:sp>
        <p:nvSpPr>
          <p:cNvPr id="5" name="TextBox 4">
            <a:extLst>
              <a:ext uri="{FF2B5EF4-FFF2-40B4-BE49-F238E27FC236}">
                <a16:creationId xmlns:a16="http://schemas.microsoft.com/office/drawing/2014/main" id="{D03125AB-9358-DEA7-21C0-E791FC07029A}"/>
              </a:ext>
            </a:extLst>
          </p:cNvPr>
          <p:cNvSpPr txBox="1"/>
          <p:nvPr userDrawn="1"/>
        </p:nvSpPr>
        <p:spPr>
          <a:xfrm>
            <a:off x="0" y="6136697"/>
            <a:ext cx="12192000" cy="723275"/>
          </a:xfrm>
          <a:prstGeom prst="rect">
            <a:avLst/>
          </a:prstGeom>
          <a:solidFill>
            <a:srgbClr val="003865"/>
          </a:solidFill>
        </p:spPr>
        <p:txBody>
          <a:bodyPr wrap="square" rtlCol="0">
            <a:spAutoFit/>
          </a:bodyPr>
          <a:lstStyle/>
          <a:p>
            <a:br>
              <a:rPr lang="en-US" sz="800"/>
            </a:br>
            <a:br>
              <a:rPr lang="en-US" sz="1100"/>
            </a:br>
            <a:br>
              <a:rPr lang="en-US" sz="1100"/>
            </a:br>
            <a:endParaRPr lang="en-US" sz="1100"/>
          </a:p>
        </p:txBody>
      </p:sp>
      <p:pic>
        <p:nvPicPr>
          <p:cNvPr id="6" name="Picture 5" descr="Text&#10;&#10;Description automatically generated with low confidence">
            <a:extLst>
              <a:ext uri="{FF2B5EF4-FFF2-40B4-BE49-F238E27FC236}">
                <a16:creationId xmlns:a16="http://schemas.microsoft.com/office/drawing/2014/main" id="{70B81445-4498-D2E2-E20C-6FB3F10D012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sp>
        <p:nvSpPr>
          <p:cNvPr id="7" name="TextBox 6">
            <a:extLst>
              <a:ext uri="{FF2B5EF4-FFF2-40B4-BE49-F238E27FC236}">
                <a16:creationId xmlns:a16="http://schemas.microsoft.com/office/drawing/2014/main" id="{B2685D23-C69D-BA17-A166-9F45A0433D0A}"/>
              </a:ext>
            </a:extLst>
          </p:cNvPr>
          <p:cNvSpPr txBox="1"/>
          <p:nvPr userDrawn="1"/>
        </p:nvSpPr>
        <p:spPr>
          <a:xfrm>
            <a:off x="0" y="-1"/>
            <a:ext cx="12192000" cy="307777"/>
          </a:xfrm>
          <a:prstGeom prst="rect">
            <a:avLst/>
          </a:prstGeom>
          <a:solidFill>
            <a:srgbClr val="003865"/>
          </a:solidFill>
        </p:spPr>
        <p:txBody>
          <a:bodyPr wrap="square" rtlCol="0">
            <a:spAutoFit/>
          </a:bodyPr>
          <a:lstStyle/>
          <a:p>
            <a:endParaRPr lang="en-US" sz="1400"/>
          </a:p>
        </p:txBody>
      </p:sp>
      <p:sp>
        <p:nvSpPr>
          <p:cNvPr id="8" name="Slide Number Placeholder 6">
            <a:extLst>
              <a:ext uri="{FF2B5EF4-FFF2-40B4-BE49-F238E27FC236}">
                <a16:creationId xmlns:a16="http://schemas.microsoft.com/office/drawing/2014/main" id="{401E9D10-7CCB-D7B1-7DC7-274F82972ABA}"/>
              </a:ext>
            </a:extLst>
          </p:cNvPr>
          <p:cNvSpPr txBox="1">
            <a:spLocks/>
          </p:cNvSpPr>
          <p:nvPr userDrawn="1"/>
        </p:nvSpPr>
        <p:spPr>
          <a:xfrm>
            <a:off x="255403" y="6335200"/>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Aptos" panose="020B00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6A6944-F601-477E-B16E-B12B2A3FF70B}" type="slidenum">
              <a:rPr lang="en-US" smtClean="0"/>
              <a:pPr/>
              <a:t>‹#›</a:t>
            </a:fld>
            <a:endParaRPr lang="en-US" dirty="0"/>
          </a:p>
        </p:txBody>
      </p:sp>
    </p:spTree>
    <p:extLst>
      <p:ext uri="{BB962C8B-B14F-4D97-AF65-F5344CB8AC3E}">
        <p14:creationId xmlns:p14="http://schemas.microsoft.com/office/powerpoint/2010/main" val="2946844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32FED-DCFD-FC01-64F4-46B2BD6C13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55FCFF-EA1A-F726-6080-1F3FAB9D9FA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EDA004-E08D-913B-18DC-DAA3C45ADE95}"/>
              </a:ext>
            </a:extLst>
          </p:cNvPr>
          <p:cNvSpPr>
            <a:spLocks noGrp="1"/>
          </p:cNvSpPr>
          <p:nvPr>
            <p:ph type="dt" sz="half" idx="10"/>
          </p:nvPr>
        </p:nvSpPr>
        <p:spPr/>
        <p:txBody>
          <a:bodyPr/>
          <a:lstStyle/>
          <a:p>
            <a:fld id="{CD596E3F-F979-419B-9FBD-F535F539EE58}" type="datetimeFigureOut">
              <a:rPr lang="en-US" smtClean="0"/>
              <a:t>1/14/2026</a:t>
            </a:fld>
            <a:endParaRPr lang="en-US"/>
          </a:p>
        </p:txBody>
      </p:sp>
      <p:sp>
        <p:nvSpPr>
          <p:cNvPr id="5" name="Footer Placeholder 4">
            <a:extLst>
              <a:ext uri="{FF2B5EF4-FFF2-40B4-BE49-F238E27FC236}">
                <a16:creationId xmlns:a16="http://schemas.microsoft.com/office/drawing/2014/main" id="{5854F465-5D40-402A-857C-5ACED6F5F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2CCEE8-7249-18B8-0ABD-126937C7617C}"/>
              </a:ext>
            </a:extLst>
          </p:cNvPr>
          <p:cNvSpPr>
            <a:spLocks noGrp="1"/>
          </p:cNvSpPr>
          <p:nvPr>
            <p:ph type="sldNum" sz="quarter" idx="12"/>
          </p:nvPr>
        </p:nvSpPr>
        <p:spPr/>
        <p:txBody>
          <a:bodyPr/>
          <a:lstStyle/>
          <a:p>
            <a:fld id="{7DAEBEF4-7292-4814-AB78-961DD2C0FB53}" type="slidenum">
              <a:rPr lang="en-US" smtClean="0"/>
              <a:t>‹#›</a:t>
            </a:fld>
            <a:endParaRPr lang="en-US"/>
          </a:p>
        </p:txBody>
      </p:sp>
    </p:spTree>
    <p:extLst>
      <p:ext uri="{BB962C8B-B14F-4D97-AF65-F5344CB8AC3E}">
        <p14:creationId xmlns:p14="http://schemas.microsoft.com/office/powerpoint/2010/main" val="12777968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1A622-45BD-4741-921A-D05F1D459733}"/>
              </a:ext>
            </a:extLst>
          </p:cNvPr>
          <p:cNvSpPr>
            <a:spLocks noGrp="1"/>
          </p:cNvSpPr>
          <p:nvPr>
            <p:ph type="title"/>
          </p:nvPr>
        </p:nvSpPr>
        <p:spPr>
          <a:xfrm>
            <a:off x="839788" y="457200"/>
            <a:ext cx="3932237" cy="1600200"/>
          </a:xfrm>
          <a:prstGeom prst="rect">
            <a:avLst/>
          </a:prstGeom>
        </p:spPr>
        <p:txBody>
          <a:bodyPr anchor="ctr"/>
          <a:lstStyle>
            <a:lvl1pPr>
              <a:defRPr sz="3200" b="1">
                <a:solidFill>
                  <a:srgbClr val="00386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7DA977A-36EF-4324-8289-46B97E978DB5}"/>
              </a:ext>
            </a:extLst>
          </p:cNvPr>
          <p:cNvSpPr>
            <a:spLocks noGrp="1"/>
          </p:cNvSpPr>
          <p:nvPr>
            <p:ph idx="1"/>
          </p:nvPr>
        </p:nvSpPr>
        <p:spPr>
          <a:xfrm>
            <a:off x="5183188" y="987425"/>
            <a:ext cx="6172200" cy="4873625"/>
          </a:xfrm>
          <a:prstGeom prst="rect">
            <a:avLst/>
          </a:prstGeom>
        </p:spPr>
        <p:txBody>
          <a:bodyPr/>
          <a:lstStyle>
            <a:lvl1pPr>
              <a:defRPr sz="3200">
                <a:latin typeface="Aptos" panose="020B0004020202020204" pitchFamily="34" charset="0"/>
              </a:defRPr>
            </a:lvl1pPr>
            <a:lvl2pPr>
              <a:defRPr sz="2800">
                <a:latin typeface="Aptos" panose="020B0004020202020204" pitchFamily="34" charset="0"/>
              </a:defRPr>
            </a:lvl2pPr>
            <a:lvl3pPr>
              <a:defRPr sz="2400">
                <a:latin typeface="Aptos" panose="020B0004020202020204" pitchFamily="34" charset="0"/>
              </a:defRPr>
            </a:lvl3pPr>
            <a:lvl4pPr>
              <a:defRPr sz="2000">
                <a:latin typeface="Aptos" panose="020B0004020202020204" pitchFamily="34" charset="0"/>
              </a:defRPr>
            </a:lvl4pPr>
            <a:lvl5pPr>
              <a:defRPr sz="2000">
                <a:latin typeface="Aptos" panose="020B00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E310EA7-9AF1-4AA0-8820-BDBDF08A984E}"/>
              </a:ext>
            </a:extLst>
          </p:cNvPr>
          <p:cNvSpPr>
            <a:spLocks noGrp="1"/>
          </p:cNvSpPr>
          <p:nvPr>
            <p:ph type="body" sz="half" idx="2"/>
          </p:nvPr>
        </p:nvSpPr>
        <p:spPr>
          <a:xfrm>
            <a:off x="839788" y="2057400"/>
            <a:ext cx="3932237" cy="3811588"/>
          </a:xfrm>
          <a:prstGeom prst="rect">
            <a:avLst/>
          </a:prstGeom>
        </p:spPr>
        <p:txBody>
          <a:bodyPr/>
          <a:lstStyle>
            <a:lvl1pPr marL="285750" indent="-285750">
              <a:buFont typeface="Arial" panose="020B0604020202020204" pitchFamily="34" charset="0"/>
              <a:buChar char="•"/>
              <a:defRPr sz="2400">
                <a:latin typeface="Aptos" panose="020B00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81C0B1F-8A59-4FA9-8B20-428EEF69D8C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0EA0000-3E32-4A31-9879-28BF646F70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96CEAB-0B2E-49E4-ABE3-4D082E2BAF1B}"/>
              </a:ext>
            </a:extLst>
          </p:cNvPr>
          <p:cNvSpPr>
            <a:spLocks noGrp="1"/>
          </p:cNvSpPr>
          <p:nvPr>
            <p:ph type="sldNum" sz="quarter" idx="12"/>
          </p:nvPr>
        </p:nvSpPr>
        <p:spPr>
          <a:xfrm>
            <a:off x="8610600" y="6356350"/>
            <a:ext cx="2743200" cy="365125"/>
          </a:xfrm>
          <a:prstGeom prst="rect">
            <a:avLst/>
          </a:prstGeom>
        </p:spPr>
        <p:txBody>
          <a:bodyPr/>
          <a:lstStyle/>
          <a:p>
            <a:fld id="{226A6944-F601-477E-B16E-B12B2A3FF70B}" type="slidenum">
              <a:rPr lang="en-US" smtClean="0"/>
              <a:t>‹#›</a:t>
            </a:fld>
            <a:endParaRPr lang="en-US"/>
          </a:p>
        </p:txBody>
      </p:sp>
      <p:sp>
        <p:nvSpPr>
          <p:cNvPr id="8" name="TextBox 7">
            <a:extLst>
              <a:ext uri="{FF2B5EF4-FFF2-40B4-BE49-F238E27FC236}">
                <a16:creationId xmlns:a16="http://schemas.microsoft.com/office/drawing/2014/main" id="{389F083E-DB80-1DA0-2EE3-84B17686794E}"/>
              </a:ext>
            </a:extLst>
          </p:cNvPr>
          <p:cNvSpPr txBox="1"/>
          <p:nvPr userDrawn="1"/>
        </p:nvSpPr>
        <p:spPr>
          <a:xfrm>
            <a:off x="0" y="6136697"/>
            <a:ext cx="12192000" cy="723275"/>
          </a:xfrm>
          <a:prstGeom prst="rect">
            <a:avLst/>
          </a:prstGeom>
          <a:solidFill>
            <a:srgbClr val="003865"/>
          </a:solidFill>
        </p:spPr>
        <p:txBody>
          <a:bodyPr wrap="square" rtlCol="0">
            <a:spAutoFit/>
          </a:bodyPr>
          <a:lstStyle/>
          <a:p>
            <a:br>
              <a:rPr lang="en-US" sz="800"/>
            </a:br>
            <a:br>
              <a:rPr lang="en-US" sz="1100"/>
            </a:br>
            <a:br>
              <a:rPr lang="en-US" sz="1100"/>
            </a:br>
            <a:endParaRPr lang="en-US" sz="1100"/>
          </a:p>
        </p:txBody>
      </p:sp>
      <p:pic>
        <p:nvPicPr>
          <p:cNvPr id="9" name="Picture 8" descr="Text&#10;&#10;Description automatically generated with low confidence">
            <a:extLst>
              <a:ext uri="{FF2B5EF4-FFF2-40B4-BE49-F238E27FC236}">
                <a16:creationId xmlns:a16="http://schemas.microsoft.com/office/drawing/2014/main" id="{C7B85079-28EF-CBF9-73E6-6615E96D9FF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sp>
        <p:nvSpPr>
          <p:cNvPr id="10" name="TextBox 9">
            <a:extLst>
              <a:ext uri="{FF2B5EF4-FFF2-40B4-BE49-F238E27FC236}">
                <a16:creationId xmlns:a16="http://schemas.microsoft.com/office/drawing/2014/main" id="{192CD07A-5A9E-1331-17AD-6297FF3698EE}"/>
              </a:ext>
            </a:extLst>
          </p:cNvPr>
          <p:cNvSpPr txBox="1"/>
          <p:nvPr userDrawn="1"/>
        </p:nvSpPr>
        <p:spPr>
          <a:xfrm>
            <a:off x="0" y="-1"/>
            <a:ext cx="12192000" cy="307777"/>
          </a:xfrm>
          <a:prstGeom prst="rect">
            <a:avLst/>
          </a:prstGeom>
          <a:solidFill>
            <a:srgbClr val="003865"/>
          </a:solidFill>
        </p:spPr>
        <p:txBody>
          <a:bodyPr wrap="square" rtlCol="0">
            <a:spAutoFit/>
          </a:bodyPr>
          <a:lstStyle/>
          <a:p>
            <a:endParaRPr lang="en-US" sz="1400"/>
          </a:p>
        </p:txBody>
      </p:sp>
      <p:sp>
        <p:nvSpPr>
          <p:cNvPr id="11" name="Slide Number Placeholder 6">
            <a:extLst>
              <a:ext uri="{FF2B5EF4-FFF2-40B4-BE49-F238E27FC236}">
                <a16:creationId xmlns:a16="http://schemas.microsoft.com/office/drawing/2014/main" id="{C3E8A4FC-705B-0525-9ACD-C3A948AC7D69}"/>
              </a:ext>
            </a:extLst>
          </p:cNvPr>
          <p:cNvSpPr txBox="1">
            <a:spLocks/>
          </p:cNvSpPr>
          <p:nvPr userDrawn="1"/>
        </p:nvSpPr>
        <p:spPr>
          <a:xfrm>
            <a:off x="255403" y="6335200"/>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Aptos" panose="020B00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6A6944-F601-477E-B16E-B12B2A3FF70B}" type="slidenum">
              <a:rPr lang="en-US" smtClean="0"/>
              <a:pPr/>
              <a:t>‹#›</a:t>
            </a:fld>
            <a:endParaRPr lang="en-US" dirty="0"/>
          </a:p>
        </p:txBody>
      </p:sp>
    </p:spTree>
    <p:extLst>
      <p:ext uri="{BB962C8B-B14F-4D97-AF65-F5344CB8AC3E}">
        <p14:creationId xmlns:p14="http://schemas.microsoft.com/office/powerpoint/2010/main" val="3313237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F05A4-217C-46FE-A86C-632B4861E5F7}"/>
              </a:ext>
            </a:extLst>
          </p:cNvPr>
          <p:cNvSpPr>
            <a:spLocks noGrp="1"/>
          </p:cNvSpPr>
          <p:nvPr>
            <p:ph type="title"/>
          </p:nvPr>
        </p:nvSpPr>
        <p:spPr>
          <a:xfrm>
            <a:off x="839788" y="457200"/>
            <a:ext cx="3932237" cy="1600200"/>
          </a:xfrm>
          <a:prstGeom prst="rect">
            <a:avLst/>
          </a:prstGeom>
        </p:spPr>
        <p:txBody>
          <a:bodyPr anchor="ctr"/>
          <a:lstStyle>
            <a:lvl1pPr>
              <a:defRPr sz="3200" b="1">
                <a:solidFill>
                  <a:srgbClr val="003865"/>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FA6FFC38-2FB9-4F6C-8166-3DA2C9FF1DF8}"/>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Aptos" panose="020B00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C48577E-3080-416B-A923-9EFE027EA0D8}"/>
              </a:ext>
            </a:extLst>
          </p:cNvPr>
          <p:cNvSpPr>
            <a:spLocks noGrp="1"/>
          </p:cNvSpPr>
          <p:nvPr>
            <p:ph type="body" sz="half" idx="2"/>
          </p:nvPr>
        </p:nvSpPr>
        <p:spPr>
          <a:xfrm>
            <a:off x="839788" y="2057400"/>
            <a:ext cx="3932237" cy="3811588"/>
          </a:xfrm>
          <a:prstGeom prst="rect">
            <a:avLst/>
          </a:prstGeom>
        </p:spPr>
        <p:txBody>
          <a:bodyPr/>
          <a:lstStyle>
            <a:lvl1pPr marL="342900" indent="-342900">
              <a:buFont typeface="Arial" panose="020B0604020202020204" pitchFamily="34" charset="0"/>
              <a:buChar char="•"/>
              <a:defRPr sz="2400">
                <a:latin typeface="Aptos" panose="020B00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6D11E4FD-E3E8-4887-8CED-E247D58C25F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9998637-E5A2-48EC-B8B4-0A6F70CD06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D71665-05E1-476B-BC5E-9FBDC9CC1021}"/>
              </a:ext>
            </a:extLst>
          </p:cNvPr>
          <p:cNvSpPr>
            <a:spLocks noGrp="1"/>
          </p:cNvSpPr>
          <p:nvPr>
            <p:ph type="sldNum" sz="quarter" idx="12"/>
          </p:nvPr>
        </p:nvSpPr>
        <p:spPr>
          <a:xfrm>
            <a:off x="8610600" y="6356350"/>
            <a:ext cx="2743200" cy="365125"/>
          </a:xfrm>
          <a:prstGeom prst="rect">
            <a:avLst/>
          </a:prstGeom>
        </p:spPr>
        <p:txBody>
          <a:bodyPr/>
          <a:lstStyle/>
          <a:p>
            <a:fld id="{226A6944-F601-477E-B16E-B12B2A3FF70B}" type="slidenum">
              <a:rPr lang="en-US" smtClean="0"/>
              <a:t>‹#›</a:t>
            </a:fld>
            <a:endParaRPr lang="en-US"/>
          </a:p>
        </p:txBody>
      </p:sp>
      <p:sp>
        <p:nvSpPr>
          <p:cNvPr id="8" name="TextBox 7">
            <a:extLst>
              <a:ext uri="{FF2B5EF4-FFF2-40B4-BE49-F238E27FC236}">
                <a16:creationId xmlns:a16="http://schemas.microsoft.com/office/drawing/2014/main" id="{F311FA9C-EF54-21B4-DB37-31E05BF02E3F}"/>
              </a:ext>
            </a:extLst>
          </p:cNvPr>
          <p:cNvSpPr txBox="1"/>
          <p:nvPr userDrawn="1"/>
        </p:nvSpPr>
        <p:spPr>
          <a:xfrm>
            <a:off x="0" y="6136697"/>
            <a:ext cx="12192000" cy="723275"/>
          </a:xfrm>
          <a:prstGeom prst="rect">
            <a:avLst/>
          </a:prstGeom>
          <a:solidFill>
            <a:srgbClr val="003865"/>
          </a:solidFill>
        </p:spPr>
        <p:txBody>
          <a:bodyPr wrap="square" rtlCol="0">
            <a:spAutoFit/>
          </a:bodyPr>
          <a:lstStyle/>
          <a:p>
            <a:br>
              <a:rPr lang="en-US" sz="800"/>
            </a:br>
            <a:br>
              <a:rPr lang="en-US" sz="1100"/>
            </a:br>
            <a:br>
              <a:rPr lang="en-US" sz="1100"/>
            </a:br>
            <a:endParaRPr lang="en-US" sz="1100"/>
          </a:p>
        </p:txBody>
      </p:sp>
      <p:pic>
        <p:nvPicPr>
          <p:cNvPr id="9" name="Picture 8" descr="Text&#10;&#10;Description automatically generated with low confidence">
            <a:extLst>
              <a:ext uri="{FF2B5EF4-FFF2-40B4-BE49-F238E27FC236}">
                <a16:creationId xmlns:a16="http://schemas.microsoft.com/office/drawing/2014/main" id="{508E4F12-AE48-B7BE-9058-1F8925B3FB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sp>
        <p:nvSpPr>
          <p:cNvPr id="10" name="TextBox 9">
            <a:extLst>
              <a:ext uri="{FF2B5EF4-FFF2-40B4-BE49-F238E27FC236}">
                <a16:creationId xmlns:a16="http://schemas.microsoft.com/office/drawing/2014/main" id="{F580DB39-EF11-54A6-4228-920963BCAA9C}"/>
              </a:ext>
            </a:extLst>
          </p:cNvPr>
          <p:cNvSpPr txBox="1"/>
          <p:nvPr userDrawn="1"/>
        </p:nvSpPr>
        <p:spPr>
          <a:xfrm>
            <a:off x="0" y="-1"/>
            <a:ext cx="12192000" cy="307777"/>
          </a:xfrm>
          <a:prstGeom prst="rect">
            <a:avLst/>
          </a:prstGeom>
          <a:solidFill>
            <a:srgbClr val="003865"/>
          </a:solidFill>
        </p:spPr>
        <p:txBody>
          <a:bodyPr wrap="square" rtlCol="0">
            <a:spAutoFit/>
          </a:bodyPr>
          <a:lstStyle/>
          <a:p>
            <a:endParaRPr lang="en-US" sz="1400"/>
          </a:p>
        </p:txBody>
      </p:sp>
      <p:sp>
        <p:nvSpPr>
          <p:cNvPr id="11" name="Slide Number Placeholder 6">
            <a:extLst>
              <a:ext uri="{FF2B5EF4-FFF2-40B4-BE49-F238E27FC236}">
                <a16:creationId xmlns:a16="http://schemas.microsoft.com/office/drawing/2014/main" id="{FC82DBEB-3A64-F743-86E9-4087A7EC6274}"/>
              </a:ext>
            </a:extLst>
          </p:cNvPr>
          <p:cNvSpPr txBox="1">
            <a:spLocks/>
          </p:cNvSpPr>
          <p:nvPr userDrawn="1"/>
        </p:nvSpPr>
        <p:spPr>
          <a:xfrm>
            <a:off x="255403" y="6335200"/>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Aptos" panose="020B00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6A6944-F601-477E-B16E-B12B2A3FF70B}" type="slidenum">
              <a:rPr lang="en-US" smtClean="0"/>
              <a:pPr/>
              <a:t>‹#›</a:t>
            </a:fld>
            <a:endParaRPr lang="en-US" dirty="0"/>
          </a:p>
        </p:txBody>
      </p:sp>
    </p:spTree>
    <p:extLst>
      <p:ext uri="{BB962C8B-B14F-4D97-AF65-F5344CB8AC3E}">
        <p14:creationId xmlns:p14="http://schemas.microsoft.com/office/powerpoint/2010/main" val="376992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D2685-CB21-4092-B02D-5ECFF24995C8}"/>
              </a:ext>
            </a:extLst>
          </p:cNvPr>
          <p:cNvSpPr>
            <a:spLocks noGrp="1"/>
          </p:cNvSpPr>
          <p:nvPr>
            <p:ph type="title"/>
          </p:nvPr>
        </p:nvSpPr>
        <p:spPr>
          <a:xfrm>
            <a:off x="838200" y="365125"/>
            <a:ext cx="10515600" cy="1325563"/>
          </a:xfrm>
          <a:prstGeom prst="rect">
            <a:avLst/>
          </a:prstGeom>
        </p:spPr>
        <p:txBody>
          <a:bodyPr anchor="ctr"/>
          <a:lstStyle>
            <a:lvl1pPr>
              <a:defRPr b="1">
                <a:solidFill>
                  <a:srgbClr val="003865"/>
                </a:solidFill>
                <a:latin typeface="+mn-lt"/>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78DA9107-4480-4C1A-A787-C2E8667B5A21}"/>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34F0C5D-5160-4381-A168-D6A299E9306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57FFC88-A172-4567-B8AB-4FD12A7732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1D021E-67C0-41C8-91C0-2379AB029C38}"/>
              </a:ext>
            </a:extLst>
          </p:cNvPr>
          <p:cNvSpPr>
            <a:spLocks noGrp="1"/>
          </p:cNvSpPr>
          <p:nvPr>
            <p:ph type="sldNum" sz="quarter" idx="12"/>
          </p:nvPr>
        </p:nvSpPr>
        <p:spPr>
          <a:xfrm>
            <a:off x="8610600" y="6356350"/>
            <a:ext cx="2743200" cy="365125"/>
          </a:xfrm>
          <a:prstGeom prst="rect">
            <a:avLst/>
          </a:prstGeom>
        </p:spPr>
        <p:txBody>
          <a:bodyPr/>
          <a:lstStyle/>
          <a:p>
            <a:fld id="{226A6944-F601-477E-B16E-B12B2A3FF70B}" type="slidenum">
              <a:rPr lang="en-US" smtClean="0"/>
              <a:t>‹#›</a:t>
            </a:fld>
            <a:endParaRPr lang="en-US"/>
          </a:p>
        </p:txBody>
      </p:sp>
      <p:sp>
        <p:nvSpPr>
          <p:cNvPr id="7" name="TextBox 6">
            <a:extLst>
              <a:ext uri="{FF2B5EF4-FFF2-40B4-BE49-F238E27FC236}">
                <a16:creationId xmlns:a16="http://schemas.microsoft.com/office/drawing/2014/main" id="{97F42514-C112-49BC-B87B-E1772290A412}"/>
              </a:ext>
            </a:extLst>
          </p:cNvPr>
          <p:cNvSpPr txBox="1"/>
          <p:nvPr userDrawn="1"/>
        </p:nvSpPr>
        <p:spPr>
          <a:xfrm>
            <a:off x="0" y="6136697"/>
            <a:ext cx="12192000" cy="723275"/>
          </a:xfrm>
          <a:prstGeom prst="rect">
            <a:avLst/>
          </a:prstGeom>
          <a:solidFill>
            <a:srgbClr val="003865"/>
          </a:solidFill>
        </p:spPr>
        <p:txBody>
          <a:bodyPr wrap="square" rtlCol="0">
            <a:spAutoFit/>
          </a:bodyPr>
          <a:lstStyle/>
          <a:p>
            <a:br>
              <a:rPr lang="en-US" sz="800"/>
            </a:br>
            <a:br>
              <a:rPr lang="en-US" sz="1100"/>
            </a:br>
            <a:br>
              <a:rPr lang="en-US" sz="1100"/>
            </a:br>
            <a:endParaRPr lang="en-US" sz="1100"/>
          </a:p>
        </p:txBody>
      </p:sp>
      <p:pic>
        <p:nvPicPr>
          <p:cNvPr id="8" name="Picture 7" descr="Text&#10;&#10;Description automatically generated with low confidence">
            <a:extLst>
              <a:ext uri="{FF2B5EF4-FFF2-40B4-BE49-F238E27FC236}">
                <a16:creationId xmlns:a16="http://schemas.microsoft.com/office/drawing/2014/main" id="{77DFA1CD-1E1B-01BC-6492-EA8C4336871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sp>
        <p:nvSpPr>
          <p:cNvPr id="9" name="TextBox 8">
            <a:extLst>
              <a:ext uri="{FF2B5EF4-FFF2-40B4-BE49-F238E27FC236}">
                <a16:creationId xmlns:a16="http://schemas.microsoft.com/office/drawing/2014/main" id="{41A5A8C6-3BB3-8F6F-E99E-8D31E2C153C4}"/>
              </a:ext>
            </a:extLst>
          </p:cNvPr>
          <p:cNvSpPr txBox="1"/>
          <p:nvPr userDrawn="1"/>
        </p:nvSpPr>
        <p:spPr>
          <a:xfrm>
            <a:off x="0" y="-1"/>
            <a:ext cx="12192000" cy="307777"/>
          </a:xfrm>
          <a:prstGeom prst="rect">
            <a:avLst/>
          </a:prstGeom>
          <a:solidFill>
            <a:srgbClr val="003865"/>
          </a:solidFill>
        </p:spPr>
        <p:txBody>
          <a:bodyPr wrap="square" rtlCol="0">
            <a:spAutoFit/>
          </a:bodyPr>
          <a:lstStyle/>
          <a:p>
            <a:endParaRPr lang="en-US" sz="1400"/>
          </a:p>
        </p:txBody>
      </p:sp>
      <p:sp>
        <p:nvSpPr>
          <p:cNvPr id="10" name="Slide Number Placeholder 6">
            <a:extLst>
              <a:ext uri="{FF2B5EF4-FFF2-40B4-BE49-F238E27FC236}">
                <a16:creationId xmlns:a16="http://schemas.microsoft.com/office/drawing/2014/main" id="{56B21E35-7A8A-5ECC-6EF2-A93B206EA6DE}"/>
              </a:ext>
            </a:extLst>
          </p:cNvPr>
          <p:cNvSpPr txBox="1">
            <a:spLocks/>
          </p:cNvSpPr>
          <p:nvPr userDrawn="1"/>
        </p:nvSpPr>
        <p:spPr>
          <a:xfrm>
            <a:off x="255403" y="6335200"/>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Aptos" panose="020B00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6A6944-F601-477E-B16E-B12B2A3FF70B}" type="slidenum">
              <a:rPr lang="en-US" smtClean="0"/>
              <a:pPr/>
              <a:t>‹#›</a:t>
            </a:fld>
            <a:endParaRPr lang="en-US" dirty="0"/>
          </a:p>
        </p:txBody>
      </p:sp>
    </p:spTree>
    <p:extLst>
      <p:ext uri="{BB962C8B-B14F-4D97-AF65-F5344CB8AC3E}">
        <p14:creationId xmlns:p14="http://schemas.microsoft.com/office/powerpoint/2010/main" val="947546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03C216-C262-46C7-BA22-4134AF37F1C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65ED46-D24A-40C1-9785-624FEC085E5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17D222-5588-489F-B722-5CF5C06F48E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188B9CFA-88EA-4A88-9153-D6BE39F25B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301AED-9E03-469D-9005-5D6EFEDC6487}"/>
              </a:ext>
            </a:extLst>
          </p:cNvPr>
          <p:cNvSpPr>
            <a:spLocks noGrp="1"/>
          </p:cNvSpPr>
          <p:nvPr>
            <p:ph type="sldNum" sz="quarter" idx="12"/>
          </p:nvPr>
        </p:nvSpPr>
        <p:spPr>
          <a:xfrm>
            <a:off x="8610600" y="6356350"/>
            <a:ext cx="2743200" cy="365125"/>
          </a:xfrm>
          <a:prstGeom prst="rect">
            <a:avLst/>
          </a:prstGeom>
        </p:spPr>
        <p:txBody>
          <a:bodyPr/>
          <a:lstStyle/>
          <a:p>
            <a:fld id="{226A6944-F601-477E-B16E-B12B2A3FF70B}" type="slidenum">
              <a:rPr lang="en-US" smtClean="0"/>
              <a:t>‹#›</a:t>
            </a:fld>
            <a:endParaRPr lang="en-US"/>
          </a:p>
        </p:txBody>
      </p:sp>
      <p:sp>
        <p:nvSpPr>
          <p:cNvPr id="7" name="TextBox 6">
            <a:extLst>
              <a:ext uri="{FF2B5EF4-FFF2-40B4-BE49-F238E27FC236}">
                <a16:creationId xmlns:a16="http://schemas.microsoft.com/office/drawing/2014/main" id="{53042B85-D2B6-6F1E-7365-725F935B969E}"/>
              </a:ext>
            </a:extLst>
          </p:cNvPr>
          <p:cNvSpPr txBox="1"/>
          <p:nvPr userDrawn="1"/>
        </p:nvSpPr>
        <p:spPr>
          <a:xfrm>
            <a:off x="0" y="6136697"/>
            <a:ext cx="12192000" cy="723275"/>
          </a:xfrm>
          <a:prstGeom prst="rect">
            <a:avLst/>
          </a:prstGeom>
          <a:solidFill>
            <a:srgbClr val="003865"/>
          </a:solidFill>
        </p:spPr>
        <p:txBody>
          <a:bodyPr wrap="square" rtlCol="0">
            <a:spAutoFit/>
          </a:bodyPr>
          <a:lstStyle/>
          <a:p>
            <a:br>
              <a:rPr lang="en-US" sz="800"/>
            </a:br>
            <a:br>
              <a:rPr lang="en-US" sz="1100"/>
            </a:br>
            <a:br>
              <a:rPr lang="en-US" sz="1100"/>
            </a:br>
            <a:endParaRPr lang="en-US" sz="1100"/>
          </a:p>
        </p:txBody>
      </p:sp>
      <p:pic>
        <p:nvPicPr>
          <p:cNvPr id="8" name="Picture 7" descr="Text&#10;&#10;Description automatically generated with low confidence">
            <a:extLst>
              <a:ext uri="{FF2B5EF4-FFF2-40B4-BE49-F238E27FC236}">
                <a16:creationId xmlns:a16="http://schemas.microsoft.com/office/drawing/2014/main" id="{DC9239A2-843B-547B-318E-8D09F2236A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sp>
        <p:nvSpPr>
          <p:cNvPr id="9" name="TextBox 8">
            <a:extLst>
              <a:ext uri="{FF2B5EF4-FFF2-40B4-BE49-F238E27FC236}">
                <a16:creationId xmlns:a16="http://schemas.microsoft.com/office/drawing/2014/main" id="{36CA68F5-EEED-A2DF-EF17-5A4E5899AF38}"/>
              </a:ext>
            </a:extLst>
          </p:cNvPr>
          <p:cNvSpPr txBox="1"/>
          <p:nvPr userDrawn="1"/>
        </p:nvSpPr>
        <p:spPr>
          <a:xfrm>
            <a:off x="0" y="-1"/>
            <a:ext cx="12192000" cy="307777"/>
          </a:xfrm>
          <a:prstGeom prst="rect">
            <a:avLst/>
          </a:prstGeom>
          <a:solidFill>
            <a:srgbClr val="003865"/>
          </a:solidFill>
        </p:spPr>
        <p:txBody>
          <a:bodyPr wrap="square" rtlCol="0">
            <a:spAutoFit/>
          </a:bodyPr>
          <a:lstStyle/>
          <a:p>
            <a:endParaRPr lang="en-US" sz="1400"/>
          </a:p>
        </p:txBody>
      </p:sp>
      <p:sp>
        <p:nvSpPr>
          <p:cNvPr id="10" name="Slide Number Placeholder 6">
            <a:extLst>
              <a:ext uri="{FF2B5EF4-FFF2-40B4-BE49-F238E27FC236}">
                <a16:creationId xmlns:a16="http://schemas.microsoft.com/office/drawing/2014/main" id="{55BE95A1-50BA-24EF-D7CE-2C89723E0736}"/>
              </a:ext>
            </a:extLst>
          </p:cNvPr>
          <p:cNvSpPr txBox="1">
            <a:spLocks/>
          </p:cNvSpPr>
          <p:nvPr userDrawn="1"/>
        </p:nvSpPr>
        <p:spPr>
          <a:xfrm>
            <a:off x="255403" y="6335200"/>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Aptos" panose="020B00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6A6944-F601-477E-B16E-B12B2A3FF70B}" type="slidenum">
              <a:rPr lang="en-US" smtClean="0"/>
              <a:pPr/>
              <a:t>‹#›</a:t>
            </a:fld>
            <a:endParaRPr lang="en-US" dirty="0"/>
          </a:p>
        </p:txBody>
      </p:sp>
    </p:spTree>
    <p:extLst>
      <p:ext uri="{BB962C8B-B14F-4D97-AF65-F5344CB8AC3E}">
        <p14:creationId xmlns:p14="http://schemas.microsoft.com/office/powerpoint/2010/main" val="34842215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800" b="1" i="0">
                <a:solidFill>
                  <a:srgbClr val="1F4E79"/>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5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27759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1F4E79"/>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5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89403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1F4E79"/>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7243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1F4E79"/>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753392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250723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18" name="Rectangle 17"/>
          <p:cNvSpPr/>
          <p:nvPr userDrawn="1"/>
        </p:nvSpPr>
        <p:spPr>
          <a:xfrm>
            <a:off x="-7620" y="-42729"/>
            <a:ext cx="12207240" cy="3608274"/>
          </a:xfrm>
          <a:prstGeom prst="rect">
            <a:avLst/>
          </a:prstGeom>
          <a:solidFill>
            <a:srgbClr val="01203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49580" y="976393"/>
            <a:ext cx="11292840" cy="1896149"/>
          </a:xfrm>
          <a:noFill/>
        </p:spPr>
        <p:txBody>
          <a:bodyPr anchor="b">
            <a:normAutofit/>
          </a:bodyPr>
          <a:lstStyle>
            <a:lvl1pPr algn="ctr">
              <a:defRPr sz="4400" b="0">
                <a:solidFill>
                  <a:schemeClr val="bg1"/>
                </a:solidFill>
                <a:latin typeface="Gotham Bold" pitchFamily="50" charset="0"/>
              </a:defRPr>
            </a:lvl1pPr>
          </a:lstStyle>
          <a:p>
            <a:r>
              <a:rPr lang="en-US" dirty="0"/>
              <a:t>Click to edit presentation title</a:t>
            </a:r>
          </a:p>
        </p:txBody>
      </p:sp>
      <p:sp>
        <p:nvSpPr>
          <p:cNvPr id="3" name="Subtitle 2"/>
          <p:cNvSpPr>
            <a:spLocks noGrp="1"/>
          </p:cNvSpPr>
          <p:nvPr>
            <p:ph type="subTitle" idx="1" hasCustomPrompt="1"/>
          </p:nvPr>
        </p:nvSpPr>
        <p:spPr bwMode="invGray">
          <a:xfrm>
            <a:off x="449580" y="2910456"/>
            <a:ext cx="11292840" cy="576664"/>
          </a:xfrm>
        </p:spPr>
        <p:txBody>
          <a:bodyPr>
            <a:normAutofit/>
          </a:bodyPr>
          <a:lstStyle>
            <a:lvl1pPr marL="0" indent="0" algn="ctr">
              <a:buNone/>
              <a:defRPr sz="3400">
                <a:solidFill>
                  <a:srgbClr val="62BCF0"/>
                </a:solidFill>
                <a:latin typeface="Gotham Bol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a:t>
            </a:r>
          </a:p>
        </p:txBody>
      </p:sp>
      <p:sp>
        <p:nvSpPr>
          <p:cNvPr id="8" name="Subtitle 2"/>
          <p:cNvSpPr txBox="1">
            <a:spLocks/>
          </p:cNvSpPr>
          <p:nvPr userDrawn="1"/>
        </p:nvSpPr>
        <p:spPr>
          <a:xfrm>
            <a:off x="2012397" y="5676147"/>
            <a:ext cx="8167206" cy="7754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rgbClr val="000000"/>
                </a:solidFill>
                <a:latin typeface="+mn-lt"/>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defRPr sz="1800" kern="1200">
                <a:solidFill>
                  <a:srgbClr val="000000"/>
                </a:solidFill>
                <a:latin typeface="+mn-lt"/>
                <a:ea typeface="+mn-ea"/>
                <a:cs typeface="+mn-cs"/>
              </a:defRPr>
            </a:lvl3pPr>
            <a:lvl4pPr marL="13716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4pPr>
            <a:lvl5pPr marL="18288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90000"/>
              </a:lnSpc>
              <a:spcBef>
                <a:spcPts val="0"/>
              </a:spcBef>
            </a:pPr>
            <a:endParaRPr lang="en-US" sz="1600" i="1" dirty="0"/>
          </a:p>
        </p:txBody>
      </p:sp>
      <p:sp>
        <p:nvSpPr>
          <p:cNvPr id="17" name="Text Placeholder 16"/>
          <p:cNvSpPr>
            <a:spLocks noGrp="1"/>
          </p:cNvSpPr>
          <p:nvPr>
            <p:ph type="body" sz="quarter" idx="10" hasCustomPrompt="1"/>
          </p:nvPr>
        </p:nvSpPr>
        <p:spPr>
          <a:xfrm>
            <a:off x="449580" y="3627140"/>
            <a:ext cx="11292840" cy="573088"/>
          </a:xfrm>
        </p:spPr>
        <p:txBody>
          <a:bodyPr anchor="ctr">
            <a:normAutofit/>
          </a:bodyPr>
          <a:lstStyle>
            <a:lvl1pPr marL="0" indent="0" algn="ctr">
              <a:buNone/>
              <a:defRPr sz="2200" b="1">
                <a:solidFill>
                  <a:srgbClr val="01203D"/>
                </a:solidFill>
                <a:latin typeface="Gotham Medium" panose="02000604030000020004" pitchFamily="50"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date</a:t>
            </a:r>
          </a:p>
        </p:txBody>
      </p:sp>
      <p:sp>
        <p:nvSpPr>
          <p:cNvPr id="16" name="Rectangle 15">
            <a:extLst>
              <a:ext uri="{FF2B5EF4-FFF2-40B4-BE49-F238E27FC236}">
                <a16:creationId xmlns:a16="http://schemas.microsoft.com/office/drawing/2014/main" id="{5A1B9C2B-5A72-4460-A354-027E444C6875}"/>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6">
            <a:extLst>
              <a:ext uri="{FF2B5EF4-FFF2-40B4-BE49-F238E27FC236}">
                <a16:creationId xmlns:a16="http://schemas.microsoft.com/office/drawing/2014/main" id="{8F2D9F15-F418-4BC6-989C-D5588E30F701}"/>
              </a:ext>
            </a:extLst>
          </p:cNvPr>
          <p:cNvSpPr>
            <a:spLocks noGrp="1"/>
          </p:cNvSpPr>
          <p:nvPr userDrawn="1">
            <p:ph type="body" sz="quarter" idx="11" hasCustomPrompt="1"/>
          </p:nvPr>
        </p:nvSpPr>
        <p:spPr>
          <a:xfrm>
            <a:off x="449580" y="6446520"/>
            <a:ext cx="11292840" cy="411480"/>
          </a:xfrm>
        </p:spPr>
        <p:txBody>
          <a:bodyPr anchor="ctr">
            <a:normAutofit/>
          </a:bodyPr>
          <a:lstStyle>
            <a:lvl1pPr marL="0" indent="0" algn="ctr">
              <a:buNone/>
              <a:defRPr sz="2000" b="1">
                <a:solidFill>
                  <a:schemeClr val="bg1"/>
                </a:solidFill>
                <a:latin typeface="Gotham Medium" panose="02000604030000020004" pitchFamily="50"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chfs.ky.gov</a:t>
            </a:r>
          </a:p>
        </p:txBody>
      </p:sp>
      <p:grpSp>
        <p:nvGrpSpPr>
          <p:cNvPr id="10" name="Group 9">
            <a:extLst>
              <a:ext uri="{FF2B5EF4-FFF2-40B4-BE49-F238E27FC236}">
                <a16:creationId xmlns:a16="http://schemas.microsoft.com/office/drawing/2014/main" id="{3348C5F2-0D26-6075-D444-25D434A25981}"/>
              </a:ext>
            </a:extLst>
          </p:cNvPr>
          <p:cNvGrpSpPr/>
          <p:nvPr userDrawn="1"/>
        </p:nvGrpSpPr>
        <p:grpSpPr>
          <a:xfrm>
            <a:off x="446252" y="4426502"/>
            <a:ext cx="11296168" cy="1828800"/>
            <a:chOff x="446252" y="4426502"/>
            <a:chExt cx="11296168" cy="182880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252" y="4583903"/>
              <a:ext cx="3132289" cy="1371600"/>
            </a:xfrm>
            <a:prstGeom prst="rect">
              <a:avLst/>
            </a:prstGeom>
          </p:spPr>
        </p:pic>
        <p:pic>
          <p:nvPicPr>
            <p:cNvPr id="14" name="Graphic 13">
              <a:extLst>
                <a:ext uri="{FF2B5EF4-FFF2-40B4-BE49-F238E27FC236}">
                  <a16:creationId xmlns:a16="http://schemas.microsoft.com/office/drawing/2014/main" id="{0B3ACA43-3A85-406F-AB64-3BC98782CB7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5558" y="4426502"/>
              <a:ext cx="1860885" cy="1828800"/>
            </a:xfrm>
            <a:prstGeom prst="rect">
              <a:avLst/>
            </a:prstGeom>
          </p:spPr>
        </p:pic>
        <p:pic>
          <p:nvPicPr>
            <p:cNvPr id="9" name="Picture 8" descr="Logo&#10;&#10;Description automatically generated">
              <a:extLst>
                <a:ext uri="{FF2B5EF4-FFF2-40B4-BE49-F238E27FC236}">
                  <a16:creationId xmlns:a16="http://schemas.microsoft.com/office/drawing/2014/main" id="{EB407F83-9B0E-E242-AD30-F9D4B07F7DE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26599" y="4657789"/>
              <a:ext cx="2715821" cy="1371600"/>
            </a:xfrm>
            <a:prstGeom prst="rect">
              <a:avLst/>
            </a:prstGeom>
          </p:spPr>
        </p:pic>
      </p:grpSp>
    </p:spTree>
    <p:extLst>
      <p:ext uri="{BB962C8B-B14F-4D97-AF65-F5344CB8AC3E}">
        <p14:creationId xmlns:p14="http://schemas.microsoft.com/office/powerpoint/2010/main" val="179362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28">
          <p15:clr>
            <a:srgbClr val="FBAE40"/>
          </p15:clr>
        </p15:guide>
        <p15:guide id="2" pos="5856">
          <p15:clr>
            <a:srgbClr val="FBAE40"/>
          </p15:clr>
        </p15:guide>
        <p15:guide id="3" pos="18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A7898-546B-6B8F-8C74-07709A6176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1E7CB4-2FBA-5899-90EC-C21497BCE4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D8D25E-C690-28D4-70AF-D27BC4E1AF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CE9070-A79B-AE95-33D4-88A46778CFA6}"/>
              </a:ext>
            </a:extLst>
          </p:cNvPr>
          <p:cNvSpPr>
            <a:spLocks noGrp="1"/>
          </p:cNvSpPr>
          <p:nvPr>
            <p:ph type="dt" sz="half" idx="10"/>
          </p:nvPr>
        </p:nvSpPr>
        <p:spPr/>
        <p:txBody>
          <a:bodyPr/>
          <a:lstStyle/>
          <a:p>
            <a:fld id="{CD596E3F-F979-419B-9FBD-F535F539EE58}" type="datetimeFigureOut">
              <a:rPr lang="en-US" smtClean="0"/>
              <a:t>1/14/2026</a:t>
            </a:fld>
            <a:endParaRPr lang="en-US"/>
          </a:p>
        </p:txBody>
      </p:sp>
      <p:sp>
        <p:nvSpPr>
          <p:cNvPr id="6" name="Footer Placeholder 5">
            <a:extLst>
              <a:ext uri="{FF2B5EF4-FFF2-40B4-BE49-F238E27FC236}">
                <a16:creationId xmlns:a16="http://schemas.microsoft.com/office/drawing/2014/main" id="{4009AD01-CC3B-A131-2C99-B91B13B3A5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539A12-FAF0-B44B-CF29-75716C4A0E12}"/>
              </a:ext>
            </a:extLst>
          </p:cNvPr>
          <p:cNvSpPr>
            <a:spLocks noGrp="1"/>
          </p:cNvSpPr>
          <p:nvPr>
            <p:ph type="sldNum" sz="quarter" idx="12"/>
          </p:nvPr>
        </p:nvSpPr>
        <p:spPr/>
        <p:txBody>
          <a:bodyPr/>
          <a:lstStyle/>
          <a:p>
            <a:fld id="{7DAEBEF4-7292-4814-AB78-961DD2C0FB53}" type="slidenum">
              <a:rPr lang="en-US" smtClean="0"/>
              <a:t>‹#›</a:t>
            </a:fld>
            <a:endParaRPr lang="en-US"/>
          </a:p>
        </p:txBody>
      </p:sp>
    </p:spTree>
    <p:extLst>
      <p:ext uri="{BB962C8B-B14F-4D97-AF65-F5344CB8AC3E}">
        <p14:creationId xmlns:p14="http://schemas.microsoft.com/office/powerpoint/2010/main" val="293506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580" y="365125"/>
            <a:ext cx="11292840" cy="1178471"/>
          </a:xfrm>
        </p:spPr>
        <p:txBody>
          <a:bodyPr>
            <a:normAutofit/>
          </a:bodyPr>
          <a:lstStyle>
            <a:lvl1pPr>
              <a:defRPr sz="4000" b="0">
                <a:solidFill>
                  <a:srgbClr val="01203D"/>
                </a:solidFill>
                <a:latin typeface="Gotham Bold" pitchFamily="50" charset="0"/>
              </a:defRPr>
            </a:lvl1pPr>
          </a:lstStyle>
          <a:p>
            <a:r>
              <a:rPr lang="en-US" dirty="0"/>
              <a:t>Click to edit Master title style</a:t>
            </a:r>
          </a:p>
        </p:txBody>
      </p:sp>
      <p:sp>
        <p:nvSpPr>
          <p:cNvPr id="3" name="Content Placeholder 2"/>
          <p:cNvSpPr>
            <a:spLocks noGrp="1"/>
          </p:cNvSpPr>
          <p:nvPr>
            <p:ph idx="1" hasCustomPrompt="1"/>
          </p:nvPr>
        </p:nvSpPr>
        <p:spPr>
          <a:xfrm>
            <a:off x="449580" y="1825625"/>
            <a:ext cx="11292840" cy="4351338"/>
          </a:xfrm>
        </p:spPr>
        <p:txBody>
          <a:bodyPr/>
          <a:lstStyle>
            <a:lvl1pPr marL="341313" indent="-341313">
              <a:buClr>
                <a:srgbClr val="92D050"/>
              </a:buClr>
              <a:buSzPct val="100000"/>
              <a:buFontTx/>
              <a:buBlip>
                <a:blip r:embed="rId2"/>
              </a:buBlip>
              <a:defRPr>
                <a:latin typeface="Calibri" panose="020F0502020204030204" pitchFamily="34" charset="0"/>
                <a:cs typeface="Calibri" panose="020F0502020204030204" pitchFamily="34" charset="0"/>
              </a:defRPr>
            </a:lvl1pPr>
            <a:lvl2pPr marL="684213" indent="-227013">
              <a:buFont typeface="Arial" panose="020B0604020202020204" pitchFamily="34" charset="0"/>
              <a:buChar char="•"/>
              <a:defRPr sz="2600">
                <a:latin typeface="Calibri" panose="020F0502020204030204" pitchFamily="34" charset="0"/>
                <a:cs typeface="Calibri" panose="020F0502020204030204" pitchFamily="34" charset="0"/>
              </a:defRPr>
            </a:lvl2pPr>
            <a:lvl3pPr marL="1143000" indent="-228600">
              <a:buClr>
                <a:schemeClr val="accent3"/>
              </a:buClr>
              <a:buSzPct val="125000"/>
              <a:buFont typeface="Arial" panose="020B0604020202020204" pitchFamily="34" charset="0"/>
              <a:buChar char="•"/>
              <a:defRPr sz="2400">
                <a:latin typeface="Calibri" panose="020F0502020204030204" pitchFamily="34" charset="0"/>
                <a:cs typeface="Calibri" panose="020F0502020204030204" pitchFamily="34" charset="0"/>
              </a:defRPr>
            </a:lvl3pPr>
            <a:lvl4pPr marL="1600200" indent="-228600">
              <a:buClr>
                <a:srgbClr val="62BCF0"/>
              </a:buClr>
              <a:buFont typeface="Wingdings" panose="05000000000000000000" pitchFamily="2" charset="2"/>
              <a:buChar char="§"/>
              <a:defRPr sz="2200">
                <a:latin typeface="Calibri" panose="020F0502020204030204" pitchFamily="34" charset="0"/>
                <a:cs typeface="Calibri" panose="020F0502020204030204" pitchFamily="34" charset="0"/>
              </a:defRPr>
            </a:lvl4pPr>
            <a:lvl5pPr marL="2057400" indent="-228600">
              <a:buClr>
                <a:schemeClr val="accent3"/>
              </a:buClr>
              <a:buSzPct val="125000"/>
              <a:buFont typeface="Wingdings" panose="05000000000000000000" pitchFamily="2" charset="2"/>
              <a:buChar char="§"/>
              <a:defRPr sz="200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4B2D15FF-EB90-4F7D-B6FD-2019C464A784}"/>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6" name="Slide Number Placeholder 5"/>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137015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9580" y="365125"/>
            <a:ext cx="11292840" cy="1178471"/>
          </a:xfrm>
        </p:spPr>
        <p:txBody>
          <a:bodyPr/>
          <a:lstStyle>
            <a:lvl1pPr>
              <a:defRPr b="0">
                <a:latin typeface="Gotham Black" panose="02000604040000020004" pitchFamily="50" charset="0"/>
              </a:defRPr>
            </a:lvl1pPr>
          </a:lstStyle>
          <a:p>
            <a:r>
              <a:rPr lang="en-US" dirty="0"/>
              <a:t>Click to edit Master title style</a:t>
            </a:r>
          </a:p>
        </p:txBody>
      </p:sp>
      <p:sp>
        <p:nvSpPr>
          <p:cNvPr id="8" name="Rectangle 7">
            <a:extLst>
              <a:ext uri="{FF2B5EF4-FFF2-40B4-BE49-F238E27FC236}">
                <a16:creationId xmlns:a16="http://schemas.microsoft.com/office/drawing/2014/main" id="{48B4FD96-7A12-4993-A52D-B6DCBB27843B}"/>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22" name="Slide Number Placeholder 21"/>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
        <p:nvSpPr>
          <p:cNvPr id="12" name="Content Placeholder 3"/>
          <p:cNvSpPr>
            <a:spLocks noGrp="1"/>
          </p:cNvSpPr>
          <p:nvPr>
            <p:ph sz="half" idx="13" hasCustomPrompt="1"/>
          </p:nvPr>
        </p:nvSpPr>
        <p:spPr>
          <a:xfrm>
            <a:off x="449579" y="1816060"/>
            <a:ext cx="5532931" cy="4351338"/>
          </a:xfrm>
        </p:spPr>
        <p:txBody>
          <a:bodyPr/>
          <a:lstStyle>
            <a:lvl1pPr marL="341313" indent="-341313">
              <a:buClr>
                <a:srgbClr val="92D050"/>
              </a:buClr>
              <a:buSzPct val="100000"/>
              <a:buFontTx/>
              <a:buBlip>
                <a:blip r:embed="rId2"/>
              </a:buBlip>
              <a:defRPr>
                <a:latin typeface="Gotham Bold" pitchFamily="50" charset="0"/>
              </a:defRPr>
            </a:lvl1pPr>
            <a:lvl2pPr>
              <a:defRPr sz="2600">
                <a:latin typeface="Gotham Medium" panose="02000604030000020004" pitchFamily="50" charset="0"/>
              </a:defRPr>
            </a:lvl2pPr>
            <a:lvl3pPr marL="1143000" indent="-228600">
              <a:buClr>
                <a:srgbClr val="92D050"/>
              </a:buClr>
              <a:buSzPct val="125000"/>
              <a:buFont typeface="Arial" panose="020B0604020202020204" pitchFamily="34" charset="0"/>
              <a:buChar char="•"/>
              <a:defRPr sz="2400">
                <a:latin typeface="Gotham Medium" panose="02000604030000020004" pitchFamily="50" charset="0"/>
              </a:defRPr>
            </a:lvl3pPr>
            <a:lvl4pPr marL="1600200" indent="-228600">
              <a:buFont typeface="Wingdings" panose="05000000000000000000" pitchFamily="2" charset="2"/>
              <a:buChar char="§"/>
              <a:defRPr sz="2200">
                <a:latin typeface="Gotham Medium" panose="02000604030000020004" pitchFamily="50" charset="0"/>
              </a:defRPr>
            </a:lvl4pPr>
            <a:lvl5pPr marL="2057400" indent="-228600">
              <a:buClr>
                <a:schemeClr val="accent3"/>
              </a:buClr>
              <a:buSzPct val="125000"/>
              <a:buFont typeface="Wingdings" panose="05000000000000000000" pitchFamily="2" charset="2"/>
              <a:buChar char="§"/>
              <a:defRPr sz="2000">
                <a:latin typeface="Gotham Medium" panose="02000604030000020004" pitchFamily="50"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7" name="Content Placeholder 3">
            <a:extLst>
              <a:ext uri="{FF2B5EF4-FFF2-40B4-BE49-F238E27FC236}">
                <a16:creationId xmlns:a16="http://schemas.microsoft.com/office/drawing/2014/main" id="{ADDDB79F-766B-4D2C-9E87-F20D153630F2}"/>
              </a:ext>
            </a:extLst>
          </p:cNvPr>
          <p:cNvSpPr>
            <a:spLocks noGrp="1"/>
          </p:cNvSpPr>
          <p:nvPr>
            <p:ph sz="half" idx="14" hasCustomPrompt="1"/>
          </p:nvPr>
        </p:nvSpPr>
        <p:spPr>
          <a:xfrm>
            <a:off x="6209489" y="1816060"/>
            <a:ext cx="5532931" cy="4351338"/>
          </a:xfrm>
        </p:spPr>
        <p:txBody>
          <a:bodyPr/>
          <a:lstStyle>
            <a:lvl1pPr marL="341313" indent="-341313">
              <a:buClr>
                <a:srgbClr val="92D050"/>
              </a:buClr>
              <a:buSzPct val="100000"/>
              <a:buFontTx/>
              <a:buBlip>
                <a:blip r:embed="rId2"/>
              </a:buBlip>
              <a:defRPr>
                <a:latin typeface="Gotham Bold" pitchFamily="50" charset="0"/>
              </a:defRPr>
            </a:lvl1pPr>
            <a:lvl2pPr>
              <a:defRPr sz="2600">
                <a:latin typeface="Gotham Medium" panose="02000604030000020004" pitchFamily="50" charset="0"/>
              </a:defRPr>
            </a:lvl2pPr>
            <a:lvl3pPr marL="1143000" indent="-228600">
              <a:buClr>
                <a:srgbClr val="92D050"/>
              </a:buClr>
              <a:buSzPct val="125000"/>
              <a:buFont typeface="Arial" panose="020B0604020202020204" pitchFamily="34" charset="0"/>
              <a:buChar char="•"/>
              <a:defRPr sz="2400">
                <a:latin typeface="Gotham Medium" panose="02000604030000020004" pitchFamily="50" charset="0"/>
              </a:defRPr>
            </a:lvl3pPr>
            <a:lvl4pPr marL="1600200" indent="-228600">
              <a:buFont typeface="Wingdings" panose="05000000000000000000" pitchFamily="2" charset="2"/>
              <a:buChar char="§"/>
              <a:defRPr sz="2200">
                <a:latin typeface="Gotham Medium" panose="02000604030000020004" pitchFamily="50" charset="0"/>
              </a:defRPr>
            </a:lvl4pPr>
            <a:lvl5pPr marL="2057400" indent="-228600">
              <a:buClr>
                <a:schemeClr val="accent3"/>
              </a:buClr>
              <a:buSzPct val="125000"/>
              <a:buFont typeface="Wingdings" panose="05000000000000000000" pitchFamily="2" charset="2"/>
              <a:buChar char="§"/>
              <a:defRPr sz="2000">
                <a:latin typeface="Gotham Medium" panose="02000604030000020004" pitchFamily="50"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315896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9580" y="365125"/>
            <a:ext cx="11292840" cy="1178471"/>
          </a:xfrm>
        </p:spPr>
        <p:txBody>
          <a:bodyPr/>
          <a:lstStyle>
            <a:lvl1pPr>
              <a:defRPr b="0">
                <a:latin typeface="Gotham Bold" pitchFamily="50" charset="0"/>
              </a:defRPr>
            </a:lvl1pPr>
          </a:lstStyle>
          <a:p>
            <a:r>
              <a:rPr lang="en-US" dirty="0"/>
              <a:t>Click to edit Master title style</a:t>
            </a:r>
          </a:p>
        </p:txBody>
      </p:sp>
      <p:sp>
        <p:nvSpPr>
          <p:cNvPr id="6" name="Rectangle 5">
            <a:extLst>
              <a:ext uri="{FF2B5EF4-FFF2-40B4-BE49-F238E27FC236}">
                <a16:creationId xmlns:a16="http://schemas.microsoft.com/office/drawing/2014/main" id="{92C21BFD-6391-4F44-9F8F-2BE5ACA60AA3}"/>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5" name="Slide Number Placeholder 4"/>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130842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2820CB-8F8E-409B-A387-17EDCBC1DC21}"/>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7" name="Slide Number Placeholder 6"/>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
        <p:nvSpPr>
          <p:cNvPr id="12" name="Title 1"/>
          <p:cNvSpPr>
            <a:spLocks noGrp="1"/>
          </p:cNvSpPr>
          <p:nvPr>
            <p:ph type="title"/>
          </p:nvPr>
        </p:nvSpPr>
        <p:spPr>
          <a:xfrm>
            <a:off x="466928" y="457200"/>
            <a:ext cx="4305097" cy="1600200"/>
          </a:xfrm>
        </p:spPr>
        <p:txBody>
          <a:bodyPr anchor="b">
            <a:normAutofit/>
          </a:bodyPr>
          <a:lstStyle>
            <a:lvl1pPr algn="l">
              <a:defRPr sz="3600" b="0">
                <a:latin typeface="Gotham Bold" pitchFamily="50" charset="0"/>
              </a:defRPr>
            </a:lvl1pPr>
          </a:lstStyle>
          <a:p>
            <a:r>
              <a:rPr lang="en-US" dirty="0"/>
              <a:t>Click to edit Master title style</a:t>
            </a:r>
          </a:p>
        </p:txBody>
      </p:sp>
      <p:sp>
        <p:nvSpPr>
          <p:cNvPr id="13" name="Picture Placeholder 2"/>
          <p:cNvSpPr>
            <a:spLocks noGrp="1"/>
          </p:cNvSpPr>
          <p:nvPr>
            <p:ph type="pic" idx="1"/>
          </p:nvPr>
        </p:nvSpPr>
        <p:spPr>
          <a:xfrm>
            <a:off x="5183187" y="457201"/>
            <a:ext cx="6558097" cy="570040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ext Placeholder 3"/>
          <p:cNvSpPr>
            <a:spLocks noGrp="1"/>
          </p:cNvSpPr>
          <p:nvPr>
            <p:ph type="body" sz="half" idx="2"/>
          </p:nvPr>
        </p:nvSpPr>
        <p:spPr>
          <a:xfrm>
            <a:off x="466928" y="2122496"/>
            <a:ext cx="4305097" cy="4035112"/>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07485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0940AD-FF12-4F47-A750-EC9FBF989C23}"/>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5" name="Slide Number Placeholder 4"/>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
        <p:nvSpPr>
          <p:cNvPr id="13" name="Title 1"/>
          <p:cNvSpPr>
            <a:spLocks noGrp="1"/>
          </p:cNvSpPr>
          <p:nvPr>
            <p:ph type="title"/>
          </p:nvPr>
        </p:nvSpPr>
        <p:spPr>
          <a:xfrm>
            <a:off x="466928" y="457200"/>
            <a:ext cx="4305097" cy="1600200"/>
          </a:xfrm>
        </p:spPr>
        <p:txBody>
          <a:bodyPr anchor="b">
            <a:normAutofit/>
          </a:bodyPr>
          <a:lstStyle>
            <a:lvl1pPr algn="l">
              <a:defRPr sz="3600" b="0">
                <a:latin typeface="Gotham Bold" pitchFamily="50" charset="0"/>
              </a:defRPr>
            </a:lvl1pPr>
          </a:lstStyle>
          <a:p>
            <a:r>
              <a:rPr lang="en-US" dirty="0"/>
              <a:t>Click to edit Master title style</a:t>
            </a:r>
          </a:p>
        </p:txBody>
      </p:sp>
      <p:sp>
        <p:nvSpPr>
          <p:cNvPr id="15" name="Text Placeholder 3"/>
          <p:cNvSpPr>
            <a:spLocks noGrp="1"/>
          </p:cNvSpPr>
          <p:nvPr>
            <p:ph type="body" sz="half" idx="2"/>
          </p:nvPr>
        </p:nvSpPr>
        <p:spPr>
          <a:xfrm>
            <a:off x="466928" y="2101956"/>
            <a:ext cx="4305097" cy="4055652"/>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Content Placeholder 3">
            <a:extLst>
              <a:ext uri="{FF2B5EF4-FFF2-40B4-BE49-F238E27FC236}">
                <a16:creationId xmlns:a16="http://schemas.microsoft.com/office/drawing/2014/main" id="{49F177C8-FDAB-4A82-B30F-707BD0C9945C}"/>
              </a:ext>
            </a:extLst>
          </p:cNvPr>
          <p:cNvSpPr>
            <a:spLocks noGrp="1"/>
          </p:cNvSpPr>
          <p:nvPr>
            <p:ph sz="half" idx="14" hasCustomPrompt="1"/>
          </p:nvPr>
        </p:nvSpPr>
        <p:spPr>
          <a:xfrm>
            <a:off x="5200073" y="457200"/>
            <a:ext cx="6542347" cy="5700408"/>
          </a:xfrm>
        </p:spPr>
        <p:txBody>
          <a:bodyPr/>
          <a:lstStyle>
            <a:lvl1pPr marL="341313" indent="-341313">
              <a:buClr>
                <a:srgbClr val="92D050"/>
              </a:buClr>
              <a:buSzPct val="100000"/>
              <a:buFontTx/>
              <a:buBlip>
                <a:blip r:embed="rId2"/>
              </a:buBlip>
              <a:defRPr>
                <a:latin typeface="Gotham Bold" pitchFamily="50" charset="0"/>
              </a:defRPr>
            </a:lvl1pPr>
            <a:lvl2pPr>
              <a:defRPr sz="2600">
                <a:latin typeface="Gotham Medium" panose="02000604030000020004" pitchFamily="50" charset="0"/>
              </a:defRPr>
            </a:lvl2pPr>
            <a:lvl3pPr marL="1143000" indent="-228600">
              <a:buClr>
                <a:srgbClr val="92D050"/>
              </a:buClr>
              <a:buSzPct val="125000"/>
              <a:buFont typeface="Arial" panose="020B0604020202020204" pitchFamily="34" charset="0"/>
              <a:buChar char="•"/>
              <a:defRPr sz="2400">
                <a:latin typeface="Gotham Medium" panose="02000604030000020004" pitchFamily="50" charset="0"/>
              </a:defRPr>
            </a:lvl3pPr>
            <a:lvl4pPr marL="1600200" indent="-228600">
              <a:buFont typeface="Wingdings" panose="05000000000000000000" pitchFamily="2" charset="2"/>
              <a:buChar char="§"/>
              <a:defRPr sz="2200">
                <a:latin typeface="Gotham Medium" panose="02000604030000020004" pitchFamily="50" charset="0"/>
              </a:defRPr>
            </a:lvl4pPr>
            <a:lvl5pPr marL="2057400" indent="-228600">
              <a:buClr>
                <a:schemeClr val="accent3"/>
              </a:buClr>
              <a:buSzPct val="125000"/>
              <a:buFont typeface="Wingdings" panose="05000000000000000000" pitchFamily="2" charset="2"/>
              <a:buChar char="§"/>
              <a:defRPr sz="2000">
                <a:latin typeface="Gotham Medium" panose="02000604030000020004" pitchFamily="50"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36147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act Info - single present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9C030F5-6F3E-44D7-8269-345BAC00E018}"/>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11" name="Text Placeholder 35"/>
          <p:cNvSpPr>
            <a:spLocks noGrp="1"/>
          </p:cNvSpPr>
          <p:nvPr>
            <p:ph type="body" sz="quarter" idx="15" hasCustomPrompt="1"/>
          </p:nvPr>
        </p:nvSpPr>
        <p:spPr>
          <a:xfrm>
            <a:off x="449580" y="3610817"/>
            <a:ext cx="11292840" cy="460258"/>
          </a:xfrm>
          <a:noFill/>
        </p:spPr>
        <p:txBody>
          <a:bodyPr anchor="ctr">
            <a:normAutofit/>
          </a:bodyPr>
          <a:lstStyle>
            <a:lvl1pPr marL="0" indent="0" algn="ctr">
              <a:buNone/>
              <a:defRPr sz="2200" b="1">
                <a:solidFill>
                  <a:srgbClr val="01203D"/>
                </a:solidFill>
                <a:latin typeface="Gotham Bold" pitchFamily="50"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chfs.ky.gov/agencies/DPH</a:t>
            </a:r>
          </a:p>
        </p:txBody>
      </p:sp>
      <p:sp>
        <p:nvSpPr>
          <p:cNvPr id="12" name="Rectangle 11"/>
          <p:cNvSpPr/>
          <p:nvPr userDrawn="1"/>
        </p:nvSpPr>
        <p:spPr>
          <a:xfrm>
            <a:off x="449580" y="1034810"/>
            <a:ext cx="11292840" cy="769441"/>
          </a:xfrm>
          <a:prstGeom prst="rect">
            <a:avLst/>
          </a:prstGeom>
        </p:spPr>
        <p:txBody>
          <a:bodyPr wrap="square">
            <a:spAutoFit/>
          </a:bodyPr>
          <a:lstStyle/>
          <a:p>
            <a:pPr lvl="0" algn="ctr"/>
            <a:r>
              <a:rPr lang="en-US" sz="4400" b="0" dirty="0">
                <a:solidFill>
                  <a:srgbClr val="01203D"/>
                </a:solidFill>
                <a:latin typeface="Gotham Black" panose="02000604040000020004" pitchFamily="50" charset="0"/>
              </a:rPr>
              <a:t>Thank you!</a:t>
            </a:r>
          </a:p>
        </p:txBody>
      </p:sp>
      <p:sp>
        <p:nvSpPr>
          <p:cNvPr id="13" name="Text Placeholder 35"/>
          <p:cNvSpPr>
            <a:spLocks noGrp="1"/>
          </p:cNvSpPr>
          <p:nvPr>
            <p:ph type="body" sz="quarter" idx="14" hasCustomPrompt="1"/>
          </p:nvPr>
        </p:nvSpPr>
        <p:spPr>
          <a:xfrm>
            <a:off x="449580" y="1804251"/>
            <a:ext cx="11292840" cy="1719211"/>
          </a:xfrm>
        </p:spPr>
        <p:txBody>
          <a:bodyPr anchor="t"/>
          <a:lstStyle>
            <a:lvl1pPr marL="0" indent="0" algn="ctr">
              <a:buNone/>
              <a:defRPr baseline="0">
                <a:solidFill>
                  <a:schemeClr val="tx1"/>
                </a:solidFill>
                <a:latin typeface="Gotham Medium" panose="02000604030000020004" pitchFamily="50"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presenter name, phone, email</a:t>
            </a:r>
          </a:p>
        </p:txBody>
      </p:sp>
      <p:sp>
        <p:nvSpPr>
          <p:cNvPr id="16" name="Slide Number Placeholder 4">
            <a:extLst>
              <a:ext uri="{FF2B5EF4-FFF2-40B4-BE49-F238E27FC236}">
                <a16:creationId xmlns:a16="http://schemas.microsoft.com/office/drawing/2014/main" id="{88B09F87-73E6-4150-B1E3-45C8D7CE53DA}"/>
              </a:ext>
            </a:extLst>
          </p:cNvPr>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grpSp>
        <p:nvGrpSpPr>
          <p:cNvPr id="22" name="Group 21">
            <a:extLst>
              <a:ext uri="{FF2B5EF4-FFF2-40B4-BE49-F238E27FC236}">
                <a16:creationId xmlns:a16="http://schemas.microsoft.com/office/drawing/2014/main" id="{E0F9AF5C-7C35-E789-5E04-BF6A322AEC4E}"/>
              </a:ext>
            </a:extLst>
          </p:cNvPr>
          <p:cNvGrpSpPr/>
          <p:nvPr userDrawn="1"/>
        </p:nvGrpSpPr>
        <p:grpSpPr>
          <a:xfrm>
            <a:off x="446252" y="4426502"/>
            <a:ext cx="11296168" cy="1828800"/>
            <a:chOff x="446252" y="4426502"/>
            <a:chExt cx="11296168" cy="1828800"/>
          </a:xfrm>
        </p:grpSpPr>
        <p:pic>
          <p:nvPicPr>
            <p:cNvPr id="23" name="Picture 22">
              <a:extLst>
                <a:ext uri="{FF2B5EF4-FFF2-40B4-BE49-F238E27FC236}">
                  <a16:creationId xmlns:a16="http://schemas.microsoft.com/office/drawing/2014/main" id="{B5E5EA08-0C80-2B6F-46B7-F779CA8EBA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252" y="4583903"/>
              <a:ext cx="3132289" cy="1371600"/>
            </a:xfrm>
            <a:prstGeom prst="rect">
              <a:avLst/>
            </a:prstGeom>
          </p:spPr>
        </p:pic>
        <p:pic>
          <p:nvPicPr>
            <p:cNvPr id="24" name="Graphic 23">
              <a:extLst>
                <a:ext uri="{FF2B5EF4-FFF2-40B4-BE49-F238E27FC236}">
                  <a16:creationId xmlns:a16="http://schemas.microsoft.com/office/drawing/2014/main" id="{4ACD68C1-1136-B6E3-A260-2E88F0875FF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5558" y="4426502"/>
              <a:ext cx="1860885" cy="1828800"/>
            </a:xfrm>
            <a:prstGeom prst="rect">
              <a:avLst/>
            </a:prstGeom>
          </p:spPr>
        </p:pic>
        <p:pic>
          <p:nvPicPr>
            <p:cNvPr id="25" name="Picture 24" descr="Logo&#10;&#10;Description automatically generated">
              <a:extLst>
                <a:ext uri="{FF2B5EF4-FFF2-40B4-BE49-F238E27FC236}">
                  <a16:creationId xmlns:a16="http://schemas.microsoft.com/office/drawing/2014/main" id="{79B54700-8017-A547-1682-89C0FEB3A4A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26599" y="4657789"/>
              <a:ext cx="2715821" cy="1371600"/>
            </a:xfrm>
            <a:prstGeom prst="rect">
              <a:avLst/>
            </a:prstGeom>
          </p:spPr>
        </p:pic>
      </p:grpSp>
    </p:spTree>
    <p:extLst>
      <p:ext uri="{BB962C8B-B14F-4D97-AF65-F5344CB8AC3E}">
        <p14:creationId xmlns:p14="http://schemas.microsoft.com/office/powerpoint/2010/main" val="230680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act Info - two presenters">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449580" y="3610817"/>
            <a:ext cx="11292840" cy="460258"/>
          </a:xfrm>
          <a:noFill/>
        </p:spPr>
        <p:txBody>
          <a:bodyPr anchor="ctr">
            <a:normAutofit/>
          </a:bodyPr>
          <a:lstStyle>
            <a:lvl1pPr marL="0" indent="0" algn="ctr">
              <a:buNone/>
              <a:defRPr sz="2200" b="1">
                <a:solidFill>
                  <a:srgbClr val="01203D"/>
                </a:solidFill>
                <a:latin typeface="Gotham Bold" pitchFamily="50"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chfs.ky.gov/agencies/DPH</a:t>
            </a:r>
          </a:p>
        </p:txBody>
      </p:sp>
      <p:sp>
        <p:nvSpPr>
          <p:cNvPr id="12" name="Rectangle 11"/>
          <p:cNvSpPr/>
          <p:nvPr userDrawn="1"/>
        </p:nvSpPr>
        <p:spPr>
          <a:xfrm>
            <a:off x="449580" y="1034810"/>
            <a:ext cx="11292840" cy="769441"/>
          </a:xfrm>
          <a:prstGeom prst="rect">
            <a:avLst/>
          </a:prstGeom>
        </p:spPr>
        <p:txBody>
          <a:bodyPr wrap="square">
            <a:spAutoFit/>
          </a:bodyPr>
          <a:lstStyle/>
          <a:p>
            <a:pPr lvl="0" algn="ctr"/>
            <a:r>
              <a:rPr lang="en-US" sz="4400" b="0" dirty="0">
                <a:solidFill>
                  <a:srgbClr val="01203D"/>
                </a:solidFill>
                <a:latin typeface="Gotham Black" panose="02000604040000020004" pitchFamily="50" charset="0"/>
              </a:rPr>
              <a:t>Thank you!</a:t>
            </a:r>
          </a:p>
        </p:txBody>
      </p:sp>
      <p:sp>
        <p:nvSpPr>
          <p:cNvPr id="13" name="Text Placeholder 35"/>
          <p:cNvSpPr>
            <a:spLocks noGrp="1"/>
          </p:cNvSpPr>
          <p:nvPr>
            <p:ph type="body" sz="quarter" idx="14" hasCustomPrompt="1"/>
          </p:nvPr>
        </p:nvSpPr>
        <p:spPr>
          <a:xfrm>
            <a:off x="449580" y="1804251"/>
            <a:ext cx="5551827" cy="1719211"/>
          </a:xfrm>
        </p:spPr>
        <p:txBody>
          <a:bodyPr anchor="t"/>
          <a:lstStyle>
            <a:lvl1pPr marL="0" indent="0" algn="ctr">
              <a:buNone/>
              <a:defRPr baseline="0">
                <a:solidFill>
                  <a:schemeClr val="tx1"/>
                </a:solidFill>
                <a:latin typeface="Gotham Medium" panose="02000604030000020004" pitchFamily="50"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presenter name, phone, email</a:t>
            </a:r>
          </a:p>
        </p:txBody>
      </p:sp>
      <p:sp>
        <p:nvSpPr>
          <p:cNvPr id="3" name="Text Placeholder 2"/>
          <p:cNvSpPr>
            <a:spLocks noGrp="1"/>
          </p:cNvSpPr>
          <p:nvPr>
            <p:ph type="body" sz="quarter" idx="16" hasCustomPrompt="1"/>
          </p:nvPr>
        </p:nvSpPr>
        <p:spPr>
          <a:xfrm>
            <a:off x="6103936" y="1804226"/>
            <a:ext cx="5638483" cy="1719262"/>
          </a:xfrm>
        </p:spPr>
        <p:txBody>
          <a:bodyPr/>
          <a:lstStyle>
            <a:lvl1pPr marL="0" indent="0" algn="ctr">
              <a:buNone/>
              <a:defRPr baseline="0">
                <a:latin typeface="Gotham Medium" panose="02000604030000020004" pitchFamily="50" charset="0"/>
              </a:defRPr>
            </a:lvl1pPr>
            <a:lvl2pPr marL="457200" indent="0">
              <a:buNone/>
              <a:defRPr>
                <a:latin typeface="Calibri Light" panose="020F0302020204030204" pitchFamily="34" charset="0"/>
              </a:defRPr>
            </a:lvl2pPr>
            <a:lvl3pPr marL="914400" indent="0">
              <a:buNone/>
              <a:defRPr>
                <a:latin typeface="Calibri Light" panose="020F0302020204030204" pitchFamily="34" charset="0"/>
              </a:defRPr>
            </a:lvl3pPr>
            <a:lvl4pPr marL="1371600" indent="0">
              <a:buNone/>
              <a:defRPr>
                <a:latin typeface="Calibri Light" panose="020F0302020204030204" pitchFamily="34" charset="0"/>
              </a:defRPr>
            </a:lvl4pPr>
            <a:lvl5pPr marL="1828800" indent="0">
              <a:buNone/>
              <a:defRPr>
                <a:latin typeface="Calibri Light" panose="020F0302020204030204" pitchFamily="34" charset="0"/>
              </a:defRPr>
            </a:lvl5pPr>
          </a:lstStyle>
          <a:p>
            <a:pPr lvl="0"/>
            <a:r>
              <a:rPr lang="en-US" dirty="0"/>
              <a:t>Click to edit second presenter name, phone, email</a:t>
            </a:r>
          </a:p>
        </p:txBody>
      </p:sp>
      <p:sp>
        <p:nvSpPr>
          <p:cNvPr id="17" name="Rectangle 16">
            <a:extLst>
              <a:ext uri="{FF2B5EF4-FFF2-40B4-BE49-F238E27FC236}">
                <a16:creationId xmlns:a16="http://schemas.microsoft.com/office/drawing/2014/main" id="{32523B51-82E5-44C1-BD62-ECE0BBA1F480}"/>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16" name="Slide Number Placeholder 4">
            <a:extLst>
              <a:ext uri="{FF2B5EF4-FFF2-40B4-BE49-F238E27FC236}">
                <a16:creationId xmlns:a16="http://schemas.microsoft.com/office/drawing/2014/main" id="{656B23F0-6900-4B02-939A-6FE61AF4A8E4}"/>
              </a:ext>
            </a:extLst>
          </p:cNvPr>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grpSp>
        <p:nvGrpSpPr>
          <p:cNvPr id="15" name="Group 14">
            <a:extLst>
              <a:ext uri="{FF2B5EF4-FFF2-40B4-BE49-F238E27FC236}">
                <a16:creationId xmlns:a16="http://schemas.microsoft.com/office/drawing/2014/main" id="{49603730-3403-03DD-31C4-6B84628876D2}"/>
              </a:ext>
            </a:extLst>
          </p:cNvPr>
          <p:cNvGrpSpPr/>
          <p:nvPr userDrawn="1"/>
        </p:nvGrpSpPr>
        <p:grpSpPr>
          <a:xfrm>
            <a:off x="446252" y="4426502"/>
            <a:ext cx="11296168" cy="1828800"/>
            <a:chOff x="446252" y="4426502"/>
            <a:chExt cx="11296168" cy="1828800"/>
          </a:xfrm>
        </p:grpSpPr>
        <p:pic>
          <p:nvPicPr>
            <p:cNvPr id="18" name="Picture 17">
              <a:extLst>
                <a:ext uri="{FF2B5EF4-FFF2-40B4-BE49-F238E27FC236}">
                  <a16:creationId xmlns:a16="http://schemas.microsoft.com/office/drawing/2014/main" id="{26E62308-8BFF-BF47-A508-EAE4F17147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252" y="4583903"/>
              <a:ext cx="3132289" cy="1371600"/>
            </a:xfrm>
            <a:prstGeom prst="rect">
              <a:avLst/>
            </a:prstGeom>
          </p:spPr>
        </p:pic>
        <p:pic>
          <p:nvPicPr>
            <p:cNvPr id="21" name="Graphic 20">
              <a:extLst>
                <a:ext uri="{FF2B5EF4-FFF2-40B4-BE49-F238E27FC236}">
                  <a16:creationId xmlns:a16="http://schemas.microsoft.com/office/drawing/2014/main" id="{CD83FAB4-E3F9-DC00-FCFC-A48AF38F3C1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5558" y="4426502"/>
              <a:ext cx="1860885" cy="1828800"/>
            </a:xfrm>
            <a:prstGeom prst="rect">
              <a:avLst/>
            </a:prstGeom>
          </p:spPr>
        </p:pic>
        <p:pic>
          <p:nvPicPr>
            <p:cNvPr id="22" name="Picture 21" descr="Logo&#10;&#10;Description automatically generated">
              <a:extLst>
                <a:ext uri="{FF2B5EF4-FFF2-40B4-BE49-F238E27FC236}">
                  <a16:creationId xmlns:a16="http://schemas.microsoft.com/office/drawing/2014/main" id="{1390A36E-B602-C30C-0EEF-32152E16743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26599" y="4657789"/>
              <a:ext cx="2715821" cy="1371600"/>
            </a:xfrm>
            <a:prstGeom prst="rect">
              <a:avLst/>
            </a:prstGeom>
          </p:spPr>
        </p:pic>
      </p:grpSp>
    </p:spTree>
    <p:extLst>
      <p:ext uri="{BB962C8B-B14F-4D97-AF65-F5344CB8AC3E}">
        <p14:creationId xmlns:p14="http://schemas.microsoft.com/office/powerpoint/2010/main" val="50467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689451" y="1742388"/>
            <a:ext cx="6874476" cy="1902191"/>
          </a:xfrm>
        </p:spPr>
        <p:txBody>
          <a:bodyPr anchor="b">
            <a:normAutofit/>
          </a:bodyPr>
          <a:lstStyle>
            <a:lvl1pPr algn="l">
              <a:defRPr sz="4400" b="0">
                <a:solidFill>
                  <a:srgbClr val="01203D"/>
                </a:solidFill>
                <a:latin typeface="Gotham Black" panose="02000604040000020004" pitchFamily="50" charset="0"/>
              </a:defRPr>
            </a:lvl1pPr>
          </a:lstStyle>
          <a:p>
            <a:r>
              <a:rPr lang="en-US" dirty="0"/>
              <a:t>Click to edit title</a:t>
            </a:r>
          </a:p>
        </p:txBody>
      </p:sp>
      <p:sp>
        <p:nvSpPr>
          <p:cNvPr id="16" name="Subtitle 2"/>
          <p:cNvSpPr>
            <a:spLocks noGrp="1"/>
          </p:cNvSpPr>
          <p:nvPr>
            <p:ph type="subTitle" idx="1" hasCustomPrompt="1"/>
          </p:nvPr>
        </p:nvSpPr>
        <p:spPr>
          <a:xfrm>
            <a:off x="4689451" y="3644579"/>
            <a:ext cx="6874476" cy="679306"/>
          </a:xfrm>
        </p:spPr>
        <p:txBody>
          <a:bodyPr anchor="ctr">
            <a:normAutofit/>
          </a:bodyPr>
          <a:lstStyle>
            <a:lvl1pPr marL="0" indent="0" algn="l">
              <a:buNone/>
              <a:defRPr sz="3400">
                <a:solidFill>
                  <a:srgbClr val="01203D"/>
                </a:solidFill>
                <a:latin typeface="Gotham Bol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a:t>
            </a:r>
          </a:p>
        </p:txBody>
      </p:sp>
      <p:sp>
        <p:nvSpPr>
          <p:cNvPr id="8" name="Rectangle 7"/>
          <p:cNvSpPr/>
          <p:nvPr userDrawn="1"/>
        </p:nvSpPr>
        <p:spPr>
          <a:xfrm>
            <a:off x="-9331" y="0"/>
            <a:ext cx="4069080" cy="6869429"/>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p:cNvSpPr>
            <a:spLocks noGrp="1"/>
          </p:cNvSpPr>
          <p:nvPr>
            <p:ph type="body" sz="quarter" idx="13" hasCustomPrompt="1"/>
          </p:nvPr>
        </p:nvSpPr>
        <p:spPr>
          <a:xfrm>
            <a:off x="4689451" y="4342547"/>
            <a:ext cx="6874476" cy="651116"/>
          </a:xfrm>
        </p:spPr>
        <p:txBody>
          <a:bodyPr anchor="ctr">
            <a:normAutofit/>
          </a:bodyPr>
          <a:lstStyle>
            <a:lvl1pPr marL="0" indent="0" algn="l">
              <a:buNone/>
              <a:defRPr sz="2200">
                <a:solidFill>
                  <a:srgbClr val="01203D"/>
                </a:solidFill>
                <a:latin typeface="Gotham Medium" panose="02000604030000020004" pitchFamily="50"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date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9451" y="5187069"/>
            <a:ext cx="2048256" cy="1103112"/>
          </a:xfrm>
          <a:prstGeom prst="rect">
            <a:avLst/>
          </a:prstGeom>
        </p:spPr>
      </p:pic>
      <p:sp>
        <p:nvSpPr>
          <p:cNvPr id="11" name="Rectangle 10"/>
          <p:cNvSpPr/>
          <p:nvPr userDrawn="1"/>
        </p:nvSpPr>
        <p:spPr>
          <a:xfrm>
            <a:off x="4059748" y="6470420"/>
            <a:ext cx="8139871"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pic>
        <p:nvPicPr>
          <p:cNvPr id="10" name="Graphic 9">
            <a:extLst>
              <a:ext uri="{FF2B5EF4-FFF2-40B4-BE49-F238E27FC236}">
                <a16:creationId xmlns:a16="http://schemas.microsoft.com/office/drawing/2014/main" id="{B62F158F-E475-41B0-A9F2-FA6EAC337CD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79728" y="5187069"/>
            <a:ext cx="1125835" cy="1106424"/>
          </a:xfrm>
          <a:prstGeom prst="rect">
            <a:avLst/>
          </a:prstGeom>
        </p:spPr>
      </p:pic>
      <p:pic>
        <p:nvPicPr>
          <p:cNvPr id="4" name="Picture 3" descr="Logo&#10;&#10;Description automatically generated">
            <a:extLst>
              <a:ext uri="{FF2B5EF4-FFF2-40B4-BE49-F238E27FC236}">
                <a16:creationId xmlns:a16="http://schemas.microsoft.com/office/drawing/2014/main" id="{F0A85846-F6C6-2601-7233-C70FAF47F12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73165" y="5187069"/>
            <a:ext cx="2190762" cy="1106424"/>
          </a:xfrm>
          <a:prstGeom prst="rect">
            <a:avLst/>
          </a:prstGeom>
        </p:spPr>
      </p:pic>
    </p:spTree>
    <p:extLst>
      <p:ext uri="{BB962C8B-B14F-4D97-AF65-F5344CB8AC3E}">
        <p14:creationId xmlns:p14="http://schemas.microsoft.com/office/powerpoint/2010/main" val="196531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64">
          <p15:clr>
            <a:srgbClr val="FBAE40"/>
          </p15:clr>
        </p15:guide>
        <p15:guide id="2" pos="520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ption 3">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49580" y="967615"/>
            <a:ext cx="11292840" cy="1902191"/>
          </a:xfrm>
        </p:spPr>
        <p:txBody>
          <a:bodyPr anchor="b">
            <a:normAutofit/>
          </a:bodyPr>
          <a:lstStyle>
            <a:lvl1pPr algn="ctr">
              <a:defRPr sz="4000" b="0">
                <a:solidFill>
                  <a:srgbClr val="01203D"/>
                </a:solidFill>
                <a:latin typeface="Gotham Black" panose="02000604040000020004" pitchFamily="50" charset="0"/>
              </a:defRPr>
            </a:lvl1pPr>
          </a:lstStyle>
          <a:p>
            <a:r>
              <a:rPr lang="en-US" dirty="0"/>
              <a:t>Click to edit presentation title</a:t>
            </a:r>
          </a:p>
        </p:txBody>
      </p:sp>
      <p:sp>
        <p:nvSpPr>
          <p:cNvPr id="15" name="Subtitle 2"/>
          <p:cNvSpPr>
            <a:spLocks noGrp="1"/>
          </p:cNvSpPr>
          <p:nvPr>
            <p:ph type="subTitle" idx="1" hasCustomPrompt="1"/>
          </p:nvPr>
        </p:nvSpPr>
        <p:spPr>
          <a:xfrm>
            <a:off x="449580" y="2972448"/>
            <a:ext cx="11292840" cy="576664"/>
          </a:xfrm>
        </p:spPr>
        <p:txBody>
          <a:bodyPr>
            <a:normAutofit/>
          </a:bodyPr>
          <a:lstStyle>
            <a:lvl1pPr marL="0" indent="0" algn="ctr">
              <a:buNone/>
              <a:defRPr sz="3400">
                <a:solidFill>
                  <a:srgbClr val="01203D"/>
                </a:solidFill>
                <a:latin typeface="Gotham Bol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a:t>
            </a:r>
          </a:p>
        </p:txBody>
      </p:sp>
      <p:sp>
        <p:nvSpPr>
          <p:cNvPr id="16" name="Text Placeholder 16"/>
          <p:cNvSpPr>
            <a:spLocks noGrp="1"/>
          </p:cNvSpPr>
          <p:nvPr>
            <p:ph type="body" sz="quarter" idx="10" hasCustomPrompt="1"/>
          </p:nvPr>
        </p:nvSpPr>
        <p:spPr>
          <a:xfrm>
            <a:off x="449580" y="3627140"/>
            <a:ext cx="11292840" cy="573088"/>
          </a:xfrm>
          <a:noFill/>
        </p:spPr>
        <p:txBody>
          <a:bodyPr anchor="ctr">
            <a:normAutofit/>
          </a:bodyPr>
          <a:lstStyle>
            <a:lvl1pPr marL="0" indent="0" algn="ctr">
              <a:buNone/>
              <a:defRPr sz="2200">
                <a:solidFill>
                  <a:srgbClr val="01203D"/>
                </a:solidFill>
                <a:latin typeface="Gotham Medium" panose="02000604030000020004" pitchFamily="50"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date</a:t>
            </a:r>
          </a:p>
        </p:txBody>
      </p:sp>
      <p:sp>
        <p:nvSpPr>
          <p:cNvPr id="17" name="Rectangle 16">
            <a:extLst>
              <a:ext uri="{FF2B5EF4-FFF2-40B4-BE49-F238E27FC236}">
                <a16:creationId xmlns:a16="http://schemas.microsoft.com/office/drawing/2014/main" id="{2E8C2459-C6F1-448D-8985-63E4F0921456}"/>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6">
            <a:extLst>
              <a:ext uri="{FF2B5EF4-FFF2-40B4-BE49-F238E27FC236}">
                <a16:creationId xmlns:a16="http://schemas.microsoft.com/office/drawing/2014/main" id="{ED2E57C7-4CEB-4A55-93E5-172405F4E44F}"/>
              </a:ext>
            </a:extLst>
          </p:cNvPr>
          <p:cNvSpPr>
            <a:spLocks noGrp="1"/>
          </p:cNvSpPr>
          <p:nvPr>
            <p:ph type="body" sz="quarter" idx="11" hasCustomPrompt="1"/>
          </p:nvPr>
        </p:nvSpPr>
        <p:spPr>
          <a:xfrm>
            <a:off x="449580" y="6446520"/>
            <a:ext cx="11292840" cy="411480"/>
          </a:xfrm>
        </p:spPr>
        <p:txBody>
          <a:bodyPr anchor="ctr">
            <a:normAutofit/>
          </a:bodyPr>
          <a:lstStyle>
            <a:lvl1pPr marL="0" indent="0" algn="ctr">
              <a:buNone/>
              <a:defRPr sz="2000" b="1">
                <a:solidFill>
                  <a:schemeClr val="bg1"/>
                </a:solidFill>
                <a:latin typeface="Gotham Medium" panose="02000604030000020004" pitchFamily="50"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chfs.ky.gov</a:t>
            </a:r>
          </a:p>
        </p:txBody>
      </p:sp>
      <p:grpSp>
        <p:nvGrpSpPr>
          <p:cNvPr id="13" name="Group 12">
            <a:extLst>
              <a:ext uri="{FF2B5EF4-FFF2-40B4-BE49-F238E27FC236}">
                <a16:creationId xmlns:a16="http://schemas.microsoft.com/office/drawing/2014/main" id="{94DD7FE5-F750-52B8-6425-0880B53E501E}"/>
              </a:ext>
            </a:extLst>
          </p:cNvPr>
          <p:cNvGrpSpPr/>
          <p:nvPr userDrawn="1"/>
        </p:nvGrpSpPr>
        <p:grpSpPr>
          <a:xfrm>
            <a:off x="446252" y="4426502"/>
            <a:ext cx="11296168" cy="1828800"/>
            <a:chOff x="446252" y="4426502"/>
            <a:chExt cx="11296168" cy="1828800"/>
          </a:xfrm>
        </p:grpSpPr>
        <p:pic>
          <p:nvPicPr>
            <p:cNvPr id="18" name="Picture 17">
              <a:extLst>
                <a:ext uri="{FF2B5EF4-FFF2-40B4-BE49-F238E27FC236}">
                  <a16:creationId xmlns:a16="http://schemas.microsoft.com/office/drawing/2014/main" id="{2CF61CC0-17B9-9175-B5AD-B1ADA972C6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252" y="4583903"/>
              <a:ext cx="3132289" cy="1371600"/>
            </a:xfrm>
            <a:prstGeom prst="rect">
              <a:avLst/>
            </a:prstGeom>
          </p:spPr>
        </p:pic>
        <p:pic>
          <p:nvPicPr>
            <p:cNvPr id="20" name="Graphic 19">
              <a:extLst>
                <a:ext uri="{FF2B5EF4-FFF2-40B4-BE49-F238E27FC236}">
                  <a16:creationId xmlns:a16="http://schemas.microsoft.com/office/drawing/2014/main" id="{BF7CACC4-ECF8-3323-F11A-806C4492127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5558" y="4426502"/>
              <a:ext cx="1860885" cy="1828800"/>
            </a:xfrm>
            <a:prstGeom prst="rect">
              <a:avLst/>
            </a:prstGeom>
          </p:spPr>
        </p:pic>
        <p:pic>
          <p:nvPicPr>
            <p:cNvPr id="21" name="Picture 20" descr="Logo&#10;&#10;Description automatically generated">
              <a:extLst>
                <a:ext uri="{FF2B5EF4-FFF2-40B4-BE49-F238E27FC236}">
                  <a16:creationId xmlns:a16="http://schemas.microsoft.com/office/drawing/2014/main" id="{31C311CE-0294-9EC6-855E-5F77F668060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26599" y="4657789"/>
              <a:ext cx="2715821" cy="1371600"/>
            </a:xfrm>
            <a:prstGeom prst="rect">
              <a:avLst/>
            </a:prstGeom>
          </p:spPr>
        </p:pic>
      </p:grpSp>
    </p:spTree>
    <p:extLst>
      <p:ext uri="{BB962C8B-B14F-4D97-AF65-F5344CB8AC3E}">
        <p14:creationId xmlns:p14="http://schemas.microsoft.com/office/powerpoint/2010/main" val="324772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2D80AB-F181-4FAB-B9C1-B5370E995CAD}"/>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5" name="Slide Number Placeholder 4"/>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38268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98E02-E84F-D8B4-F3FB-5A51B9DF71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8CD820-C07C-D112-FB59-1BEF914DC3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A77E07-7901-CBC9-F7FC-8DDB826D83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8572BC-1829-A4B4-2386-A61BDBB9FB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97D601-AA40-0C9C-149E-4C36B997F7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EB4C13-F4AC-6E75-1D59-3C8BD66D2ACD}"/>
              </a:ext>
            </a:extLst>
          </p:cNvPr>
          <p:cNvSpPr>
            <a:spLocks noGrp="1"/>
          </p:cNvSpPr>
          <p:nvPr>
            <p:ph type="dt" sz="half" idx="10"/>
          </p:nvPr>
        </p:nvSpPr>
        <p:spPr/>
        <p:txBody>
          <a:bodyPr/>
          <a:lstStyle/>
          <a:p>
            <a:fld id="{CD596E3F-F979-419B-9FBD-F535F539EE58}" type="datetimeFigureOut">
              <a:rPr lang="en-US" smtClean="0"/>
              <a:t>1/14/2026</a:t>
            </a:fld>
            <a:endParaRPr lang="en-US"/>
          </a:p>
        </p:txBody>
      </p:sp>
      <p:sp>
        <p:nvSpPr>
          <p:cNvPr id="8" name="Footer Placeholder 7">
            <a:extLst>
              <a:ext uri="{FF2B5EF4-FFF2-40B4-BE49-F238E27FC236}">
                <a16:creationId xmlns:a16="http://schemas.microsoft.com/office/drawing/2014/main" id="{ED6E2224-33A3-262F-3618-7FC20D2A8B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C559C1-3BAD-147C-2BBB-DF4D90FC6A15}"/>
              </a:ext>
            </a:extLst>
          </p:cNvPr>
          <p:cNvSpPr>
            <a:spLocks noGrp="1"/>
          </p:cNvSpPr>
          <p:nvPr>
            <p:ph type="sldNum" sz="quarter" idx="12"/>
          </p:nvPr>
        </p:nvSpPr>
        <p:spPr/>
        <p:txBody>
          <a:bodyPr/>
          <a:lstStyle/>
          <a:p>
            <a:fld id="{7DAEBEF4-7292-4814-AB78-961DD2C0FB53}" type="slidenum">
              <a:rPr lang="en-US" smtClean="0"/>
              <a:t>‹#›</a:t>
            </a:fld>
            <a:endParaRPr lang="en-US"/>
          </a:p>
        </p:txBody>
      </p:sp>
    </p:spTree>
    <p:extLst>
      <p:ext uri="{BB962C8B-B14F-4D97-AF65-F5344CB8AC3E}">
        <p14:creationId xmlns:p14="http://schemas.microsoft.com/office/powerpoint/2010/main" val="6744562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8" name="Title 5"/>
          <p:cNvSpPr txBox="1">
            <a:spLocks/>
          </p:cNvSpPr>
          <p:nvPr userDrawn="1"/>
        </p:nvSpPr>
        <p:spPr>
          <a:xfrm>
            <a:off x="449580" y="381636"/>
            <a:ext cx="1129284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b="0" dirty="0">
                <a:solidFill>
                  <a:srgbClr val="01203D"/>
                </a:solidFill>
                <a:latin typeface="Gotham Bold" pitchFamily="50" charset="0"/>
              </a:rPr>
              <a:t>Kentucky Department for Public Health</a:t>
            </a:r>
          </a:p>
        </p:txBody>
      </p:sp>
      <p:sp>
        <p:nvSpPr>
          <p:cNvPr id="8" name="Rectangle 7"/>
          <p:cNvSpPr/>
          <p:nvPr userDrawn="1"/>
        </p:nvSpPr>
        <p:spPr>
          <a:xfrm>
            <a:off x="0" y="1938639"/>
            <a:ext cx="12192000" cy="4363165"/>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p:cNvSpPr txBox="1">
            <a:spLocks/>
          </p:cNvSpPr>
          <p:nvPr userDrawn="1"/>
        </p:nvSpPr>
        <p:spPr>
          <a:xfrm>
            <a:off x="838200" y="1273195"/>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1" dirty="0">
                <a:latin typeface="Calibri Light" panose="020F0302020204030204" pitchFamily="34" charset="0"/>
                <a:cs typeface="Calibri Light" panose="020F0302020204030204" pitchFamily="34" charset="0"/>
              </a:rPr>
              <a:t>About Us</a:t>
            </a:r>
          </a:p>
        </p:txBody>
      </p:sp>
      <p:sp>
        <p:nvSpPr>
          <p:cNvPr id="11" name="TextBox 10"/>
          <p:cNvSpPr txBox="1"/>
          <p:nvPr userDrawn="1"/>
        </p:nvSpPr>
        <p:spPr>
          <a:xfrm>
            <a:off x="6172200" y="2261525"/>
            <a:ext cx="5578813" cy="3539430"/>
          </a:xfrm>
          <a:prstGeom prst="rect">
            <a:avLst/>
          </a:prstGeom>
          <a:noFill/>
        </p:spPr>
        <p:txBody>
          <a:bodyPr wrap="square" rtlCol="0">
            <a:spAutoFit/>
          </a:bodyPr>
          <a:lstStyle/>
          <a:p>
            <a:r>
              <a:rPr lang="en-US" sz="1600" dirty="0">
                <a:latin typeface="Gotham Medium" panose="02000604030000020004" pitchFamily="50" charset="0"/>
              </a:rPr>
              <a:t>The Department for Public Health (DPH) is dedicated to improving health and</a:t>
            </a:r>
            <a:r>
              <a:rPr lang="en-US" sz="1600" baseline="0" dirty="0">
                <a:latin typeface="Gotham Medium" panose="02000604030000020004" pitchFamily="50" charset="0"/>
              </a:rPr>
              <a:t> safety of Kentuckians through </a:t>
            </a:r>
            <a:r>
              <a:rPr lang="en-US" sz="1600" i="1" baseline="0" dirty="0">
                <a:latin typeface="Gotham Medium" panose="02000604030000020004" pitchFamily="50" charset="0"/>
              </a:rPr>
              <a:t>prevention</a:t>
            </a:r>
            <a:r>
              <a:rPr lang="en-US" sz="1600" baseline="0" dirty="0">
                <a:latin typeface="Gotham Medium" panose="02000604030000020004" pitchFamily="50" charset="0"/>
              </a:rPr>
              <a:t>, </a:t>
            </a:r>
            <a:r>
              <a:rPr lang="en-US" sz="1600" i="1" baseline="0" dirty="0">
                <a:latin typeface="Gotham Medium" panose="02000604030000020004" pitchFamily="50" charset="0"/>
              </a:rPr>
              <a:t>promotion</a:t>
            </a:r>
            <a:r>
              <a:rPr lang="en-US" sz="1600" baseline="0" dirty="0">
                <a:latin typeface="Gotham Medium" panose="02000604030000020004" pitchFamily="50" charset="0"/>
              </a:rPr>
              <a:t>, and </a:t>
            </a:r>
            <a:r>
              <a:rPr lang="en-US" sz="1600" i="1" baseline="0" dirty="0">
                <a:latin typeface="Gotham Medium" panose="02000604030000020004" pitchFamily="50" charset="0"/>
              </a:rPr>
              <a:t>protection</a:t>
            </a:r>
            <a:r>
              <a:rPr lang="en-US" sz="1600" baseline="0" dirty="0">
                <a:latin typeface="Gotham Medium" panose="02000604030000020004" pitchFamily="50" charset="0"/>
              </a:rPr>
              <a:t>.</a:t>
            </a:r>
          </a:p>
          <a:p>
            <a:endParaRPr lang="en-US" sz="1600" baseline="0" dirty="0">
              <a:latin typeface="Gotham Medium" panose="02000604030000020004" pitchFamily="50" charset="0"/>
            </a:endParaRPr>
          </a:p>
          <a:p>
            <a:r>
              <a:rPr lang="en-US" sz="1600" baseline="0" dirty="0">
                <a:latin typeface="Gotham Medium" panose="02000604030000020004" pitchFamily="50" charset="0"/>
              </a:rPr>
              <a:t>As a major component of the Cabinet for Health and Family Services, DPH provides guidance and support for health departments in all 120 counties.</a:t>
            </a:r>
          </a:p>
          <a:p>
            <a:endParaRPr lang="en-US" sz="1600" baseline="0" dirty="0">
              <a:latin typeface="Gotham Medium" panose="02000604030000020004" pitchFamily="50" charset="0"/>
            </a:endParaRPr>
          </a:p>
          <a:p>
            <a:r>
              <a:rPr lang="en-US" sz="1600" baseline="0" dirty="0">
                <a:latin typeface="Gotham Medium" panose="02000604030000020004" pitchFamily="50" charset="0"/>
              </a:rPr>
              <a:t>Serving as Kentucky’s dedicated public health resource, DPH is responsible for identifying and allocating resources to communities and public health institutions in an effort to prevent and protect against diseases, outbreaks, hazards statewide. </a:t>
            </a:r>
            <a:endParaRPr lang="en-US" sz="1600" dirty="0">
              <a:latin typeface="Gotham Medium" panose="02000604030000020004" pitchFamily="50" charset="0"/>
            </a:endParaRPr>
          </a:p>
        </p:txBody>
      </p:sp>
      <p:sp>
        <p:nvSpPr>
          <p:cNvPr id="4" name="Slide Number Placeholder 3"/>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
        <p:nvSpPr>
          <p:cNvPr id="46" name="Rectangle 45"/>
          <p:cNvSpPr/>
          <p:nvPr userDrawn="1"/>
        </p:nvSpPr>
        <p:spPr>
          <a:xfrm>
            <a:off x="-7620" y="1880473"/>
            <a:ext cx="12207240" cy="74025"/>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9" name="Rectangle 48"/>
          <p:cNvSpPr/>
          <p:nvPr userDrawn="1"/>
        </p:nvSpPr>
        <p:spPr>
          <a:xfrm>
            <a:off x="3516" y="6301807"/>
            <a:ext cx="12207240" cy="74025"/>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5" name="Group 4"/>
          <p:cNvGrpSpPr/>
          <p:nvPr userDrawn="1"/>
        </p:nvGrpSpPr>
        <p:grpSpPr>
          <a:xfrm>
            <a:off x="418307" y="2238360"/>
            <a:ext cx="5196308" cy="2275412"/>
            <a:chOff x="418307" y="2831610"/>
            <a:chExt cx="5196308" cy="2275412"/>
          </a:xfrm>
        </p:grpSpPr>
        <p:sp>
          <p:nvSpPr>
            <p:cNvPr id="17" name="Oval 16"/>
            <p:cNvSpPr/>
            <p:nvPr userDrawn="1"/>
          </p:nvSpPr>
          <p:spPr>
            <a:xfrm>
              <a:off x="2519465" y="3083669"/>
              <a:ext cx="972766" cy="92412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8307" y="2831610"/>
              <a:ext cx="5196308" cy="2275412"/>
            </a:xfrm>
            <a:prstGeom prst="rect">
              <a:avLst/>
            </a:prstGeom>
          </p:spPr>
        </p:pic>
      </p:grpSp>
      <p:pic>
        <p:nvPicPr>
          <p:cNvPr id="12" name="Graphic 11">
            <a:extLst>
              <a:ext uri="{FF2B5EF4-FFF2-40B4-BE49-F238E27FC236}">
                <a16:creationId xmlns:a16="http://schemas.microsoft.com/office/drawing/2014/main" id="{4F3DEF51-DA6D-4B21-89AE-E89E21091B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25584" y="4630548"/>
            <a:ext cx="1581753" cy="1554480"/>
          </a:xfrm>
          <a:prstGeom prst="rect">
            <a:avLst/>
          </a:prstGeom>
        </p:spPr>
      </p:pic>
    </p:spTree>
    <p:extLst>
      <p:ext uri="{BB962C8B-B14F-4D97-AF65-F5344CB8AC3E}">
        <p14:creationId xmlns:p14="http://schemas.microsoft.com/office/powerpoint/2010/main" val="52049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552">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ission &amp; Vision">
    <p:spTree>
      <p:nvGrpSpPr>
        <p:cNvPr id="1" name=""/>
        <p:cNvGrpSpPr/>
        <p:nvPr/>
      </p:nvGrpSpPr>
      <p:grpSpPr>
        <a:xfrm>
          <a:off x="0" y="0"/>
          <a:ext cx="0" cy="0"/>
          <a:chOff x="0" y="0"/>
          <a:chExt cx="0" cy="0"/>
        </a:xfrm>
      </p:grpSpPr>
      <p:sp>
        <p:nvSpPr>
          <p:cNvPr id="28" name="Title 5"/>
          <p:cNvSpPr txBox="1">
            <a:spLocks/>
          </p:cNvSpPr>
          <p:nvPr userDrawn="1"/>
        </p:nvSpPr>
        <p:spPr>
          <a:xfrm>
            <a:off x="449580" y="381636"/>
            <a:ext cx="11292840"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b="0" dirty="0">
                <a:solidFill>
                  <a:srgbClr val="01203D"/>
                </a:solidFill>
                <a:latin typeface="Gotham Bold" pitchFamily="50" charset="0"/>
              </a:rPr>
              <a:t>Kentucky Department for Public Health</a:t>
            </a:r>
          </a:p>
        </p:txBody>
      </p:sp>
      <p:sp>
        <p:nvSpPr>
          <p:cNvPr id="8" name="Rectangle 7"/>
          <p:cNvSpPr/>
          <p:nvPr userDrawn="1"/>
        </p:nvSpPr>
        <p:spPr>
          <a:xfrm>
            <a:off x="0" y="1938639"/>
            <a:ext cx="12192000" cy="2049591"/>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p:cNvSpPr txBox="1">
            <a:spLocks/>
          </p:cNvSpPr>
          <p:nvPr userDrawn="1"/>
        </p:nvSpPr>
        <p:spPr>
          <a:xfrm>
            <a:off x="838200" y="1298660"/>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rgbClr val="01203D"/>
                </a:solidFill>
                <a:latin typeface="Gotham Medium" panose="02000604030000020004" pitchFamily="50" charset="0"/>
              </a:rPr>
              <a:t>Mission and Vision in Action</a:t>
            </a:r>
          </a:p>
        </p:txBody>
      </p:sp>
      <p:sp>
        <p:nvSpPr>
          <p:cNvPr id="11" name="TextBox 10"/>
          <p:cNvSpPr txBox="1"/>
          <p:nvPr userDrawn="1"/>
        </p:nvSpPr>
        <p:spPr>
          <a:xfrm>
            <a:off x="6205591" y="2331486"/>
            <a:ext cx="5545422" cy="1015663"/>
          </a:xfrm>
          <a:prstGeom prst="rect">
            <a:avLst/>
          </a:prstGeom>
          <a:noFill/>
        </p:spPr>
        <p:txBody>
          <a:bodyPr wrap="square" rtlCol="0">
            <a:spAutoFit/>
          </a:bodyPr>
          <a:lstStyle/>
          <a:p>
            <a:r>
              <a:rPr lang="en-US" sz="2000" dirty="0">
                <a:latin typeface="Gotham Medium" panose="02000604030000020004" pitchFamily="50" charset="0"/>
              </a:rPr>
              <a:t>Our mission is to improve the health and safety of people in Kentucky through prevention, promotion and protection.</a:t>
            </a:r>
          </a:p>
        </p:txBody>
      </p:sp>
      <p:sp>
        <p:nvSpPr>
          <p:cNvPr id="12" name="Rectangle 11"/>
          <p:cNvSpPr/>
          <p:nvPr userDrawn="1"/>
        </p:nvSpPr>
        <p:spPr>
          <a:xfrm>
            <a:off x="457200" y="2300708"/>
            <a:ext cx="5522359" cy="1077218"/>
          </a:xfrm>
          <a:prstGeom prst="rect">
            <a:avLst/>
          </a:prstGeom>
        </p:spPr>
        <p:txBody>
          <a:bodyPr wrap="square">
            <a:spAutoFit/>
          </a:bodyPr>
          <a:lstStyle/>
          <a:p>
            <a:pPr algn="r"/>
            <a:r>
              <a:rPr lang="en-US" sz="3200" b="0" dirty="0">
                <a:latin typeface="Gotham Bold" pitchFamily="50" charset="0"/>
              </a:rPr>
              <a:t>Healthier People, </a:t>
            </a:r>
            <a:br>
              <a:rPr lang="en-US" sz="3200" b="0" dirty="0">
                <a:latin typeface="Gotham Bold" pitchFamily="50" charset="0"/>
              </a:rPr>
            </a:br>
            <a:r>
              <a:rPr lang="en-US" sz="3200" b="0" dirty="0">
                <a:latin typeface="Gotham Bold" pitchFamily="50" charset="0"/>
              </a:rPr>
              <a:t>Healthier Communities.</a:t>
            </a:r>
          </a:p>
        </p:txBody>
      </p:sp>
      <p:sp>
        <p:nvSpPr>
          <p:cNvPr id="14" name="Pentagon 13"/>
          <p:cNvSpPr/>
          <p:nvPr userDrawn="1"/>
        </p:nvSpPr>
        <p:spPr>
          <a:xfrm>
            <a:off x="7524599" y="3691136"/>
            <a:ext cx="3044952" cy="578875"/>
          </a:xfrm>
          <a:prstGeom prst="homePlate">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62BCF0"/>
              </a:solidFill>
            </a:endParaRPr>
          </a:p>
        </p:txBody>
      </p:sp>
      <p:sp>
        <p:nvSpPr>
          <p:cNvPr id="15" name="Pentagon 14"/>
          <p:cNvSpPr/>
          <p:nvPr userDrawn="1"/>
        </p:nvSpPr>
        <p:spPr>
          <a:xfrm>
            <a:off x="4756678" y="3691136"/>
            <a:ext cx="3044952" cy="578875"/>
          </a:xfrm>
          <a:prstGeom prst="homePlate">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Pentagon 15"/>
          <p:cNvSpPr/>
          <p:nvPr userDrawn="1"/>
        </p:nvSpPr>
        <p:spPr>
          <a:xfrm>
            <a:off x="1995054" y="3691136"/>
            <a:ext cx="3044952" cy="578875"/>
          </a:xfrm>
          <a:prstGeom prst="homePlate">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extBox 16"/>
          <p:cNvSpPr txBox="1"/>
          <p:nvPr userDrawn="1"/>
        </p:nvSpPr>
        <p:spPr>
          <a:xfrm>
            <a:off x="2327566" y="3795907"/>
            <a:ext cx="1538587" cy="369332"/>
          </a:xfrm>
          <a:prstGeom prst="rect">
            <a:avLst/>
          </a:prstGeom>
          <a:noFill/>
        </p:spPr>
        <p:txBody>
          <a:bodyPr wrap="square" rtlCol="0">
            <a:spAutoFit/>
          </a:bodyPr>
          <a:lstStyle/>
          <a:p>
            <a:pPr algn="ctr"/>
            <a:r>
              <a:rPr lang="en-US" sz="1800" b="1" dirty="0">
                <a:solidFill>
                  <a:schemeClr val="bg1"/>
                </a:solidFill>
              </a:rPr>
              <a:t>Prevention</a:t>
            </a:r>
          </a:p>
        </p:txBody>
      </p:sp>
      <p:sp>
        <p:nvSpPr>
          <p:cNvPr id="18" name="TextBox 17"/>
          <p:cNvSpPr txBox="1"/>
          <p:nvPr userDrawn="1"/>
        </p:nvSpPr>
        <p:spPr>
          <a:xfrm>
            <a:off x="5267039" y="3795907"/>
            <a:ext cx="1512451" cy="369332"/>
          </a:xfrm>
          <a:prstGeom prst="rect">
            <a:avLst/>
          </a:prstGeom>
          <a:noFill/>
        </p:spPr>
        <p:txBody>
          <a:bodyPr wrap="square" rtlCol="0">
            <a:spAutoFit/>
          </a:bodyPr>
          <a:lstStyle/>
          <a:p>
            <a:pPr algn="ctr"/>
            <a:r>
              <a:rPr lang="en-US" b="1" dirty="0">
                <a:solidFill>
                  <a:schemeClr val="bg1"/>
                </a:solidFill>
              </a:rPr>
              <a:t>Protection</a:t>
            </a:r>
          </a:p>
        </p:txBody>
      </p:sp>
      <p:sp>
        <p:nvSpPr>
          <p:cNvPr id="19" name="TextBox 18"/>
          <p:cNvSpPr txBox="1"/>
          <p:nvPr userDrawn="1"/>
        </p:nvSpPr>
        <p:spPr>
          <a:xfrm>
            <a:off x="8069588" y="3795907"/>
            <a:ext cx="1590713" cy="369332"/>
          </a:xfrm>
          <a:prstGeom prst="rect">
            <a:avLst/>
          </a:prstGeom>
          <a:noFill/>
        </p:spPr>
        <p:txBody>
          <a:bodyPr wrap="square" rtlCol="0">
            <a:spAutoFit/>
          </a:bodyPr>
          <a:lstStyle/>
          <a:p>
            <a:pPr algn="ctr"/>
            <a:r>
              <a:rPr lang="en-US" b="1" dirty="0">
                <a:solidFill>
                  <a:schemeClr val="bg1"/>
                </a:solidFill>
              </a:rPr>
              <a:t>Promotion</a:t>
            </a:r>
          </a:p>
        </p:txBody>
      </p:sp>
      <p:cxnSp>
        <p:nvCxnSpPr>
          <p:cNvPr id="20" name="Straight Connector 19"/>
          <p:cNvCxnSpPr/>
          <p:nvPr userDrawn="1"/>
        </p:nvCxnSpPr>
        <p:spPr>
          <a:xfrm>
            <a:off x="2494744" y="4251846"/>
            <a:ext cx="0" cy="365760"/>
          </a:xfrm>
          <a:prstGeom prst="line">
            <a:avLst/>
          </a:prstGeom>
          <a:ln w="38100">
            <a:solidFill>
              <a:srgbClr val="62BCF0"/>
            </a:solidFill>
            <a:round/>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430981" y="4242610"/>
            <a:ext cx="0" cy="365760"/>
          </a:xfrm>
          <a:prstGeom prst="line">
            <a:avLst/>
          </a:prstGeom>
          <a:ln w="38100">
            <a:solidFill>
              <a:srgbClr val="01203D"/>
            </a:solidFill>
            <a:round/>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8272791" y="4251846"/>
            <a:ext cx="0" cy="365760"/>
          </a:xfrm>
          <a:prstGeom prst="line">
            <a:avLst/>
          </a:prstGeom>
          <a:ln w="38100">
            <a:solidFill>
              <a:srgbClr val="84BC49"/>
            </a:solidFill>
            <a:round/>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5292816" y="4893707"/>
            <a:ext cx="2675068" cy="1415772"/>
          </a:xfrm>
          <a:prstGeom prst="rect">
            <a:avLst/>
          </a:prstGeom>
          <a:noFill/>
        </p:spPr>
        <p:txBody>
          <a:bodyPr wrap="square" rtlCol="0">
            <a:spAutoFit/>
          </a:bodyPr>
          <a:lstStyle/>
          <a:p>
            <a:pPr algn="l">
              <a:lnSpc>
                <a:spcPct val="80000"/>
              </a:lnSpc>
              <a:spcAft>
                <a:spcPts val="1200"/>
              </a:spcAft>
            </a:pPr>
            <a:r>
              <a:rPr lang="en-US" sz="1400" dirty="0"/>
              <a:t>Environmental Inspections</a:t>
            </a:r>
          </a:p>
          <a:p>
            <a:pPr algn="l">
              <a:lnSpc>
                <a:spcPct val="80000"/>
              </a:lnSpc>
              <a:spcAft>
                <a:spcPts val="1200"/>
              </a:spcAft>
            </a:pPr>
            <a:r>
              <a:rPr lang="en-US" sz="1400" dirty="0"/>
              <a:t>Public Health and Disaster Preparedness</a:t>
            </a:r>
          </a:p>
          <a:p>
            <a:pPr algn="l">
              <a:lnSpc>
                <a:spcPct val="80000"/>
              </a:lnSpc>
              <a:spcAft>
                <a:spcPts val="1200"/>
              </a:spcAft>
            </a:pPr>
            <a:r>
              <a:rPr lang="en-US" sz="1400" dirty="0"/>
              <a:t>Disease Surveillance</a:t>
            </a:r>
          </a:p>
          <a:p>
            <a:pPr algn="l">
              <a:lnSpc>
                <a:spcPct val="80000"/>
              </a:lnSpc>
              <a:spcAft>
                <a:spcPts val="1200"/>
              </a:spcAft>
            </a:pPr>
            <a:r>
              <a:rPr lang="en-US" sz="1400" dirty="0"/>
              <a:t>Mobile Harm Reduction</a:t>
            </a:r>
          </a:p>
        </p:txBody>
      </p:sp>
      <p:sp>
        <p:nvSpPr>
          <p:cNvPr id="24" name="TextBox 23"/>
          <p:cNvSpPr txBox="1"/>
          <p:nvPr userDrawn="1"/>
        </p:nvSpPr>
        <p:spPr>
          <a:xfrm>
            <a:off x="2359207" y="4891065"/>
            <a:ext cx="1970554" cy="1243417"/>
          </a:xfrm>
          <a:prstGeom prst="rect">
            <a:avLst/>
          </a:prstGeom>
          <a:noFill/>
        </p:spPr>
        <p:txBody>
          <a:bodyPr wrap="square" rtlCol="0">
            <a:spAutoFit/>
          </a:bodyPr>
          <a:lstStyle/>
          <a:p>
            <a:pPr algn="l">
              <a:lnSpc>
                <a:spcPct val="80000"/>
              </a:lnSpc>
              <a:spcAft>
                <a:spcPts val="1200"/>
              </a:spcAft>
            </a:pPr>
            <a:r>
              <a:rPr lang="en-US" sz="1400" dirty="0"/>
              <a:t>HANDS</a:t>
            </a:r>
          </a:p>
          <a:p>
            <a:pPr algn="l">
              <a:lnSpc>
                <a:spcPct val="80000"/>
              </a:lnSpc>
              <a:spcAft>
                <a:spcPts val="1200"/>
              </a:spcAft>
            </a:pPr>
            <a:r>
              <a:rPr lang="en-US" sz="1400" dirty="0"/>
              <a:t>First Steps</a:t>
            </a:r>
          </a:p>
          <a:p>
            <a:pPr algn="l">
              <a:lnSpc>
                <a:spcPct val="80000"/>
              </a:lnSpc>
              <a:spcAft>
                <a:spcPts val="1200"/>
              </a:spcAft>
            </a:pPr>
            <a:r>
              <a:rPr lang="en-US" sz="1400" dirty="0"/>
              <a:t>Immunizations</a:t>
            </a:r>
          </a:p>
          <a:p>
            <a:pPr algn="l">
              <a:lnSpc>
                <a:spcPct val="80000"/>
              </a:lnSpc>
              <a:spcAft>
                <a:spcPts val="1200"/>
              </a:spcAft>
            </a:pPr>
            <a:r>
              <a:rPr lang="en-US" sz="1400" dirty="0"/>
              <a:t>Newborn Screening</a:t>
            </a:r>
          </a:p>
        </p:txBody>
      </p:sp>
      <p:sp>
        <p:nvSpPr>
          <p:cNvPr id="25" name="TextBox 24"/>
          <p:cNvSpPr txBox="1"/>
          <p:nvPr userDrawn="1"/>
        </p:nvSpPr>
        <p:spPr>
          <a:xfrm>
            <a:off x="8152611" y="4891065"/>
            <a:ext cx="2416939" cy="1243417"/>
          </a:xfrm>
          <a:prstGeom prst="rect">
            <a:avLst/>
          </a:prstGeom>
          <a:noFill/>
        </p:spPr>
        <p:txBody>
          <a:bodyPr wrap="square" rtlCol="0">
            <a:spAutoFit/>
          </a:bodyPr>
          <a:lstStyle/>
          <a:p>
            <a:pPr algn="l">
              <a:lnSpc>
                <a:spcPct val="80000"/>
              </a:lnSpc>
              <a:spcAft>
                <a:spcPts val="1200"/>
              </a:spcAft>
            </a:pPr>
            <a:r>
              <a:rPr lang="en-US" sz="1400" dirty="0"/>
              <a:t>WIC</a:t>
            </a:r>
          </a:p>
          <a:p>
            <a:pPr algn="l">
              <a:lnSpc>
                <a:spcPct val="80000"/>
              </a:lnSpc>
              <a:spcAft>
                <a:spcPts val="1200"/>
              </a:spcAft>
            </a:pPr>
            <a:r>
              <a:rPr lang="en-US" sz="1400" dirty="0"/>
              <a:t>Smoking Cessation</a:t>
            </a:r>
          </a:p>
          <a:p>
            <a:pPr algn="l">
              <a:lnSpc>
                <a:spcPct val="80000"/>
              </a:lnSpc>
              <a:spcAft>
                <a:spcPts val="1200"/>
              </a:spcAft>
            </a:pPr>
            <a:r>
              <a:rPr lang="en-US" sz="1400" dirty="0"/>
              <a:t>Diabetes Prevention</a:t>
            </a:r>
          </a:p>
          <a:p>
            <a:pPr algn="l">
              <a:lnSpc>
                <a:spcPct val="80000"/>
              </a:lnSpc>
              <a:spcAft>
                <a:spcPts val="1200"/>
              </a:spcAft>
            </a:pPr>
            <a:r>
              <a:rPr lang="en-US" sz="1400" dirty="0"/>
              <a:t>Prescription Assistance</a:t>
            </a:r>
          </a:p>
        </p:txBody>
      </p:sp>
      <p:sp>
        <p:nvSpPr>
          <p:cNvPr id="4" name="Slide Number Placeholder 3"/>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244220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08">
          <p15:clr>
            <a:srgbClr val="FBAE40"/>
          </p15:clr>
        </p15:guide>
        <p15:guide id="2" orient="horz" pos="295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RSA Map">
    <p:spTree>
      <p:nvGrpSpPr>
        <p:cNvPr id="1" name=""/>
        <p:cNvGrpSpPr/>
        <p:nvPr/>
      </p:nvGrpSpPr>
      <p:grpSpPr>
        <a:xfrm>
          <a:off x="0" y="0"/>
          <a:ext cx="0" cy="0"/>
          <a:chOff x="0" y="0"/>
          <a:chExt cx="0" cy="0"/>
        </a:xfrm>
      </p:grpSpPr>
      <p:sp>
        <p:nvSpPr>
          <p:cNvPr id="28" name="Title 5"/>
          <p:cNvSpPr txBox="1">
            <a:spLocks/>
          </p:cNvSpPr>
          <p:nvPr userDrawn="1"/>
        </p:nvSpPr>
        <p:spPr>
          <a:xfrm>
            <a:off x="495575" y="381636"/>
            <a:ext cx="11188425"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solidFill>
                  <a:srgbClr val="01203D"/>
                </a:solidFill>
                <a:latin typeface="Gotham Bold" pitchFamily="50" charset="0"/>
              </a:rPr>
              <a:t>Kentucky Department for Public Health</a:t>
            </a:r>
          </a:p>
        </p:txBody>
      </p:sp>
      <p:sp>
        <p:nvSpPr>
          <p:cNvPr id="8" name="Rectangle 7"/>
          <p:cNvSpPr/>
          <p:nvPr userDrawn="1"/>
        </p:nvSpPr>
        <p:spPr>
          <a:xfrm>
            <a:off x="0" y="1938639"/>
            <a:ext cx="12192000" cy="24126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p:cNvSpPr txBox="1">
            <a:spLocks/>
          </p:cNvSpPr>
          <p:nvPr userDrawn="1"/>
        </p:nvSpPr>
        <p:spPr>
          <a:xfrm>
            <a:off x="838200" y="1279496"/>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rgbClr val="01203D"/>
                </a:solidFill>
                <a:latin typeface="Calibri Light" panose="020F0302020204030204" pitchFamily="34" charset="0"/>
              </a:rPr>
              <a:t>Response to the Opioid Crisis</a:t>
            </a:r>
          </a:p>
        </p:txBody>
      </p:sp>
      <p:sp>
        <p:nvSpPr>
          <p:cNvPr id="14" name="Pentagon 13"/>
          <p:cNvSpPr/>
          <p:nvPr userDrawn="1"/>
        </p:nvSpPr>
        <p:spPr>
          <a:xfrm>
            <a:off x="8287050" y="3490913"/>
            <a:ext cx="2819314" cy="578875"/>
          </a:xfrm>
          <a:prstGeom prst="homePlate">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Pentagon 14"/>
          <p:cNvSpPr/>
          <p:nvPr userDrawn="1"/>
        </p:nvSpPr>
        <p:spPr>
          <a:xfrm>
            <a:off x="8287050" y="2839317"/>
            <a:ext cx="2819314" cy="578875"/>
          </a:xfrm>
          <a:prstGeom prst="homePlate">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Pentagon 15"/>
          <p:cNvSpPr/>
          <p:nvPr userDrawn="1"/>
        </p:nvSpPr>
        <p:spPr>
          <a:xfrm>
            <a:off x="8287050" y="2191675"/>
            <a:ext cx="2819314" cy="578875"/>
          </a:xfrm>
          <a:prstGeom prst="homePlate">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extBox 16"/>
          <p:cNvSpPr txBox="1"/>
          <p:nvPr userDrawn="1"/>
        </p:nvSpPr>
        <p:spPr>
          <a:xfrm>
            <a:off x="8287050" y="2305057"/>
            <a:ext cx="2538604" cy="338554"/>
          </a:xfrm>
          <a:prstGeom prst="rect">
            <a:avLst/>
          </a:prstGeom>
          <a:noFill/>
        </p:spPr>
        <p:txBody>
          <a:bodyPr wrap="square" rtlCol="0">
            <a:spAutoFit/>
          </a:bodyPr>
          <a:lstStyle/>
          <a:p>
            <a:pPr algn="l"/>
            <a:r>
              <a:rPr lang="en-US" sz="1600" b="1" dirty="0">
                <a:solidFill>
                  <a:schemeClr val="bg1"/>
                </a:solidFill>
              </a:rPr>
              <a:t>Syringe Exchange</a:t>
            </a:r>
          </a:p>
        </p:txBody>
      </p:sp>
      <p:sp>
        <p:nvSpPr>
          <p:cNvPr id="18" name="TextBox 17"/>
          <p:cNvSpPr txBox="1"/>
          <p:nvPr userDrawn="1"/>
        </p:nvSpPr>
        <p:spPr>
          <a:xfrm>
            <a:off x="8231634" y="2954596"/>
            <a:ext cx="3045346" cy="338554"/>
          </a:xfrm>
          <a:prstGeom prst="rect">
            <a:avLst/>
          </a:prstGeom>
          <a:noFill/>
        </p:spPr>
        <p:txBody>
          <a:bodyPr wrap="square" rtlCol="0">
            <a:spAutoFit/>
          </a:bodyPr>
          <a:lstStyle/>
          <a:p>
            <a:pPr algn="l"/>
            <a:r>
              <a:rPr lang="en-US" sz="1550" b="1" dirty="0">
                <a:solidFill>
                  <a:schemeClr val="bg1"/>
                </a:solidFill>
              </a:rPr>
              <a:t>www.FindHelpNowKY.org</a:t>
            </a:r>
          </a:p>
        </p:txBody>
      </p:sp>
      <p:sp>
        <p:nvSpPr>
          <p:cNvPr id="19" name="TextBox 18"/>
          <p:cNvSpPr txBox="1"/>
          <p:nvPr userDrawn="1"/>
        </p:nvSpPr>
        <p:spPr>
          <a:xfrm>
            <a:off x="8287049" y="3606724"/>
            <a:ext cx="2819314" cy="338554"/>
          </a:xfrm>
          <a:prstGeom prst="rect">
            <a:avLst/>
          </a:prstGeom>
          <a:noFill/>
        </p:spPr>
        <p:txBody>
          <a:bodyPr wrap="square" rtlCol="0">
            <a:spAutoFit/>
          </a:bodyPr>
          <a:lstStyle/>
          <a:p>
            <a:pPr algn="l"/>
            <a:r>
              <a:rPr lang="en-US" sz="1600" b="1" dirty="0">
                <a:solidFill>
                  <a:schemeClr val="bg1"/>
                </a:solidFill>
              </a:rPr>
              <a:t>Naloxone Distribution</a:t>
            </a:r>
          </a:p>
        </p:txBody>
      </p:sp>
      <p:sp>
        <p:nvSpPr>
          <p:cNvPr id="4" name="Slide Number Placeholder 3"/>
          <p:cNvSpPr>
            <a:spLocks noGrp="1"/>
          </p:cNvSpPr>
          <p:nvPr>
            <p:ph type="sldNum" sz="quarter" idx="12"/>
          </p:nvPr>
        </p:nvSpPr>
        <p:spPr>
          <a:xfrm>
            <a:off x="11428579" y="6538088"/>
            <a:ext cx="695325" cy="251816"/>
          </a:xfrm>
        </p:spPr>
        <p:txBody>
          <a:bodyPr/>
          <a:lstStyle>
            <a:lvl1pPr>
              <a:defRPr b="0">
                <a:solidFill>
                  <a:srgbClr val="01203D"/>
                </a:solidFill>
                <a:latin typeface="Gotham Bold" pitchFamily="50" charset="0"/>
              </a:defRPr>
            </a:lvl1pPr>
          </a:lstStyle>
          <a:p>
            <a:fld id="{ABB8925F-B6BB-49B0-9469-5285B9C99CB3}" type="slidenum">
              <a:rPr lang="en-US" smtClean="0"/>
              <a:pPr/>
              <a:t>‹#›</a:t>
            </a:fld>
            <a:endParaRPr lang="en-US" dirty="0"/>
          </a:p>
        </p:txBody>
      </p:sp>
      <p:sp>
        <p:nvSpPr>
          <p:cNvPr id="26" name="Picture Placeholder 2"/>
          <p:cNvSpPr>
            <a:spLocks noGrp="1"/>
          </p:cNvSpPr>
          <p:nvPr>
            <p:ph type="pic" idx="1" hasCustomPrompt="1"/>
          </p:nvPr>
        </p:nvSpPr>
        <p:spPr>
          <a:xfrm>
            <a:off x="495575" y="2191675"/>
            <a:ext cx="7510764" cy="4377946"/>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Updated Map</a:t>
            </a:r>
          </a:p>
        </p:txBody>
      </p:sp>
    </p:spTree>
    <p:extLst>
      <p:ext uri="{BB962C8B-B14F-4D97-AF65-F5344CB8AC3E}">
        <p14:creationId xmlns:p14="http://schemas.microsoft.com/office/powerpoint/2010/main" val="381031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 System1">
    <p:spTree>
      <p:nvGrpSpPr>
        <p:cNvPr id="1" name=""/>
        <p:cNvGrpSpPr/>
        <p:nvPr/>
      </p:nvGrpSpPr>
      <p:grpSpPr>
        <a:xfrm>
          <a:off x="0" y="0"/>
          <a:ext cx="0" cy="0"/>
          <a:chOff x="0" y="0"/>
          <a:chExt cx="0" cy="0"/>
        </a:xfrm>
      </p:grpSpPr>
      <p:sp>
        <p:nvSpPr>
          <p:cNvPr id="25" name="Title 5"/>
          <p:cNvSpPr txBox="1">
            <a:spLocks/>
          </p:cNvSpPr>
          <p:nvPr userDrawn="1"/>
        </p:nvSpPr>
        <p:spPr>
          <a:xfrm>
            <a:off x="675702" y="365124"/>
            <a:ext cx="10840597"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b="0" dirty="0">
                <a:solidFill>
                  <a:srgbClr val="01203D"/>
                </a:solidFill>
                <a:latin typeface="Gotham Bold" pitchFamily="50" charset="0"/>
              </a:rPr>
              <a:t>Public Health System in Kentucky</a:t>
            </a:r>
          </a:p>
        </p:txBody>
      </p:sp>
      <p:sp>
        <p:nvSpPr>
          <p:cNvPr id="7" name="Slide Number Placeholder 6"/>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
        <p:nvSpPr>
          <p:cNvPr id="9" name="Oval 8"/>
          <p:cNvSpPr/>
          <p:nvPr userDrawn="1"/>
        </p:nvSpPr>
        <p:spPr>
          <a:xfrm>
            <a:off x="1638300" y="2370553"/>
            <a:ext cx="1844675" cy="1844675"/>
          </a:xfrm>
          <a:prstGeom prst="ellipse">
            <a:avLst/>
          </a:prstGeom>
          <a:noFill/>
          <a:ln w="38100">
            <a:solidFill>
              <a:srgbClr val="012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34740" y="2466993"/>
            <a:ext cx="1651794" cy="1651794"/>
          </a:xfrm>
          <a:prstGeom prst="ellipse">
            <a:avLst/>
          </a:prstGeom>
          <a:solidFill>
            <a:srgbClr val="01203D"/>
          </a:solidFill>
          <a:ln w="38100">
            <a:solidFill>
              <a:srgbClr val="012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2051067" y="2785059"/>
            <a:ext cx="963725" cy="1015663"/>
          </a:xfrm>
          <a:prstGeom prst="rect">
            <a:avLst/>
          </a:prstGeom>
        </p:spPr>
        <p:txBody>
          <a:bodyPr wrap="none">
            <a:spAutoFit/>
          </a:bodyPr>
          <a:lstStyle/>
          <a:p>
            <a:r>
              <a:rPr lang="en-US" sz="6000" b="1" dirty="0">
                <a:solidFill>
                  <a:schemeClr val="bg1"/>
                </a:solidFill>
              </a:rPr>
              <a:t>61</a:t>
            </a:r>
          </a:p>
        </p:txBody>
      </p:sp>
      <p:cxnSp>
        <p:nvCxnSpPr>
          <p:cNvPr id="12" name="Straight Connector 11"/>
          <p:cNvCxnSpPr/>
          <p:nvPr userDrawn="1"/>
        </p:nvCxnSpPr>
        <p:spPr>
          <a:xfrm>
            <a:off x="2560637" y="4215228"/>
            <a:ext cx="0" cy="457200"/>
          </a:xfrm>
          <a:prstGeom prst="line">
            <a:avLst/>
          </a:prstGeom>
          <a:ln w="38100">
            <a:solidFill>
              <a:srgbClr val="01203D"/>
            </a:solidFill>
            <a:round/>
            <a:tailEnd type="ova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1074737" y="4963942"/>
            <a:ext cx="2989263" cy="1200329"/>
          </a:xfrm>
          <a:prstGeom prst="rect">
            <a:avLst/>
          </a:prstGeom>
          <a:noFill/>
        </p:spPr>
        <p:txBody>
          <a:bodyPr wrap="square" rtlCol="0">
            <a:spAutoFit/>
          </a:bodyPr>
          <a:lstStyle/>
          <a:p>
            <a:pPr algn="ctr"/>
            <a:r>
              <a:rPr lang="en-US" dirty="0"/>
              <a:t>Partners with 61 local health departments to provide core services in all 120 counties</a:t>
            </a:r>
          </a:p>
          <a:p>
            <a:endParaRPr lang="en-US" dirty="0"/>
          </a:p>
        </p:txBody>
      </p:sp>
      <p:sp>
        <p:nvSpPr>
          <p:cNvPr id="14" name="Oval 13"/>
          <p:cNvSpPr/>
          <p:nvPr userDrawn="1"/>
        </p:nvSpPr>
        <p:spPr>
          <a:xfrm>
            <a:off x="5173662" y="2370553"/>
            <a:ext cx="1844675" cy="1844675"/>
          </a:xfrm>
          <a:prstGeom prst="ellipse">
            <a:avLst/>
          </a:prstGeom>
          <a:noFill/>
          <a:ln w="38100">
            <a:solidFill>
              <a:srgbClr val="62B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5270102" y="2466993"/>
            <a:ext cx="1651794" cy="1651794"/>
          </a:xfrm>
          <a:prstGeom prst="ellipse">
            <a:avLst/>
          </a:prstGeom>
          <a:solidFill>
            <a:srgbClr val="62BCF0"/>
          </a:solidFill>
          <a:ln w="38100">
            <a:solidFill>
              <a:srgbClr val="62B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489102" y="2860949"/>
            <a:ext cx="1213794" cy="935000"/>
          </a:xfrm>
          <a:prstGeom prst="rect">
            <a:avLst/>
          </a:prstGeom>
        </p:spPr>
        <p:txBody>
          <a:bodyPr wrap="none">
            <a:spAutoFit/>
          </a:bodyPr>
          <a:lstStyle/>
          <a:p>
            <a:pPr algn="ctr">
              <a:lnSpc>
                <a:spcPct val="60000"/>
              </a:lnSpc>
            </a:pPr>
            <a:r>
              <a:rPr lang="en-US" sz="6000" b="1" dirty="0">
                <a:solidFill>
                  <a:schemeClr val="bg1"/>
                </a:solidFill>
              </a:rPr>
              <a:t>4</a:t>
            </a:r>
            <a:br>
              <a:rPr lang="en-US" sz="6000" b="1" dirty="0">
                <a:solidFill>
                  <a:schemeClr val="bg1"/>
                </a:solidFill>
              </a:rPr>
            </a:br>
            <a:r>
              <a:rPr lang="en-US" sz="2800" b="1" dirty="0">
                <a:solidFill>
                  <a:schemeClr val="bg1"/>
                </a:solidFill>
              </a:rPr>
              <a:t>million</a:t>
            </a:r>
          </a:p>
        </p:txBody>
      </p:sp>
      <p:cxnSp>
        <p:nvCxnSpPr>
          <p:cNvPr id="17" name="Straight Connector 16"/>
          <p:cNvCxnSpPr/>
          <p:nvPr userDrawn="1"/>
        </p:nvCxnSpPr>
        <p:spPr>
          <a:xfrm>
            <a:off x="6095999" y="4215228"/>
            <a:ext cx="0" cy="457200"/>
          </a:xfrm>
          <a:prstGeom prst="line">
            <a:avLst/>
          </a:prstGeom>
          <a:ln w="38100">
            <a:solidFill>
              <a:srgbClr val="62BCF0"/>
            </a:solidFill>
            <a:round/>
            <a:tail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4610099" y="4963942"/>
            <a:ext cx="2989263" cy="1200329"/>
          </a:xfrm>
          <a:prstGeom prst="rect">
            <a:avLst/>
          </a:prstGeom>
          <a:noFill/>
        </p:spPr>
        <p:txBody>
          <a:bodyPr wrap="square" rtlCol="0">
            <a:spAutoFit/>
          </a:bodyPr>
          <a:lstStyle/>
          <a:p>
            <a:pPr algn="ctr"/>
            <a:r>
              <a:rPr lang="en-US" dirty="0"/>
              <a:t>Delivers more than 4 million</a:t>
            </a:r>
            <a:r>
              <a:rPr lang="en-US" baseline="0" dirty="0"/>
              <a:t> </a:t>
            </a:r>
            <a:r>
              <a:rPr lang="en-US" dirty="0"/>
              <a:t>services to over 400,000 Kentuckians annually</a:t>
            </a:r>
          </a:p>
          <a:p>
            <a:endParaRPr lang="en-US" dirty="0"/>
          </a:p>
        </p:txBody>
      </p:sp>
      <p:sp>
        <p:nvSpPr>
          <p:cNvPr id="19" name="Oval 18"/>
          <p:cNvSpPr/>
          <p:nvPr userDrawn="1"/>
        </p:nvSpPr>
        <p:spPr>
          <a:xfrm>
            <a:off x="8917213" y="2370553"/>
            <a:ext cx="1844675" cy="1844675"/>
          </a:xfrm>
          <a:prstGeom prst="ellipse">
            <a:avLst/>
          </a:prstGeom>
          <a:noFill/>
          <a:ln w="38100">
            <a:solidFill>
              <a:srgbClr val="84BC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013653" y="2466993"/>
            <a:ext cx="1651794" cy="1651794"/>
          </a:xfrm>
          <a:prstGeom prst="ellipse">
            <a:avLst/>
          </a:prstGeom>
          <a:solidFill>
            <a:srgbClr val="84BC49"/>
          </a:solidFill>
          <a:ln w="38100">
            <a:solidFill>
              <a:srgbClr val="84BC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9137162" y="2785058"/>
            <a:ext cx="1293944" cy="1015663"/>
          </a:xfrm>
          <a:prstGeom prst="rect">
            <a:avLst/>
          </a:prstGeom>
        </p:spPr>
        <p:txBody>
          <a:bodyPr wrap="none">
            <a:spAutoFit/>
          </a:bodyPr>
          <a:lstStyle/>
          <a:p>
            <a:r>
              <a:rPr lang="en-US" sz="6000" b="1" dirty="0">
                <a:solidFill>
                  <a:schemeClr val="bg1"/>
                </a:solidFill>
              </a:rPr>
              <a:t>1/3</a:t>
            </a:r>
          </a:p>
        </p:txBody>
      </p:sp>
      <p:cxnSp>
        <p:nvCxnSpPr>
          <p:cNvPr id="22" name="Straight Connector 21"/>
          <p:cNvCxnSpPr/>
          <p:nvPr userDrawn="1"/>
        </p:nvCxnSpPr>
        <p:spPr>
          <a:xfrm>
            <a:off x="9839550" y="4215228"/>
            <a:ext cx="0" cy="457200"/>
          </a:xfrm>
          <a:prstGeom prst="line">
            <a:avLst/>
          </a:prstGeom>
          <a:ln w="38100">
            <a:solidFill>
              <a:srgbClr val="84BC49"/>
            </a:solidFill>
            <a:round/>
            <a:tailEnd type="ova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8353650" y="4963942"/>
            <a:ext cx="2989263" cy="923330"/>
          </a:xfrm>
          <a:prstGeom prst="rect">
            <a:avLst/>
          </a:prstGeom>
          <a:noFill/>
        </p:spPr>
        <p:txBody>
          <a:bodyPr wrap="square" rtlCol="0">
            <a:spAutoFit/>
          </a:bodyPr>
          <a:lstStyle/>
          <a:p>
            <a:pPr algn="ctr"/>
            <a:r>
              <a:rPr lang="en-US" dirty="0"/>
              <a:t>Regulates an estimated third of Kentucky’s economy</a:t>
            </a:r>
          </a:p>
          <a:p>
            <a:endParaRPr lang="en-US" dirty="0"/>
          </a:p>
        </p:txBody>
      </p:sp>
      <p:sp>
        <p:nvSpPr>
          <p:cNvPr id="24" name="Title 5"/>
          <p:cNvSpPr txBox="1">
            <a:spLocks/>
          </p:cNvSpPr>
          <p:nvPr userDrawn="1"/>
        </p:nvSpPr>
        <p:spPr>
          <a:xfrm>
            <a:off x="0" y="1274831"/>
            <a:ext cx="12192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200" b="0" dirty="0">
                <a:solidFill>
                  <a:srgbClr val="01203D"/>
                </a:solidFill>
                <a:latin typeface="+mn-lt"/>
              </a:rPr>
              <a:t>Overview of Kentucky’s Largest Healthcare System</a:t>
            </a:r>
          </a:p>
        </p:txBody>
      </p:sp>
    </p:spTree>
    <p:extLst>
      <p:ext uri="{BB962C8B-B14F-4D97-AF65-F5344CB8AC3E}">
        <p14:creationId xmlns:p14="http://schemas.microsoft.com/office/powerpoint/2010/main" val="169845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6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 System2">
    <p:spTree>
      <p:nvGrpSpPr>
        <p:cNvPr id="1" name=""/>
        <p:cNvGrpSpPr/>
        <p:nvPr/>
      </p:nvGrpSpPr>
      <p:grpSpPr>
        <a:xfrm>
          <a:off x="0" y="0"/>
          <a:ext cx="0" cy="0"/>
          <a:chOff x="0" y="0"/>
          <a:chExt cx="0" cy="0"/>
        </a:xfrm>
      </p:grpSpPr>
      <p:sp>
        <p:nvSpPr>
          <p:cNvPr id="26" name="Picture Placeholder 2"/>
          <p:cNvSpPr>
            <a:spLocks noGrp="1"/>
          </p:cNvSpPr>
          <p:nvPr>
            <p:ph type="pic" idx="1" hasCustomPrompt="1"/>
          </p:nvPr>
        </p:nvSpPr>
        <p:spPr>
          <a:xfrm>
            <a:off x="1758" y="1954498"/>
            <a:ext cx="12188484" cy="4903502"/>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Updated Map</a:t>
            </a:r>
          </a:p>
        </p:txBody>
      </p:sp>
      <p:sp>
        <p:nvSpPr>
          <p:cNvPr id="25" name="Title 5"/>
          <p:cNvSpPr txBox="1">
            <a:spLocks/>
          </p:cNvSpPr>
          <p:nvPr userDrawn="1"/>
        </p:nvSpPr>
        <p:spPr>
          <a:xfrm>
            <a:off x="675702" y="365124"/>
            <a:ext cx="10840597"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b="0" dirty="0">
                <a:solidFill>
                  <a:srgbClr val="01203D"/>
                </a:solidFill>
                <a:latin typeface="Gotham Bold" pitchFamily="50" charset="0"/>
              </a:rPr>
              <a:t>Public Health System in Kentucky</a:t>
            </a:r>
          </a:p>
        </p:txBody>
      </p:sp>
      <p:sp>
        <p:nvSpPr>
          <p:cNvPr id="7" name="Slide Number Placeholder 6"/>
          <p:cNvSpPr>
            <a:spLocks noGrp="1"/>
          </p:cNvSpPr>
          <p:nvPr>
            <p:ph type="sldNum" sz="quarter" idx="12"/>
          </p:nvPr>
        </p:nvSpPr>
        <p:spPr>
          <a:xfrm>
            <a:off x="11428579" y="6538088"/>
            <a:ext cx="695325" cy="251816"/>
          </a:xfrm>
        </p:spPr>
        <p:txBody>
          <a:bodyPr/>
          <a:lstStyle>
            <a:lvl1pPr>
              <a:defRPr>
                <a:solidFill>
                  <a:srgbClr val="01203D"/>
                </a:solidFill>
                <a:latin typeface="Gotham Bold" pitchFamily="50" charset="0"/>
              </a:defRPr>
            </a:lvl1pPr>
          </a:lstStyle>
          <a:p>
            <a:fld id="{ABB8925F-B6BB-49B0-9469-5285B9C99CB3}" type="slidenum">
              <a:rPr lang="en-US" smtClean="0"/>
              <a:pPr/>
              <a:t>‹#›</a:t>
            </a:fld>
            <a:endParaRPr lang="en-US" dirty="0"/>
          </a:p>
        </p:txBody>
      </p:sp>
      <p:sp>
        <p:nvSpPr>
          <p:cNvPr id="24" name="Title 5"/>
          <p:cNvSpPr txBox="1">
            <a:spLocks/>
          </p:cNvSpPr>
          <p:nvPr userDrawn="1"/>
        </p:nvSpPr>
        <p:spPr>
          <a:xfrm>
            <a:off x="0" y="1284064"/>
            <a:ext cx="12192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rgbClr val="01203D"/>
                </a:solidFill>
                <a:latin typeface="Gotham Medium" panose="02000604030000020004" pitchFamily="50" charset="0"/>
              </a:rPr>
              <a:t>Statewide Reach</a:t>
            </a:r>
          </a:p>
        </p:txBody>
      </p:sp>
      <p:sp>
        <p:nvSpPr>
          <p:cNvPr id="29" name="Rectangle 28"/>
          <p:cNvSpPr/>
          <p:nvPr userDrawn="1"/>
        </p:nvSpPr>
        <p:spPr>
          <a:xfrm>
            <a:off x="1758" y="1880476"/>
            <a:ext cx="12207240" cy="74025"/>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311019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ogram Char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467B39D-87AC-4D39-8154-C6852A584385}" type="datetime1">
              <a:rPr lang="en-US" smtClean="0"/>
              <a:pPr/>
              <a:t>1/15/2026</a:t>
            </a:fld>
            <a:endParaRPr lang="en-US" dirty="0"/>
          </a:p>
        </p:txBody>
      </p:sp>
      <p:sp>
        <p:nvSpPr>
          <p:cNvPr id="5" name="Slide Number Placeholder 4"/>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
        <p:nvSpPr>
          <p:cNvPr id="10" name="Rectangle 9"/>
          <p:cNvSpPr/>
          <p:nvPr userDrawn="1"/>
        </p:nvSpPr>
        <p:spPr>
          <a:xfrm>
            <a:off x="0" y="-5714"/>
            <a:ext cx="4069080" cy="6869429"/>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5"/>
          <p:cNvSpPr txBox="1">
            <a:spLocks/>
          </p:cNvSpPr>
          <p:nvPr userDrawn="1"/>
        </p:nvSpPr>
        <p:spPr>
          <a:xfrm>
            <a:off x="470796" y="2885732"/>
            <a:ext cx="3162759" cy="872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chemeClr val="bg1"/>
                </a:solidFill>
                <a:latin typeface="Calibri Light" panose="020F0302020204030204" pitchFamily="34" charset="0"/>
              </a:rPr>
              <a:t>Organizational Chart</a:t>
            </a:r>
          </a:p>
        </p:txBody>
      </p:sp>
      <p:graphicFrame>
        <p:nvGraphicFramePr>
          <p:cNvPr id="13" name="Diagram 12"/>
          <p:cNvGraphicFramePr/>
          <p:nvPr userDrawn="1">
            <p:extLst>
              <p:ext uri="{D42A27DB-BD31-4B8C-83A1-F6EECF244321}">
                <p14:modId xmlns:p14="http://schemas.microsoft.com/office/powerpoint/2010/main" val="1403437812"/>
              </p:ext>
            </p:extLst>
          </p:nvPr>
        </p:nvGraphicFramePr>
        <p:xfrm>
          <a:off x="4013349" y="499710"/>
          <a:ext cx="5290290" cy="5673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Rectangle 28"/>
          <p:cNvSpPr/>
          <p:nvPr userDrawn="1"/>
        </p:nvSpPr>
        <p:spPr>
          <a:xfrm>
            <a:off x="9107055" y="145721"/>
            <a:ext cx="3016849" cy="6457152"/>
          </a:xfrm>
          <a:prstGeom prst="rect">
            <a:avLst/>
          </a:prstGeom>
        </p:spPr>
        <p:txBody>
          <a:bodyPr wrap="square">
            <a:spAutoFit/>
          </a:bodyPr>
          <a:lstStyle/>
          <a:p>
            <a:pPr lvl="0" algn="l" defTabSz="889000">
              <a:lnSpc>
                <a:spcPct val="80000"/>
              </a:lnSpc>
              <a:spcBef>
                <a:spcPct val="0"/>
              </a:spcBef>
              <a:spcAft>
                <a:spcPct val="35000"/>
              </a:spcAft>
            </a:pPr>
            <a:r>
              <a:rPr lang="en-US" sz="1100" kern="1200" dirty="0">
                <a:solidFill>
                  <a:srgbClr val="62BCF0"/>
                </a:solidFill>
              </a:rPr>
              <a:t>Health Equity</a:t>
            </a:r>
          </a:p>
          <a:p>
            <a:pPr lvl="0" algn="l" defTabSz="889000">
              <a:lnSpc>
                <a:spcPct val="80000"/>
              </a:lnSpc>
              <a:spcBef>
                <a:spcPct val="0"/>
              </a:spcBef>
              <a:spcAft>
                <a:spcPct val="35000"/>
              </a:spcAft>
            </a:pPr>
            <a:r>
              <a:rPr lang="en-US" sz="1100" kern="1200" dirty="0">
                <a:solidFill>
                  <a:srgbClr val="01203D"/>
                </a:solidFill>
              </a:rPr>
              <a:t>Nutrition Services </a:t>
            </a:r>
          </a:p>
          <a:p>
            <a:pPr lvl="0" algn="l" defTabSz="889000">
              <a:lnSpc>
                <a:spcPct val="80000"/>
              </a:lnSpc>
              <a:spcBef>
                <a:spcPct val="0"/>
              </a:spcBef>
              <a:spcAft>
                <a:spcPct val="35000"/>
              </a:spcAft>
            </a:pPr>
            <a:r>
              <a:rPr lang="en-US" sz="1100" kern="1200" dirty="0">
                <a:solidFill>
                  <a:srgbClr val="01203D"/>
                </a:solidFill>
              </a:rPr>
              <a:t>Child and Family Health Improvement</a:t>
            </a:r>
          </a:p>
          <a:p>
            <a:pPr lvl="0" algn="l" defTabSz="889000">
              <a:lnSpc>
                <a:spcPct val="80000"/>
              </a:lnSpc>
              <a:spcBef>
                <a:spcPct val="0"/>
              </a:spcBef>
              <a:spcAft>
                <a:spcPct val="35000"/>
              </a:spcAft>
            </a:pPr>
            <a:r>
              <a:rPr lang="en-US" sz="1100" kern="1200" dirty="0">
                <a:solidFill>
                  <a:srgbClr val="01203D"/>
                </a:solidFill>
              </a:rPr>
              <a:t>Early Childhood Development</a:t>
            </a:r>
          </a:p>
          <a:p>
            <a:pPr lvl="0" algn="l" defTabSz="889000">
              <a:lnSpc>
                <a:spcPct val="80000"/>
              </a:lnSpc>
              <a:spcBef>
                <a:spcPct val="0"/>
              </a:spcBef>
              <a:spcAft>
                <a:spcPct val="35000"/>
              </a:spcAft>
            </a:pPr>
            <a:r>
              <a:rPr lang="en-US" sz="1100" kern="1200" baseline="0" dirty="0">
                <a:solidFill>
                  <a:srgbClr val="01203D"/>
                </a:solidFill>
              </a:rPr>
              <a:t>Adolescent Health</a:t>
            </a:r>
          </a:p>
          <a:p>
            <a:pPr lvl="0" algn="l" defTabSz="889000">
              <a:lnSpc>
                <a:spcPct val="80000"/>
              </a:lnSpc>
              <a:spcBef>
                <a:spcPct val="0"/>
              </a:spcBef>
              <a:spcAft>
                <a:spcPct val="35000"/>
              </a:spcAft>
            </a:pPr>
            <a:r>
              <a:rPr lang="en-US" sz="1100" kern="1200" baseline="0" dirty="0">
                <a:solidFill>
                  <a:srgbClr val="01203D"/>
                </a:solidFill>
              </a:rPr>
              <a:t>School Health</a:t>
            </a:r>
          </a:p>
          <a:p>
            <a:pPr lvl="0" algn="l" defTabSz="889000">
              <a:lnSpc>
                <a:spcPct val="80000"/>
              </a:lnSpc>
              <a:spcBef>
                <a:spcPct val="0"/>
              </a:spcBef>
              <a:spcAft>
                <a:spcPct val="35000"/>
              </a:spcAft>
            </a:pPr>
            <a:r>
              <a:rPr lang="en-US" sz="1100" kern="1200" baseline="0" dirty="0">
                <a:solidFill>
                  <a:srgbClr val="01203D"/>
                </a:solidFill>
              </a:rPr>
              <a:t>Program Support</a:t>
            </a:r>
          </a:p>
          <a:p>
            <a:pPr lvl="0" algn="l" defTabSz="889000">
              <a:lnSpc>
                <a:spcPct val="80000"/>
              </a:lnSpc>
              <a:spcBef>
                <a:spcPct val="0"/>
              </a:spcBef>
              <a:spcAft>
                <a:spcPct val="35000"/>
              </a:spcAft>
            </a:pPr>
            <a:r>
              <a:rPr lang="en-US" sz="1100" kern="1200" baseline="0" dirty="0">
                <a:solidFill>
                  <a:srgbClr val="62BCF0"/>
                </a:solidFill>
              </a:rPr>
              <a:t>Breast and Cervical Cancer Screening</a:t>
            </a:r>
          </a:p>
          <a:p>
            <a:pPr lvl="0" algn="l" defTabSz="889000">
              <a:lnSpc>
                <a:spcPct val="80000"/>
              </a:lnSpc>
              <a:spcBef>
                <a:spcPct val="0"/>
              </a:spcBef>
              <a:spcAft>
                <a:spcPct val="35000"/>
              </a:spcAft>
            </a:pPr>
            <a:r>
              <a:rPr lang="en-US" sz="1100" kern="1200" baseline="0" dirty="0">
                <a:solidFill>
                  <a:srgbClr val="62BCF0"/>
                </a:solidFill>
              </a:rPr>
              <a:t>Family Planning</a:t>
            </a:r>
          </a:p>
          <a:p>
            <a:pPr lvl="0" algn="l" defTabSz="889000">
              <a:lnSpc>
                <a:spcPct val="80000"/>
              </a:lnSpc>
              <a:spcBef>
                <a:spcPct val="0"/>
              </a:spcBef>
              <a:spcAft>
                <a:spcPct val="35000"/>
              </a:spcAft>
            </a:pPr>
            <a:r>
              <a:rPr lang="en-US" sz="1100" kern="1200" baseline="0" dirty="0">
                <a:solidFill>
                  <a:srgbClr val="62BCF0"/>
                </a:solidFill>
              </a:rPr>
              <a:t>Preconception Health </a:t>
            </a:r>
          </a:p>
          <a:p>
            <a:pPr lvl="0" algn="l" defTabSz="889000">
              <a:lnSpc>
                <a:spcPct val="80000"/>
              </a:lnSpc>
              <a:spcBef>
                <a:spcPct val="0"/>
              </a:spcBef>
              <a:spcAft>
                <a:spcPct val="35000"/>
              </a:spcAft>
            </a:pPr>
            <a:r>
              <a:rPr lang="en-US" sz="1100" kern="1200" baseline="0" dirty="0">
                <a:solidFill>
                  <a:srgbClr val="62BCF0"/>
                </a:solidFill>
              </a:rPr>
              <a:t>Ovarian Cancer Awareness</a:t>
            </a:r>
          </a:p>
          <a:p>
            <a:pPr lvl="0" algn="l" defTabSz="889000">
              <a:lnSpc>
                <a:spcPct val="80000"/>
              </a:lnSpc>
              <a:spcBef>
                <a:spcPct val="0"/>
              </a:spcBef>
              <a:spcAft>
                <a:spcPct val="35000"/>
              </a:spcAft>
            </a:pPr>
            <a:r>
              <a:rPr lang="en-US" sz="1100" kern="1200" baseline="0" dirty="0">
                <a:solidFill>
                  <a:srgbClr val="84BC49"/>
                </a:solidFill>
              </a:rPr>
              <a:t>Chronic Disease Prevention</a:t>
            </a:r>
          </a:p>
          <a:p>
            <a:pPr lvl="0" algn="l" defTabSz="889000">
              <a:lnSpc>
                <a:spcPct val="80000"/>
              </a:lnSpc>
              <a:spcBef>
                <a:spcPct val="0"/>
              </a:spcBef>
              <a:spcAft>
                <a:spcPct val="35000"/>
              </a:spcAft>
            </a:pPr>
            <a:r>
              <a:rPr lang="en-US" sz="1100" kern="1200" baseline="0" dirty="0">
                <a:solidFill>
                  <a:srgbClr val="84BC49"/>
                </a:solidFill>
              </a:rPr>
              <a:t>Health Care Access</a:t>
            </a:r>
          </a:p>
          <a:p>
            <a:pPr marL="0" marR="0" lvl="0" indent="0" algn="l" defTabSz="889000" rtl="0" eaLnBrk="1" fontAlgn="auto" latinLnBrk="0" hangingPunct="1">
              <a:lnSpc>
                <a:spcPct val="80000"/>
              </a:lnSpc>
              <a:spcBef>
                <a:spcPct val="0"/>
              </a:spcBef>
              <a:spcAft>
                <a:spcPct val="35000"/>
              </a:spcAft>
              <a:buClrTx/>
              <a:buSzTx/>
              <a:buFontTx/>
              <a:buNone/>
              <a:tabLst/>
              <a:defRPr/>
            </a:pPr>
            <a:r>
              <a:rPr lang="en-US" sz="1100" kern="1200" dirty="0">
                <a:solidFill>
                  <a:srgbClr val="84BC49"/>
                </a:solidFill>
              </a:rPr>
              <a:t>Health</a:t>
            </a:r>
            <a:r>
              <a:rPr lang="en-US" sz="1100" kern="1200" baseline="0" dirty="0">
                <a:solidFill>
                  <a:srgbClr val="84BC49"/>
                </a:solidFill>
              </a:rPr>
              <a:t> Promotion</a:t>
            </a:r>
          </a:p>
          <a:p>
            <a:pPr lvl="0" algn="l" defTabSz="889000">
              <a:lnSpc>
                <a:spcPct val="80000"/>
              </a:lnSpc>
              <a:spcBef>
                <a:spcPct val="0"/>
              </a:spcBef>
              <a:spcAft>
                <a:spcPct val="35000"/>
              </a:spcAft>
            </a:pPr>
            <a:r>
              <a:rPr lang="en-US" sz="1100" kern="1200" baseline="0" dirty="0">
                <a:solidFill>
                  <a:srgbClr val="01203D"/>
                </a:solidFill>
              </a:rPr>
              <a:t>HIV/AIDS</a:t>
            </a:r>
          </a:p>
          <a:p>
            <a:pPr lvl="0" algn="l" defTabSz="889000">
              <a:lnSpc>
                <a:spcPct val="80000"/>
              </a:lnSpc>
              <a:spcBef>
                <a:spcPct val="0"/>
              </a:spcBef>
              <a:spcAft>
                <a:spcPct val="35000"/>
              </a:spcAft>
            </a:pPr>
            <a:r>
              <a:rPr lang="en-US" sz="1100" kern="1200" baseline="0" dirty="0">
                <a:solidFill>
                  <a:srgbClr val="01203D"/>
                </a:solidFill>
              </a:rPr>
              <a:t>Infectious Disease</a:t>
            </a:r>
          </a:p>
          <a:p>
            <a:pPr lvl="0" algn="l" defTabSz="889000">
              <a:lnSpc>
                <a:spcPct val="80000"/>
              </a:lnSpc>
              <a:spcBef>
                <a:spcPct val="0"/>
              </a:spcBef>
              <a:spcAft>
                <a:spcPct val="35000"/>
              </a:spcAft>
            </a:pPr>
            <a:r>
              <a:rPr lang="en-US" sz="1100" kern="1200" baseline="0" dirty="0">
                <a:solidFill>
                  <a:srgbClr val="01203D"/>
                </a:solidFill>
              </a:rPr>
              <a:t>Vital Statistics</a:t>
            </a:r>
          </a:p>
          <a:p>
            <a:pPr lvl="0" algn="l" defTabSz="889000">
              <a:lnSpc>
                <a:spcPct val="80000"/>
              </a:lnSpc>
              <a:spcBef>
                <a:spcPct val="0"/>
              </a:spcBef>
              <a:spcAft>
                <a:spcPct val="35000"/>
              </a:spcAft>
            </a:pPr>
            <a:r>
              <a:rPr lang="en-US" sz="1100" kern="1200" baseline="0" dirty="0">
                <a:solidFill>
                  <a:srgbClr val="01203D"/>
                </a:solidFill>
              </a:rPr>
              <a:t>Immunizations</a:t>
            </a:r>
          </a:p>
          <a:p>
            <a:pPr lvl="0" algn="l" defTabSz="889000">
              <a:lnSpc>
                <a:spcPct val="80000"/>
              </a:lnSpc>
              <a:spcBef>
                <a:spcPct val="0"/>
              </a:spcBef>
              <a:spcAft>
                <a:spcPct val="35000"/>
              </a:spcAft>
            </a:pPr>
            <a:r>
              <a:rPr lang="en-US" sz="1100" kern="1200" baseline="0" dirty="0">
                <a:solidFill>
                  <a:srgbClr val="62BCF0"/>
                </a:solidFill>
              </a:rPr>
              <a:t>Milk Safety</a:t>
            </a:r>
          </a:p>
          <a:p>
            <a:pPr lvl="0" algn="l" defTabSz="889000">
              <a:lnSpc>
                <a:spcPct val="80000"/>
              </a:lnSpc>
              <a:spcBef>
                <a:spcPct val="0"/>
              </a:spcBef>
              <a:spcAft>
                <a:spcPct val="35000"/>
              </a:spcAft>
            </a:pPr>
            <a:r>
              <a:rPr lang="en-US" sz="1100" kern="1200" baseline="0" dirty="0">
                <a:solidFill>
                  <a:srgbClr val="62BCF0"/>
                </a:solidFill>
              </a:rPr>
              <a:t>Food Safety</a:t>
            </a:r>
          </a:p>
          <a:p>
            <a:pPr lvl="0" algn="l" defTabSz="889000">
              <a:lnSpc>
                <a:spcPct val="80000"/>
              </a:lnSpc>
              <a:spcBef>
                <a:spcPct val="0"/>
              </a:spcBef>
              <a:spcAft>
                <a:spcPct val="35000"/>
              </a:spcAft>
            </a:pPr>
            <a:r>
              <a:rPr lang="en-US" sz="1100" kern="1200" baseline="0" dirty="0">
                <a:solidFill>
                  <a:srgbClr val="62BCF0"/>
                </a:solidFill>
              </a:rPr>
              <a:t>Environmental Management</a:t>
            </a:r>
          </a:p>
          <a:p>
            <a:pPr lvl="0" algn="l" defTabSz="889000">
              <a:lnSpc>
                <a:spcPct val="80000"/>
              </a:lnSpc>
              <a:spcBef>
                <a:spcPct val="0"/>
              </a:spcBef>
              <a:spcAft>
                <a:spcPct val="35000"/>
              </a:spcAft>
            </a:pPr>
            <a:r>
              <a:rPr lang="en-US" sz="1100" kern="1200" baseline="0" dirty="0">
                <a:solidFill>
                  <a:srgbClr val="62BCF0"/>
                </a:solidFill>
              </a:rPr>
              <a:t>Radiation Health</a:t>
            </a:r>
          </a:p>
          <a:p>
            <a:pPr lvl="0" algn="l" defTabSz="889000">
              <a:lnSpc>
                <a:spcPct val="80000"/>
              </a:lnSpc>
              <a:spcBef>
                <a:spcPct val="0"/>
              </a:spcBef>
              <a:spcAft>
                <a:spcPct val="35000"/>
              </a:spcAft>
            </a:pPr>
            <a:r>
              <a:rPr lang="en-US" sz="1100" kern="1200" baseline="0" dirty="0">
                <a:solidFill>
                  <a:srgbClr val="62BCF0"/>
                </a:solidFill>
              </a:rPr>
              <a:t>Public Safety</a:t>
            </a:r>
          </a:p>
          <a:p>
            <a:pPr lvl="0" algn="l" defTabSz="889000">
              <a:lnSpc>
                <a:spcPct val="80000"/>
              </a:lnSpc>
              <a:spcBef>
                <a:spcPct val="0"/>
              </a:spcBef>
              <a:spcAft>
                <a:spcPct val="35000"/>
              </a:spcAft>
            </a:pPr>
            <a:r>
              <a:rPr lang="en-US" sz="1100" kern="1200" baseline="0" dirty="0">
                <a:solidFill>
                  <a:srgbClr val="62BCF0"/>
                </a:solidFill>
              </a:rPr>
              <a:t>Public Health Preparedness</a:t>
            </a:r>
          </a:p>
          <a:p>
            <a:pPr lvl="0" algn="l" defTabSz="889000">
              <a:lnSpc>
                <a:spcPct val="80000"/>
              </a:lnSpc>
              <a:spcBef>
                <a:spcPct val="0"/>
              </a:spcBef>
              <a:spcAft>
                <a:spcPct val="35000"/>
              </a:spcAft>
            </a:pPr>
            <a:r>
              <a:rPr lang="en-US" sz="1100" kern="1200" baseline="0" dirty="0">
                <a:solidFill>
                  <a:srgbClr val="84BC49"/>
                </a:solidFill>
              </a:rPr>
              <a:t>Microbiology</a:t>
            </a:r>
          </a:p>
          <a:p>
            <a:pPr lvl="0" algn="l" defTabSz="889000">
              <a:lnSpc>
                <a:spcPct val="80000"/>
              </a:lnSpc>
              <a:spcBef>
                <a:spcPct val="0"/>
              </a:spcBef>
              <a:spcAft>
                <a:spcPct val="35000"/>
              </a:spcAft>
            </a:pPr>
            <a:r>
              <a:rPr lang="en-US" sz="1100" kern="1200" baseline="0" dirty="0">
                <a:solidFill>
                  <a:srgbClr val="84BC49"/>
                </a:solidFill>
              </a:rPr>
              <a:t>Molecular and Clinical Chemistry</a:t>
            </a:r>
          </a:p>
          <a:p>
            <a:pPr lvl="0" algn="l" defTabSz="889000">
              <a:lnSpc>
                <a:spcPct val="80000"/>
              </a:lnSpc>
              <a:spcBef>
                <a:spcPct val="0"/>
              </a:spcBef>
              <a:spcAft>
                <a:spcPct val="35000"/>
              </a:spcAft>
            </a:pPr>
            <a:r>
              <a:rPr lang="en-US" sz="1100" kern="1200" baseline="0" dirty="0">
                <a:solidFill>
                  <a:srgbClr val="84BC49"/>
                </a:solidFill>
              </a:rPr>
              <a:t>Global Preparedness and Environmental</a:t>
            </a:r>
          </a:p>
          <a:p>
            <a:pPr lvl="0" algn="l" defTabSz="889000">
              <a:lnSpc>
                <a:spcPct val="80000"/>
              </a:lnSpc>
              <a:spcBef>
                <a:spcPct val="0"/>
              </a:spcBef>
              <a:spcAft>
                <a:spcPct val="35000"/>
              </a:spcAft>
            </a:pPr>
            <a:r>
              <a:rPr lang="en-US" sz="1100" kern="1200" baseline="0" dirty="0">
                <a:solidFill>
                  <a:srgbClr val="84BC49"/>
                </a:solidFill>
              </a:rPr>
              <a:t>Business Operations</a:t>
            </a:r>
          </a:p>
          <a:p>
            <a:pPr lvl="0" algn="l" defTabSz="889000">
              <a:lnSpc>
                <a:spcPct val="80000"/>
              </a:lnSpc>
              <a:spcBef>
                <a:spcPct val="0"/>
              </a:spcBef>
              <a:spcAft>
                <a:spcPct val="35000"/>
              </a:spcAft>
            </a:pPr>
            <a:r>
              <a:rPr lang="en-US" sz="1100" kern="1200" baseline="0" dirty="0">
                <a:solidFill>
                  <a:srgbClr val="01203D"/>
                </a:solidFill>
              </a:rPr>
              <a:t>Contracts and Payment</a:t>
            </a:r>
          </a:p>
          <a:p>
            <a:pPr lvl="0" algn="l" defTabSz="889000">
              <a:lnSpc>
                <a:spcPct val="80000"/>
              </a:lnSpc>
              <a:spcBef>
                <a:spcPct val="0"/>
              </a:spcBef>
              <a:spcAft>
                <a:spcPct val="35000"/>
              </a:spcAft>
            </a:pPr>
            <a:r>
              <a:rPr lang="en-US" sz="1100" kern="1200" baseline="0" dirty="0">
                <a:solidFill>
                  <a:srgbClr val="01203D"/>
                </a:solidFill>
              </a:rPr>
              <a:t>Local Health Operations</a:t>
            </a:r>
          </a:p>
          <a:p>
            <a:pPr lvl="0" algn="l" defTabSz="889000">
              <a:lnSpc>
                <a:spcPct val="80000"/>
              </a:lnSpc>
              <a:spcBef>
                <a:spcPct val="0"/>
              </a:spcBef>
              <a:spcAft>
                <a:spcPct val="35000"/>
              </a:spcAft>
            </a:pPr>
            <a:r>
              <a:rPr lang="en-US" sz="1100" kern="1200" baseline="0" dirty="0">
                <a:solidFill>
                  <a:srgbClr val="01203D"/>
                </a:solidFill>
              </a:rPr>
              <a:t>Budget</a:t>
            </a:r>
          </a:p>
          <a:p>
            <a:pPr lvl="0" algn="l" defTabSz="889000">
              <a:lnSpc>
                <a:spcPct val="80000"/>
              </a:lnSpc>
              <a:spcBef>
                <a:spcPct val="0"/>
              </a:spcBef>
              <a:spcAft>
                <a:spcPct val="35000"/>
              </a:spcAft>
            </a:pPr>
            <a:r>
              <a:rPr lang="en-US" sz="1100" kern="1200" baseline="0" dirty="0">
                <a:solidFill>
                  <a:srgbClr val="01203D"/>
                </a:solidFill>
              </a:rPr>
              <a:t>Local Health Personnel</a:t>
            </a:r>
          </a:p>
          <a:p>
            <a:pPr lvl="0" algn="l" defTabSz="889000">
              <a:lnSpc>
                <a:spcPct val="80000"/>
              </a:lnSpc>
              <a:spcBef>
                <a:spcPct val="0"/>
              </a:spcBef>
              <a:spcAft>
                <a:spcPct val="35000"/>
              </a:spcAft>
            </a:pPr>
            <a:r>
              <a:rPr lang="en-US" sz="1100" kern="1200" baseline="0" dirty="0">
                <a:solidFill>
                  <a:srgbClr val="01203D"/>
                </a:solidFill>
              </a:rPr>
              <a:t>Education and Workforce Development</a:t>
            </a:r>
          </a:p>
        </p:txBody>
      </p:sp>
      <p:sp>
        <p:nvSpPr>
          <p:cNvPr id="31" name="Title 5"/>
          <p:cNvSpPr txBox="1">
            <a:spLocks/>
          </p:cNvSpPr>
          <p:nvPr userDrawn="1"/>
        </p:nvSpPr>
        <p:spPr>
          <a:xfrm>
            <a:off x="258307" y="1026254"/>
            <a:ext cx="3584019" cy="872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b="1" dirty="0">
                <a:solidFill>
                  <a:schemeClr val="bg1"/>
                </a:solidFill>
                <a:latin typeface="Gotham Bold" pitchFamily="50" charset="0"/>
              </a:rPr>
              <a:t>Kentucky</a:t>
            </a:r>
            <a:br>
              <a:rPr lang="en-US" sz="3600" b="1" dirty="0">
                <a:solidFill>
                  <a:schemeClr val="bg1"/>
                </a:solidFill>
                <a:latin typeface="Gotham Bold" pitchFamily="50" charset="0"/>
              </a:rPr>
            </a:br>
            <a:r>
              <a:rPr lang="en-US" sz="3600" b="1" dirty="0">
                <a:solidFill>
                  <a:schemeClr val="bg1"/>
                </a:solidFill>
                <a:latin typeface="Gotham Bold" pitchFamily="50" charset="0"/>
              </a:rPr>
              <a:t>Department for</a:t>
            </a:r>
            <a:br>
              <a:rPr lang="en-US" sz="3600" b="1" dirty="0">
                <a:solidFill>
                  <a:schemeClr val="bg1"/>
                </a:solidFill>
                <a:latin typeface="Gotham Bold" pitchFamily="50" charset="0"/>
              </a:rPr>
            </a:br>
            <a:r>
              <a:rPr lang="en-US" sz="3600" b="1" dirty="0">
                <a:solidFill>
                  <a:schemeClr val="bg1"/>
                </a:solidFill>
                <a:latin typeface="Gotham Bold" pitchFamily="50" charset="0"/>
              </a:rPr>
              <a:t>Public Health</a:t>
            </a:r>
          </a:p>
        </p:txBody>
      </p:sp>
    </p:spTree>
    <p:extLst>
      <p:ext uri="{BB962C8B-B14F-4D97-AF65-F5344CB8AC3E}">
        <p14:creationId xmlns:p14="http://schemas.microsoft.com/office/powerpoint/2010/main" val="259491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9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Option 1">
    <p:spTree>
      <p:nvGrpSpPr>
        <p:cNvPr id="1" name=""/>
        <p:cNvGrpSpPr/>
        <p:nvPr/>
      </p:nvGrpSpPr>
      <p:grpSpPr>
        <a:xfrm>
          <a:off x="0" y="0"/>
          <a:ext cx="0" cy="0"/>
          <a:chOff x="0" y="0"/>
          <a:chExt cx="0" cy="0"/>
        </a:xfrm>
      </p:grpSpPr>
      <p:sp>
        <p:nvSpPr>
          <p:cNvPr id="18" name="Rectangle 17"/>
          <p:cNvSpPr/>
          <p:nvPr userDrawn="1"/>
        </p:nvSpPr>
        <p:spPr>
          <a:xfrm>
            <a:off x="-7620" y="-42729"/>
            <a:ext cx="12207240" cy="3608274"/>
          </a:xfrm>
          <a:prstGeom prst="rect">
            <a:avLst/>
          </a:prstGeom>
          <a:solidFill>
            <a:srgbClr val="01203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49580" y="976393"/>
            <a:ext cx="11292840" cy="1896149"/>
          </a:xfrm>
          <a:noFill/>
        </p:spPr>
        <p:txBody>
          <a:bodyPr anchor="b">
            <a:normAutofit/>
          </a:bodyPr>
          <a:lstStyle>
            <a:lvl1pPr algn="ctr">
              <a:defRPr sz="4400" b="1">
                <a:solidFill>
                  <a:schemeClr val="bg1"/>
                </a:solidFill>
                <a:latin typeface="+mn-lt"/>
              </a:defRPr>
            </a:lvl1pPr>
          </a:lstStyle>
          <a:p>
            <a:r>
              <a:rPr lang="en-US" dirty="0"/>
              <a:t>Click to edit presentation title</a:t>
            </a:r>
          </a:p>
        </p:txBody>
      </p:sp>
      <p:sp>
        <p:nvSpPr>
          <p:cNvPr id="3" name="Subtitle 2"/>
          <p:cNvSpPr>
            <a:spLocks noGrp="1"/>
          </p:cNvSpPr>
          <p:nvPr>
            <p:ph type="subTitle" idx="1" hasCustomPrompt="1"/>
          </p:nvPr>
        </p:nvSpPr>
        <p:spPr bwMode="invGray">
          <a:xfrm>
            <a:off x="449580" y="2910456"/>
            <a:ext cx="11292840" cy="576664"/>
          </a:xfrm>
        </p:spPr>
        <p:txBody>
          <a:bodyPr>
            <a:normAutofit/>
          </a:bodyPr>
          <a:lstStyle>
            <a:lvl1pPr marL="0" indent="0" algn="ctr">
              <a:buNone/>
              <a:defRPr sz="3400">
                <a:solidFill>
                  <a:srgbClr val="62BCF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a:t>
            </a:r>
          </a:p>
        </p:txBody>
      </p:sp>
      <p:sp>
        <p:nvSpPr>
          <p:cNvPr id="8" name="Subtitle 2"/>
          <p:cNvSpPr txBox="1">
            <a:spLocks/>
          </p:cNvSpPr>
          <p:nvPr userDrawn="1"/>
        </p:nvSpPr>
        <p:spPr>
          <a:xfrm>
            <a:off x="2012397" y="5676147"/>
            <a:ext cx="8167206" cy="7754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rgbClr val="000000"/>
                </a:solidFill>
                <a:latin typeface="+mn-lt"/>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defRPr sz="1800" kern="1200">
                <a:solidFill>
                  <a:srgbClr val="000000"/>
                </a:solidFill>
                <a:latin typeface="+mn-lt"/>
                <a:ea typeface="+mn-ea"/>
                <a:cs typeface="+mn-cs"/>
              </a:defRPr>
            </a:lvl3pPr>
            <a:lvl4pPr marL="13716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4pPr>
            <a:lvl5pPr marL="1828800" indent="0" algn="ctr" defTabSz="914400" rtl="0" eaLnBrk="1" latinLnBrk="0" hangingPunct="1">
              <a:lnSpc>
                <a:spcPct val="90000"/>
              </a:lnSpc>
              <a:spcBef>
                <a:spcPts val="500"/>
              </a:spcBef>
              <a:buClr>
                <a:schemeClr val="accent2"/>
              </a:buClr>
              <a:buFont typeface="Arial" panose="020B0604020202020204" pitchFamily="34" charset="0"/>
              <a:buNone/>
              <a:defRPr sz="1600" kern="1200">
                <a:solidFill>
                  <a:srgbClr val="000000"/>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90000"/>
              </a:lnSpc>
              <a:spcBef>
                <a:spcPts val="0"/>
              </a:spcBef>
            </a:pPr>
            <a:endParaRPr lang="en-US" sz="1600" i="1" dirty="0"/>
          </a:p>
        </p:txBody>
      </p:sp>
      <p:sp>
        <p:nvSpPr>
          <p:cNvPr id="17" name="Text Placeholder 16"/>
          <p:cNvSpPr>
            <a:spLocks noGrp="1"/>
          </p:cNvSpPr>
          <p:nvPr>
            <p:ph type="body" sz="quarter" idx="10" hasCustomPrompt="1"/>
          </p:nvPr>
        </p:nvSpPr>
        <p:spPr>
          <a:xfrm>
            <a:off x="449580" y="3627140"/>
            <a:ext cx="11292840" cy="573088"/>
          </a:xfrm>
        </p:spPr>
        <p:txBody>
          <a:bodyPr anchor="ctr">
            <a:normAutofit/>
          </a:bodyPr>
          <a:lstStyle>
            <a:lvl1pPr marL="0" indent="0" algn="ctr">
              <a:buNone/>
              <a:defRPr sz="2200" b="1">
                <a:solidFill>
                  <a:srgbClr val="01203D"/>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date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4945" y="4578223"/>
            <a:ext cx="3132289" cy="1371600"/>
          </a:xfrm>
          <a:prstGeom prst="rect">
            <a:avLst/>
          </a:prstGeom>
        </p:spPr>
      </p:pic>
      <p:grpSp>
        <p:nvGrpSpPr>
          <p:cNvPr id="9" name="Group 8"/>
          <p:cNvGrpSpPr/>
          <p:nvPr userDrawn="1"/>
        </p:nvGrpSpPr>
        <p:grpSpPr>
          <a:xfrm>
            <a:off x="-7620" y="6446520"/>
            <a:ext cx="12199620" cy="411480"/>
            <a:chOff x="-7620" y="6446520"/>
            <a:chExt cx="12199620" cy="411480"/>
          </a:xfrm>
        </p:grpSpPr>
        <p:sp>
          <p:nvSpPr>
            <p:cNvPr id="15" name="Rectangle 14"/>
            <p:cNvSpPr/>
            <p:nvPr userDrawn="1"/>
          </p:nvSpPr>
          <p:spPr>
            <a:xfrm>
              <a:off x="-7620" y="6446520"/>
              <a:ext cx="3054096" cy="411480"/>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2" name="Rectangle 11"/>
            <p:cNvSpPr/>
            <p:nvPr userDrawn="1"/>
          </p:nvSpPr>
          <p:spPr>
            <a:xfrm>
              <a:off x="9137904" y="6446520"/>
              <a:ext cx="3054096" cy="411480"/>
            </a:xfrm>
            <a:prstGeom prst="rect">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p>
          </p:txBody>
        </p:sp>
        <p:sp>
          <p:nvSpPr>
            <p:cNvPr id="13" name="Rectangle 12"/>
            <p:cNvSpPr/>
            <p:nvPr userDrawn="1"/>
          </p:nvSpPr>
          <p:spPr>
            <a:xfrm>
              <a:off x="3041904" y="6446520"/>
              <a:ext cx="6108192" cy="411480"/>
            </a:xfrm>
            <a:prstGeom prst="rect">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spc="250" baseline="0" dirty="0">
                <a:solidFill>
                  <a:srgbClr val="62BCF0"/>
                </a:solidFill>
              </a:endParaRPr>
            </a:p>
          </p:txBody>
        </p:sp>
      </p:grpSp>
      <p:pic>
        <p:nvPicPr>
          <p:cNvPr id="7" name="Picture 6" descr="Logo&#10;&#10;Description automatically generated">
            <a:extLst>
              <a:ext uri="{FF2B5EF4-FFF2-40B4-BE49-F238E27FC236}">
                <a16:creationId xmlns:a16="http://schemas.microsoft.com/office/drawing/2014/main" id="{9171A8B2-2DA3-3733-D616-358D4127BE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9428" y="4612352"/>
            <a:ext cx="2715821" cy="1371600"/>
          </a:xfrm>
          <a:prstGeom prst="rect">
            <a:avLst/>
          </a:prstGeom>
        </p:spPr>
      </p:pic>
    </p:spTree>
    <p:extLst>
      <p:ext uri="{BB962C8B-B14F-4D97-AF65-F5344CB8AC3E}">
        <p14:creationId xmlns:p14="http://schemas.microsoft.com/office/powerpoint/2010/main" val="239268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928">
          <p15:clr>
            <a:srgbClr val="FBAE40"/>
          </p15:clr>
        </p15:guide>
        <p15:guide id="2" pos="5856">
          <p15:clr>
            <a:srgbClr val="FBAE40"/>
          </p15:clr>
        </p15:guide>
        <p15:guide id="3" pos="182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69902"/>
            <a:ext cx="12192000" cy="977898"/>
          </a:xfrm>
          <a:solidFill>
            <a:srgbClr val="01203D"/>
          </a:solidFill>
        </p:spPr>
        <p:txBody>
          <a:bodyPr rIns="274320">
            <a:normAutofit/>
          </a:bodyPr>
          <a:lstStyle>
            <a:lvl1pPr marL="396875" indent="0" algn="l">
              <a:defRPr sz="4400" b="1">
                <a:solidFill>
                  <a:schemeClr val="bg1"/>
                </a:solidFill>
                <a:latin typeface="Calibri" panose="020F0502020204030204" pitchFamily="34" charset="0"/>
                <a:cs typeface="Calibri" panose="020F0502020204030204" pitchFamily="34" charset="0"/>
              </a:defRPr>
            </a:lvl1pPr>
          </a:lstStyle>
          <a:p>
            <a:r>
              <a:rPr lang="en-US" dirty="0"/>
              <a:t>Add Slide Title</a:t>
            </a:r>
          </a:p>
        </p:txBody>
      </p:sp>
      <p:sp>
        <p:nvSpPr>
          <p:cNvPr id="3" name="Content Placeholder 2"/>
          <p:cNvSpPr>
            <a:spLocks noGrp="1"/>
          </p:cNvSpPr>
          <p:nvPr>
            <p:ph idx="1" hasCustomPrompt="1"/>
          </p:nvPr>
        </p:nvSpPr>
        <p:spPr>
          <a:xfrm>
            <a:off x="468631" y="1676399"/>
            <a:ext cx="11264645" cy="4267202"/>
          </a:xfrm>
          <a:prstGeom prst="rect">
            <a:avLst/>
          </a:prstGeom>
        </p:spPr>
        <p:txBody>
          <a:bodyPr/>
          <a:lstStyle>
            <a:lvl1pPr marL="457189" indent="-457189">
              <a:buClr>
                <a:srgbClr val="92D050"/>
              </a:buClr>
              <a:buSzPct val="100000"/>
              <a:buFontTx/>
              <a:buBlip>
                <a:blip r:embed="rId2"/>
              </a:buBlip>
              <a:defRPr>
                <a:latin typeface="Calibri" panose="020F0502020204030204" pitchFamily="34" charset="0"/>
                <a:cs typeface="Calibri" panose="020F0502020204030204" pitchFamily="34" charset="0"/>
              </a:defRPr>
            </a:lvl1pPr>
            <a:lvl2pPr marL="914377" indent="-227008">
              <a:buClr>
                <a:srgbClr val="62BCF0"/>
              </a:buClr>
              <a:buSzPct val="100000"/>
              <a:buFont typeface="Arial" panose="020B0604020202020204" pitchFamily="34" charset="0"/>
              <a:buChar char="•"/>
              <a:defRPr sz="2600">
                <a:latin typeface="Calibri" panose="020F0502020204030204" pitchFamily="34" charset="0"/>
                <a:cs typeface="Calibri" panose="020F0502020204030204" pitchFamily="34" charset="0"/>
              </a:defRPr>
            </a:lvl2pPr>
            <a:lvl3pPr marL="1371566" indent="-228594">
              <a:buClr>
                <a:srgbClr val="84BC49"/>
              </a:buClr>
              <a:buSzPct val="100000"/>
              <a:buFont typeface="Calibri" panose="020F0502020204030204" pitchFamily="34" charset="0"/>
              <a:buChar char="»"/>
              <a:defRPr sz="2400">
                <a:latin typeface="Calibri" panose="020F0502020204030204" pitchFamily="34" charset="0"/>
                <a:cs typeface="Calibri" panose="020F0502020204030204" pitchFamily="34" charset="0"/>
              </a:defRPr>
            </a:lvl3pPr>
            <a:lvl4pPr marL="1828754" indent="-228594">
              <a:buClr>
                <a:srgbClr val="01203D"/>
              </a:buClr>
              <a:buSzPct val="100000"/>
              <a:buFont typeface="Calibri" panose="020F0502020204030204" pitchFamily="34" charset="0"/>
              <a:buChar char="–"/>
              <a:defRPr sz="2200">
                <a:latin typeface="Calibri" panose="020F0502020204030204" pitchFamily="34" charset="0"/>
                <a:cs typeface="Calibri" panose="020F0502020204030204" pitchFamily="34" charset="0"/>
              </a:defRPr>
            </a:lvl4pPr>
            <a:lvl5pPr marL="2285943" indent="-228594">
              <a:buClr>
                <a:srgbClr val="01203D"/>
              </a:buClr>
              <a:buSzPct val="100000"/>
              <a:buFont typeface="Arial" panose="020B0604020202020204" pitchFamily="34" charset="0"/>
              <a:buChar char="•"/>
              <a:defRPr sz="2000">
                <a:latin typeface="Calibri" panose="020F0502020204030204" pitchFamily="34" charset="0"/>
                <a:cs typeface="Calibri" panose="020F0502020204030204" pitchFamily="34" charset="0"/>
              </a:defRPr>
            </a:lvl5pPr>
          </a:lstStyle>
          <a:p>
            <a:pPr lvl="0"/>
            <a:r>
              <a:rPr lang="en-US" dirty="0"/>
              <a:t>Add Main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a:extLst>
              <a:ext uri="{FF2B5EF4-FFF2-40B4-BE49-F238E27FC236}">
                <a16:creationId xmlns:a16="http://schemas.microsoft.com/office/drawing/2014/main" id="{DE7F96AB-539D-9F81-1CC6-13C15B17B073}"/>
              </a:ext>
            </a:extLst>
          </p:cNvPr>
          <p:cNvSpPr>
            <a:spLocks noGrp="1"/>
          </p:cNvSpPr>
          <p:nvPr>
            <p:ph type="sldNum" sz="quarter" idx="4"/>
          </p:nvPr>
        </p:nvSpPr>
        <p:spPr>
          <a:xfrm>
            <a:off x="11362721" y="6504995"/>
            <a:ext cx="695325" cy="251816"/>
          </a:xfrm>
          <a:prstGeom prst="rect">
            <a:avLst/>
          </a:prstGeom>
        </p:spPr>
        <p:txBody>
          <a:bodyPr vert="horz" lIns="91440" tIns="45720" rIns="91440" bIns="45720" rtlCol="0" anchor="ctr"/>
          <a:lstStyle>
            <a:lvl1pPr algn="r">
              <a:defRPr sz="1600" b="0">
                <a:solidFill>
                  <a:schemeClr val="bg2">
                    <a:lumMod val="25000"/>
                  </a:schemeClr>
                </a:solidFill>
                <a:latin typeface="+mn-lt"/>
              </a:defRPr>
            </a:lvl1pPr>
          </a:lstStyle>
          <a:p>
            <a:fld id="{ABB8925F-B6BB-49B0-9469-5285B9C99CB3}" type="slidenum">
              <a:rPr lang="en-US" smtClean="0"/>
              <a:pPr/>
              <a:t>‹#›</a:t>
            </a:fld>
            <a:endParaRPr lang="en-US" dirty="0"/>
          </a:p>
        </p:txBody>
      </p:sp>
      <p:sp>
        <p:nvSpPr>
          <p:cNvPr id="6" name="Text Placeholder 3">
            <a:extLst>
              <a:ext uri="{FF2B5EF4-FFF2-40B4-BE49-F238E27FC236}">
                <a16:creationId xmlns:a16="http://schemas.microsoft.com/office/drawing/2014/main" id="{72D1EF8E-C0D4-1E58-0851-A4296AB527C0}"/>
              </a:ext>
            </a:extLst>
          </p:cNvPr>
          <p:cNvSpPr>
            <a:spLocks noGrp="1"/>
          </p:cNvSpPr>
          <p:nvPr>
            <p:ph type="body" sz="half" idx="2" hasCustomPrompt="1"/>
          </p:nvPr>
        </p:nvSpPr>
        <p:spPr>
          <a:xfrm>
            <a:off x="463296" y="6055564"/>
            <a:ext cx="11265408" cy="258941"/>
          </a:xfrm>
        </p:spPr>
        <p:txBody>
          <a:bodyPr>
            <a:normAutofit/>
          </a:bodyPr>
          <a:lstStyle>
            <a:lvl1pPr marL="0" indent="0" algn="r">
              <a:buNone/>
              <a:defRPr sz="12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notes and citation(s), as appropriate.</a:t>
            </a:r>
          </a:p>
        </p:txBody>
      </p:sp>
    </p:spTree>
    <p:extLst>
      <p:ext uri="{BB962C8B-B14F-4D97-AF65-F5344CB8AC3E}">
        <p14:creationId xmlns:p14="http://schemas.microsoft.com/office/powerpoint/2010/main" val="350132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ption 1">
    <p:spTree>
      <p:nvGrpSpPr>
        <p:cNvPr id="1" name=""/>
        <p:cNvGrpSpPr/>
        <p:nvPr/>
      </p:nvGrpSpPr>
      <p:grpSpPr>
        <a:xfrm>
          <a:off x="0" y="0"/>
          <a:ext cx="0" cy="0"/>
          <a:chOff x="0" y="0"/>
          <a:chExt cx="0" cy="0"/>
        </a:xfrm>
      </p:grpSpPr>
      <p:sp>
        <p:nvSpPr>
          <p:cNvPr id="18" name="Dark Blue Box 1"/>
          <p:cNvSpPr/>
          <p:nvPr userDrawn="1"/>
        </p:nvSpPr>
        <p:spPr>
          <a:xfrm>
            <a:off x="0" y="0"/>
            <a:ext cx="12188952" cy="3608275"/>
          </a:xfrm>
          <a:prstGeom prst="rect">
            <a:avLst/>
          </a:prstGeom>
          <a:solidFill>
            <a:srgbClr val="01203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ctrTitle" hasCustomPrompt="1"/>
          </p:nvPr>
        </p:nvSpPr>
        <p:spPr>
          <a:xfrm>
            <a:off x="458724" y="466598"/>
            <a:ext cx="11274552" cy="1896149"/>
          </a:xfrm>
          <a:noFill/>
        </p:spPr>
        <p:txBody>
          <a:bodyPr anchor="ctr">
            <a:normAutofit/>
          </a:bodyPr>
          <a:lstStyle>
            <a:lvl1pPr algn="ctr">
              <a:defRPr sz="4400" b="1">
                <a:solidFill>
                  <a:schemeClr val="bg1"/>
                </a:solidFill>
                <a:latin typeface="+mn-lt"/>
                <a:cs typeface="Arial" panose="020B0604020202020204" pitchFamily="34" charset="0"/>
              </a:defRPr>
            </a:lvl1pPr>
          </a:lstStyle>
          <a:p>
            <a:r>
              <a:rPr lang="en-US" dirty="0"/>
              <a:t>Add presentation title</a:t>
            </a:r>
          </a:p>
        </p:txBody>
      </p:sp>
      <p:sp>
        <p:nvSpPr>
          <p:cNvPr id="3" name="Presenter 1"/>
          <p:cNvSpPr>
            <a:spLocks noGrp="1"/>
          </p:cNvSpPr>
          <p:nvPr>
            <p:ph type="subTitle" idx="1" hasCustomPrompt="1"/>
          </p:nvPr>
        </p:nvSpPr>
        <p:spPr bwMode="invGray">
          <a:xfrm>
            <a:off x="458724" y="2686719"/>
            <a:ext cx="11274552" cy="576664"/>
          </a:xfrm>
          <a:prstGeom prst="rect">
            <a:avLst/>
          </a:prstGeom>
        </p:spPr>
        <p:txBody>
          <a:bodyPr>
            <a:normAutofit/>
          </a:bodyPr>
          <a:lstStyle>
            <a:lvl1pPr marL="0" indent="0" algn="ctr">
              <a:buNone/>
              <a:defRPr sz="3400">
                <a:solidFill>
                  <a:srgbClr val="62BCF0"/>
                </a:solidFill>
                <a:latin typeface="+mn-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Add presenter(s)</a:t>
            </a:r>
          </a:p>
        </p:txBody>
      </p:sp>
      <p:sp>
        <p:nvSpPr>
          <p:cNvPr id="17" name="Date 1"/>
          <p:cNvSpPr>
            <a:spLocks noGrp="1"/>
          </p:cNvSpPr>
          <p:nvPr>
            <p:ph type="body" sz="quarter" idx="10" hasCustomPrompt="1"/>
          </p:nvPr>
        </p:nvSpPr>
        <p:spPr>
          <a:xfrm>
            <a:off x="458724" y="3627140"/>
            <a:ext cx="11274552" cy="573088"/>
          </a:xfrm>
          <a:prstGeom prst="rect">
            <a:avLst/>
          </a:prstGeom>
        </p:spPr>
        <p:txBody>
          <a:bodyPr anchor="ctr">
            <a:normAutofit/>
          </a:bodyPr>
          <a:lstStyle>
            <a:lvl1pPr marL="0" indent="0" algn="ctr">
              <a:buNone/>
              <a:defRPr sz="2200" b="1">
                <a:solidFill>
                  <a:srgbClr val="01203D"/>
                </a:solidFill>
                <a:latin typeface="+mn-lt"/>
                <a:cs typeface="Arial" panose="020B0604020202020204" pitchFamily="34" charset="0"/>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dirty="0"/>
              <a:t>Add date (Month DD, YYYY)</a:t>
            </a:r>
          </a:p>
        </p:txBody>
      </p:sp>
      <p:sp>
        <p:nvSpPr>
          <p:cNvPr id="12" name="Website 1">
            <a:extLst>
              <a:ext uri="{FF2B5EF4-FFF2-40B4-BE49-F238E27FC236}">
                <a16:creationId xmlns:a16="http://schemas.microsoft.com/office/drawing/2014/main" id="{8F2D9F15-F418-4BC6-989C-D5588E30F701}"/>
              </a:ext>
            </a:extLst>
          </p:cNvPr>
          <p:cNvSpPr>
            <a:spLocks noGrp="1"/>
          </p:cNvSpPr>
          <p:nvPr>
            <p:ph type="body" sz="quarter" idx="11" hasCustomPrompt="1"/>
          </p:nvPr>
        </p:nvSpPr>
        <p:spPr>
          <a:xfrm>
            <a:off x="3040879" y="6423658"/>
            <a:ext cx="6110243" cy="411480"/>
          </a:xfrm>
          <a:prstGeom prst="rect">
            <a:avLst/>
          </a:prstGeom>
          <a:solidFill>
            <a:srgbClr val="01203D"/>
          </a:solidFill>
        </p:spPr>
        <p:txBody>
          <a:bodyPr anchor="ctr">
            <a:normAutofit/>
          </a:bodyPr>
          <a:lstStyle>
            <a:lvl1pPr marL="0" indent="0" algn="ctr">
              <a:buNone/>
              <a:defRPr sz="2000" b="1">
                <a:solidFill>
                  <a:schemeClr val="bg1"/>
                </a:solidFill>
                <a:latin typeface="+mn-lt"/>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dirty="0"/>
              <a:t>chfs.ky.gov</a:t>
            </a:r>
          </a:p>
        </p:txBody>
      </p:sp>
      <p:pic>
        <p:nvPicPr>
          <p:cNvPr id="5" name="PHAB Seal 1">
            <a:extLst>
              <a:ext uri="{FF2B5EF4-FFF2-40B4-BE49-F238E27FC236}">
                <a16:creationId xmlns:a16="http://schemas.microsoft.com/office/drawing/2014/main" id="{210FC637-5CE9-9279-C9E4-90D2F085AB7E}"/>
              </a:ext>
            </a:extLst>
          </p:cNvPr>
          <p:cNvPicPr>
            <a:picLocks noChangeAspect="1"/>
          </p:cNvPicPr>
          <p:nvPr userDrawn="1"/>
        </p:nvPicPr>
        <p:blipFill>
          <a:blip r:embed="rId2"/>
          <a:stretch>
            <a:fillRect/>
          </a:stretch>
        </p:blipFill>
        <p:spPr>
          <a:xfrm>
            <a:off x="5201187" y="4445364"/>
            <a:ext cx="1789628" cy="1755648"/>
          </a:xfrm>
          <a:prstGeom prst="rect">
            <a:avLst/>
          </a:prstGeom>
        </p:spPr>
      </p:pic>
      <p:grpSp>
        <p:nvGrpSpPr>
          <p:cNvPr id="10" name="Group 9">
            <a:extLst>
              <a:ext uri="{FF2B5EF4-FFF2-40B4-BE49-F238E27FC236}">
                <a16:creationId xmlns:a16="http://schemas.microsoft.com/office/drawing/2014/main" id="{3348C5F2-0D26-6075-D444-25D434A25981}"/>
              </a:ext>
            </a:extLst>
          </p:cNvPr>
          <p:cNvGrpSpPr/>
          <p:nvPr userDrawn="1"/>
        </p:nvGrpSpPr>
        <p:grpSpPr>
          <a:xfrm>
            <a:off x="446252" y="4583903"/>
            <a:ext cx="11296168" cy="1445487"/>
            <a:chOff x="446252" y="4583903"/>
            <a:chExt cx="11296168" cy="1445486"/>
          </a:xfrm>
        </p:grpSpPr>
        <p:pic>
          <p:nvPicPr>
            <p:cNvPr id="4" name="KDPH Logo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6252" y="4583903"/>
              <a:ext cx="3132289" cy="1371600"/>
            </a:xfrm>
            <a:prstGeom prst="rect">
              <a:avLst/>
            </a:prstGeom>
          </p:spPr>
        </p:pic>
        <p:pic>
          <p:nvPicPr>
            <p:cNvPr id="9" name="CHFS Logo 1" descr="Logo&#10;&#10;Description automatically generated">
              <a:extLst>
                <a:ext uri="{FF2B5EF4-FFF2-40B4-BE49-F238E27FC236}">
                  <a16:creationId xmlns:a16="http://schemas.microsoft.com/office/drawing/2014/main" id="{EB407F83-9B0E-E242-AD30-F9D4B07F7DE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26599" y="4657789"/>
              <a:ext cx="2715821" cy="1371600"/>
            </a:xfrm>
            <a:prstGeom prst="rect">
              <a:avLst/>
            </a:prstGeom>
          </p:spPr>
        </p:pic>
      </p:grpSp>
    </p:spTree>
    <p:extLst>
      <p:ext uri="{BB962C8B-B14F-4D97-AF65-F5344CB8AC3E}">
        <p14:creationId xmlns:p14="http://schemas.microsoft.com/office/powerpoint/2010/main" val="176303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69902"/>
            <a:ext cx="12192000" cy="977898"/>
          </a:xfrm>
          <a:solidFill>
            <a:srgbClr val="01203D"/>
          </a:solidFill>
        </p:spPr>
        <p:txBody>
          <a:bodyPr rIns="274320">
            <a:normAutofit/>
          </a:bodyPr>
          <a:lstStyle>
            <a:lvl1pPr marL="396875" indent="0" algn="l">
              <a:defRPr sz="4400" b="1">
                <a:solidFill>
                  <a:schemeClr val="bg1"/>
                </a:solidFill>
                <a:latin typeface="Calibri" panose="020F0502020204030204" pitchFamily="34" charset="0"/>
                <a:cs typeface="Calibri" panose="020F0502020204030204" pitchFamily="34" charset="0"/>
              </a:defRPr>
            </a:lvl1pPr>
          </a:lstStyle>
          <a:p>
            <a:r>
              <a:rPr lang="en-US" dirty="0"/>
              <a:t>Add Slide Title</a:t>
            </a:r>
          </a:p>
        </p:txBody>
      </p:sp>
      <p:sp>
        <p:nvSpPr>
          <p:cNvPr id="3" name="Content Placeholder 2"/>
          <p:cNvSpPr>
            <a:spLocks noGrp="1"/>
          </p:cNvSpPr>
          <p:nvPr>
            <p:ph idx="1" hasCustomPrompt="1"/>
          </p:nvPr>
        </p:nvSpPr>
        <p:spPr>
          <a:xfrm>
            <a:off x="468631" y="1676399"/>
            <a:ext cx="11264645" cy="4267202"/>
          </a:xfrm>
          <a:prstGeom prst="rect">
            <a:avLst/>
          </a:prstGeom>
        </p:spPr>
        <p:txBody>
          <a:bodyPr/>
          <a:lstStyle>
            <a:lvl1pPr marL="457189" indent="-457189">
              <a:buClr>
                <a:srgbClr val="92D050"/>
              </a:buClr>
              <a:buSzPct val="100000"/>
              <a:buFontTx/>
              <a:buBlip>
                <a:blip r:embed="rId2"/>
              </a:buBlip>
              <a:defRPr>
                <a:latin typeface="Calibri" panose="020F0502020204030204" pitchFamily="34" charset="0"/>
                <a:cs typeface="Calibri" panose="020F0502020204030204" pitchFamily="34" charset="0"/>
              </a:defRPr>
            </a:lvl1pPr>
            <a:lvl2pPr marL="914377" indent="-227008">
              <a:buClr>
                <a:srgbClr val="62BCF0"/>
              </a:buClr>
              <a:buSzPct val="100000"/>
              <a:buFont typeface="Arial" panose="020B0604020202020204" pitchFamily="34" charset="0"/>
              <a:buChar char="•"/>
              <a:defRPr sz="2600">
                <a:latin typeface="Calibri" panose="020F0502020204030204" pitchFamily="34" charset="0"/>
                <a:cs typeface="Calibri" panose="020F0502020204030204" pitchFamily="34" charset="0"/>
              </a:defRPr>
            </a:lvl2pPr>
            <a:lvl3pPr marL="1371566" indent="-228594">
              <a:buClr>
                <a:srgbClr val="84BC49"/>
              </a:buClr>
              <a:buSzPct val="100000"/>
              <a:buFont typeface="Calibri" panose="020F0502020204030204" pitchFamily="34" charset="0"/>
              <a:buChar char="»"/>
              <a:defRPr sz="2400">
                <a:latin typeface="Calibri" panose="020F0502020204030204" pitchFamily="34" charset="0"/>
                <a:cs typeface="Calibri" panose="020F0502020204030204" pitchFamily="34" charset="0"/>
              </a:defRPr>
            </a:lvl3pPr>
            <a:lvl4pPr marL="1828754" indent="-228594">
              <a:buClr>
                <a:srgbClr val="01203D"/>
              </a:buClr>
              <a:buSzPct val="100000"/>
              <a:buFont typeface="Calibri" panose="020F0502020204030204" pitchFamily="34" charset="0"/>
              <a:buChar char="–"/>
              <a:defRPr sz="2200">
                <a:latin typeface="Calibri" panose="020F0502020204030204" pitchFamily="34" charset="0"/>
                <a:cs typeface="Calibri" panose="020F0502020204030204" pitchFamily="34" charset="0"/>
              </a:defRPr>
            </a:lvl4pPr>
            <a:lvl5pPr marL="2285943" indent="-228594">
              <a:buClr>
                <a:srgbClr val="01203D"/>
              </a:buClr>
              <a:buSzPct val="100000"/>
              <a:buFont typeface="Arial" panose="020B0604020202020204" pitchFamily="34" charset="0"/>
              <a:buChar char="•"/>
              <a:defRPr sz="2000">
                <a:latin typeface="Calibri" panose="020F0502020204030204" pitchFamily="34" charset="0"/>
                <a:cs typeface="Calibri" panose="020F0502020204030204" pitchFamily="34" charset="0"/>
              </a:defRPr>
            </a:lvl5pPr>
          </a:lstStyle>
          <a:p>
            <a:pPr lvl="0"/>
            <a:r>
              <a:rPr lang="en-US" dirty="0"/>
              <a:t>Add Main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a:extLst>
              <a:ext uri="{FF2B5EF4-FFF2-40B4-BE49-F238E27FC236}">
                <a16:creationId xmlns:a16="http://schemas.microsoft.com/office/drawing/2014/main" id="{DE7F96AB-539D-9F81-1CC6-13C15B17B073}"/>
              </a:ext>
            </a:extLst>
          </p:cNvPr>
          <p:cNvSpPr>
            <a:spLocks noGrp="1"/>
          </p:cNvSpPr>
          <p:nvPr>
            <p:ph type="sldNum" sz="quarter" idx="4"/>
          </p:nvPr>
        </p:nvSpPr>
        <p:spPr>
          <a:xfrm>
            <a:off x="11362721" y="6504995"/>
            <a:ext cx="695325" cy="251816"/>
          </a:xfrm>
          <a:prstGeom prst="rect">
            <a:avLst/>
          </a:prstGeom>
        </p:spPr>
        <p:txBody>
          <a:bodyPr vert="horz" lIns="91440" tIns="45720" rIns="91440" bIns="45720" rtlCol="0" anchor="ctr"/>
          <a:lstStyle>
            <a:lvl1pPr algn="r">
              <a:defRPr sz="1600" b="0">
                <a:solidFill>
                  <a:schemeClr val="bg2">
                    <a:lumMod val="25000"/>
                  </a:schemeClr>
                </a:solidFill>
                <a:latin typeface="+mn-lt"/>
              </a:defRPr>
            </a:lvl1pPr>
          </a:lstStyle>
          <a:p>
            <a:fld id="{ABB8925F-B6BB-49B0-9469-5285B9C99CB3}" type="slidenum">
              <a:rPr lang="en-US" smtClean="0"/>
              <a:pPr/>
              <a:t>‹#›</a:t>
            </a:fld>
            <a:endParaRPr lang="en-US" dirty="0"/>
          </a:p>
        </p:txBody>
      </p:sp>
      <p:sp>
        <p:nvSpPr>
          <p:cNvPr id="6" name="Text Placeholder 3">
            <a:extLst>
              <a:ext uri="{FF2B5EF4-FFF2-40B4-BE49-F238E27FC236}">
                <a16:creationId xmlns:a16="http://schemas.microsoft.com/office/drawing/2014/main" id="{72D1EF8E-C0D4-1E58-0851-A4296AB527C0}"/>
              </a:ext>
            </a:extLst>
          </p:cNvPr>
          <p:cNvSpPr>
            <a:spLocks noGrp="1"/>
          </p:cNvSpPr>
          <p:nvPr>
            <p:ph type="body" sz="half" idx="2" hasCustomPrompt="1"/>
          </p:nvPr>
        </p:nvSpPr>
        <p:spPr>
          <a:xfrm>
            <a:off x="463296" y="6055564"/>
            <a:ext cx="11265408" cy="258941"/>
          </a:xfrm>
        </p:spPr>
        <p:txBody>
          <a:bodyPr>
            <a:normAutofit/>
          </a:bodyPr>
          <a:lstStyle>
            <a:lvl1pPr marL="0" indent="0" algn="r">
              <a:buNone/>
              <a:defRPr sz="12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notes and citation(s), as appropriate.</a:t>
            </a:r>
          </a:p>
        </p:txBody>
      </p:sp>
    </p:spTree>
    <p:extLst>
      <p:ext uri="{BB962C8B-B14F-4D97-AF65-F5344CB8AC3E}">
        <p14:creationId xmlns:p14="http://schemas.microsoft.com/office/powerpoint/2010/main" val="325472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FDE29-6913-1623-0B71-0C90490BAC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3EADB6-CE95-DAEC-D922-1599E43D962B}"/>
              </a:ext>
            </a:extLst>
          </p:cNvPr>
          <p:cNvSpPr>
            <a:spLocks noGrp="1"/>
          </p:cNvSpPr>
          <p:nvPr>
            <p:ph type="dt" sz="half" idx="10"/>
          </p:nvPr>
        </p:nvSpPr>
        <p:spPr/>
        <p:txBody>
          <a:bodyPr/>
          <a:lstStyle/>
          <a:p>
            <a:fld id="{CD596E3F-F979-419B-9FBD-F535F539EE58}" type="datetimeFigureOut">
              <a:rPr lang="en-US" smtClean="0"/>
              <a:t>1/14/2026</a:t>
            </a:fld>
            <a:endParaRPr lang="en-US"/>
          </a:p>
        </p:txBody>
      </p:sp>
      <p:sp>
        <p:nvSpPr>
          <p:cNvPr id="4" name="Footer Placeholder 3">
            <a:extLst>
              <a:ext uri="{FF2B5EF4-FFF2-40B4-BE49-F238E27FC236}">
                <a16:creationId xmlns:a16="http://schemas.microsoft.com/office/drawing/2014/main" id="{2843E628-7426-1551-3518-FC965FC584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54BC67-123A-B77A-D12F-BD11B2499C62}"/>
              </a:ext>
            </a:extLst>
          </p:cNvPr>
          <p:cNvSpPr>
            <a:spLocks noGrp="1"/>
          </p:cNvSpPr>
          <p:nvPr>
            <p:ph type="sldNum" sz="quarter" idx="12"/>
          </p:nvPr>
        </p:nvSpPr>
        <p:spPr/>
        <p:txBody>
          <a:bodyPr/>
          <a:lstStyle/>
          <a:p>
            <a:fld id="{7DAEBEF4-7292-4814-AB78-961DD2C0FB53}" type="slidenum">
              <a:rPr lang="en-US" smtClean="0"/>
              <a:t>‹#›</a:t>
            </a:fld>
            <a:endParaRPr lang="en-US"/>
          </a:p>
        </p:txBody>
      </p:sp>
    </p:spTree>
    <p:extLst>
      <p:ext uri="{BB962C8B-B14F-4D97-AF65-F5344CB8AC3E}">
        <p14:creationId xmlns:p14="http://schemas.microsoft.com/office/powerpoint/2010/main" val="5252466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69902"/>
            <a:ext cx="12192000" cy="977898"/>
          </a:xfrm>
          <a:solidFill>
            <a:srgbClr val="01203D"/>
          </a:solidFill>
        </p:spPr>
        <p:txBody>
          <a:bodyPr rIns="274320">
            <a:normAutofit/>
          </a:bodyPr>
          <a:lstStyle>
            <a:lvl1pPr marL="396875" indent="0" algn="l">
              <a:defRPr sz="4400" b="1">
                <a:solidFill>
                  <a:schemeClr val="bg1"/>
                </a:solidFill>
                <a:latin typeface="Calibri" panose="020F0502020204030204" pitchFamily="34" charset="0"/>
                <a:cs typeface="Calibri" panose="020F0502020204030204" pitchFamily="34" charset="0"/>
              </a:defRPr>
            </a:lvl1pPr>
          </a:lstStyle>
          <a:p>
            <a:r>
              <a:rPr lang="en-US" dirty="0"/>
              <a:t>Add Slide Title</a:t>
            </a:r>
          </a:p>
        </p:txBody>
      </p:sp>
      <p:sp>
        <p:nvSpPr>
          <p:cNvPr id="13" name="Slide Number">
            <a:extLst>
              <a:ext uri="{FF2B5EF4-FFF2-40B4-BE49-F238E27FC236}">
                <a16:creationId xmlns:a16="http://schemas.microsoft.com/office/drawing/2014/main" id="{DE7F96AB-539D-9F81-1CC6-13C15B17B073}"/>
              </a:ext>
            </a:extLst>
          </p:cNvPr>
          <p:cNvSpPr>
            <a:spLocks noGrp="1"/>
          </p:cNvSpPr>
          <p:nvPr>
            <p:ph type="sldNum" sz="quarter" idx="4"/>
          </p:nvPr>
        </p:nvSpPr>
        <p:spPr>
          <a:xfrm>
            <a:off x="11362721" y="6504995"/>
            <a:ext cx="695325" cy="251816"/>
          </a:xfrm>
          <a:prstGeom prst="rect">
            <a:avLst/>
          </a:prstGeom>
        </p:spPr>
        <p:txBody>
          <a:bodyPr vert="horz" lIns="91440" tIns="45720" rIns="91440" bIns="45720" rtlCol="0" anchor="ctr"/>
          <a:lstStyle>
            <a:lvl1pPr algn="r">
              <a:defRPr sz="1600" b="0">
                <a:solidFill>
                  <a:schemeClr val="bg2">
                    <a:lumMod val="25000"/>
                  </a:schemeClr>
                </a:solidFill>
                <a:latin typeface="+mn-lt"/>
              </a:defRPr>
            </a:lvl1pPr>
          </a:lstStyle>
          <a:p>
            <a:fld id="{ABB8925F-B6BB-49B0-9469-5285B9C99CB3}" type="slidenum">
              <a:rPr lang="en-US" smtClean="0"/>
              <a:pPr/>
              <a:t>‹#›</a:t>
            </a:fld>
            <a:endParaRPr lang="en-US" dirty="0"/>
          </a:p>
        </p:txBody>
      </p:sp>
      <p:sp>
        <p:nvSpPr>
          <p:cNvPr id="6" name="Text Placeholder 3">
            <a:extLst>
              <a:ext uri="{FF2B5EF4-FFF2-40B4-BE49-F238E27FC236}">
                <a16:creationId xmlns:a16="http://schemas.microsoft.com/office/drawing/2014/main" id="{72D1EF8E-C0D4-1E58-0851-A4296AB527C0}"/>
              </a:ext>
            </a:extLst>
          </p:cNvPr>
          <p:cNvSpPr>
            <a:spLocks noGrp="1"/>
          </p:cNvSpPr>
          <p:nvPr>
            <p:ph type="body" sz="half" idx="2" hasCustomPrompt="1"/>
          </p:nvPr>
        </p:nvSpPr>
        <p:spPr>
          <a:xfrm>
            <a:off x="463296" y="6055564"/>
            <a:ext cx="11265408" cy="258941"/>
          </a:xfrm>
        </p:spPr>
        <p:txBody>
          <a:bodyPr>
            <a:normAutofit/>
          </a:bodyPr>
          <a:lstStyle>
            <a:lvl1pPr marL="0" indent="0" algn="r">
              <a:buNone/>
              <a:defRPr sz="12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notes and citation(s), as appropriate.</a:t>
            </a:r>
          </a:p>
        </p:txBody>
      </p:sp>
    </p:spTree>
    <p:extLst>
      <p:ext uri="{BB962C8B-B14F-4D97-AF65-F5344CB8AC3E}">
        <p14:creationId xmlns:p14="http://schemas.microsoft.com/office/powerpoint/2010/main" val="323260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8631" y="1676399"/>
            <a:ext cx="5398771" cy="4267202"/>
          </a:xfrm>
          <a:prstGeom prst="rect">
            <a:avLst/>
          </a:prstGeom>
        </p:spPr>
        <p:txBody>
          <a:bodyPr/>
          <a:lstStyle>
            <a:lvl1pPr marL="457189" indent="-457189">
              <a:buClr>
                <a:srgbClr val="92D050"/>
              </a:buClr>
              <a:buSzPct val="100000"/>
              <a:buFontTx/>
              <a:buBlip>
                <a:blip r:embed="rId2"/>
              </a:buBlip>
              <a:defRPr>
                <a:latin typeface="Calibri" panose="020F0502020204030204" pitchFamily="34" charset="0"/>
                <a:cs typeface="Calibri" panose="020F0502020204030204" pitchFamily="34" charset="0"/>
              </a:defRPr>
            </a:lvl1pPr>
            <a:lvl2pPr marL="914377" indent="-227008">
              <a:buClr>
                <a:srgbClr val="62BCF0"/>
              </a:buClr>
              <a:buSzPct val="100000"/>
              <a:buFont typeface="Arial" panose="020B0604020202020204" pitchFamily="34" charset="0"/>
              <a:buChar char="•"/>
              <a:defRPr sz="2600">
                <a:latin typeface="Calibri" panose="020F0502020204030204" pitchFamily="34" charset="0"/>
                <a:cs typeface="Calibri" panose="020F0502020204030204" pitchFamily="34" charset="0"/>
              </a:defRPr>
            </a:lvl2pPr>
            <a:lvl3pPr marL="1371566" indent="-228594">
              <a:buClr>
                <a:srgbClr val="84BC49"/>
              </a:buClr>
              <a:buSzPct val="100000"/>
              <a:buFont typeface="Calibri" panose="020F0502020204030204" pitchFamily="34" charset="0"/>
              <a:buChar char="»"/>
              <a:defRPr sz="2400">
                <a:latin typeface="Calibri" panose="020F0502020204030204" pitchFamily="34" charset="0"/>
                <a:cs typeface="Calibri" panose="020F0502020204030204" pitchFamily="34" charset="0"/>
              </a:defRPr>
            </a:lvl3pPr>
            <a:lvl4pPr marL="1828754" indent="-228594">
              <a:buClr>
                <a:srgbClr val="01203D"/>
              </a:buClr>
              <a:buSzPct val="100000"/>
              <a:buFont typeface="Calibri" panose="020F0502020204030204" pitchFamily="34" charset="0"/>
              <a:buChar char="–"/>
              <a:defRPr sz="2200">
                <a:latin typeface="Calibri" panose="020F0502020204030204" pitchFamily="34" charset="0"/>
                <a:cs typeface="Calibri" panose="020F0502020204030204" pitchFamily="34" charset="0"/>
              </a:defRPr>
            </a:lvl4pPr>
            <a:lvl5pPr marL="2285943" indent="-228594">
              <a:buClr>
                <a:srgbClr val="01203D"/>
              </a:buClr>
              <a:buSzPct val="100000"/>
              <a:buFont typeface="Arial" panose="020B0604020202020204" pitchFamily="34" charset="0"/>
              <a:buChar char="•"/>
              <a:defRPr sz="2000">
                <a:latin typeface="Calibri" panose="020F0502020204030204" pitchFamily="34" charset="0"/>
                <a:cs typeface="Calibri" panose="020F0502020204030204" pitchFamily="34" charset="0"/>
              </a:defRPr>
            </a:lvl5pPr>
          </a:lstStyle>
          <a:p>
            <a:pPr lvl="0"/>
            <a:r>
              <a:rPr lang="en-US" dirty="0"/>
              <a:t>Add Main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34CE00EA-2A91-B203-6906-12A1002A3EB5}"/>
              </a:ext>
            </a:extLst>
          </p:cNvPr>
          <p:cNvSpPr>
            <a:spLocks noGrp="1"/>
          </p:cNvSpPr>
          <p:nvPr>
            <p:ph idx="15" hasCustomPrompt="1"/>
          </p:nvPr>
        </p:nvSpPr>
        <p:spPr>
          <a:xfrm>
            <a:off x="6324598" y="1686126"/>
            <a:ext cx="5398771" cy="4267202"/>
          </a:xfrm>
          <a:prstGeom prst="rect">
            <a:avLst/>
          </a:prstGeom>
        </p:spPr>
        <p:txBody>
          <a:bodyPr/>
          <a:lstStyle>
            <a:lvl1pPr marL="457189" indent="-457189">
              <a:buClr>
                <a:srgbClr val="92D050"/>
              </a:buClr>
              <a:buSzPct val="100000"/>
              <a:buFontTx/>
              <a:buBlip>
                <a:blip r:embed="rId2"/>
              </a:buBlip>
              <a:defRPr>
                <a:latin typeface="Calibri" panose="020F0502020204030204" pitchFamily="34" charset="0"/>
                <a:cs typeface="Calibri" panose="020F0502020204030204" pitchFamily="34" charset="0"/>
              </a:defRPr>
            </a:lvl1pPr>
            <a:lvl2pPr marL="914377" indent="-227008">
              <a:buClr>
                <a:srgbClr val="62BCF0"/>
              </a:buClr>
              <a:buSzPct val="100000"/>
              <a:buFont typeface="Arial" panose="020B0604020202020204" pitchFamily="34" charset="0"/>
              <a:buChar char="•"/>
              <a:defRPr sz="2600">
                <a:latin typeface="Calibri" panose="020F0502020204030204" pitchFamily="34" charset="0"/>
                <a:cs typeface="Calibri" panose="020F0502020204030204" pitchFamily="34" charset="0"/>
              </a:defRPr>
            </a:lvl2pPr>
            <a:lvl3pPr marL="1371566" indent="-228594">
              <a:buClr>
                <a:srgbClr val="84BC49"/>
              </a:buClr>
              <a:buSzPct val="100000"/>
              <a:buFont typeface="Calibri" panose="020F0502020204030204" pitchFamily="34" charset="0"/>
              <a:buChar char="»"/>
              <a:defRPr sz="2400">
                <a:latin typeface="Calibri" panose="020F0502020204030204" pitchFamily="34" charset="0"/>
                <a:cs typeface="Calibri" panose="020F0502020204030204" pitchFamily="34" charset="0"/>
              </a:defRPr>
            </a:lvl3pPr>
            <a:lvl4pPr marL="1828754" indent="-228594">
              <a:buClr>
                <a:srgbClr val="01203D"/>
              </a:buClr>
              <a:buSzPct val="100000"/>
              <a:buFont typeface="Calibri" panose="020F0502020204030204" pitchFamily="34" charset="0"/>
              <a:buChar char="–"/>
              <a:defRPr sz="2200">
                <a:latin typeface="Calibri" panose="020F0502020204030204" pitchFamily="34" charset="0"/>
                <a:cs typeface="Calibri" panose="020F0502020204030204" pitchFamily="34" charset="0"/>
              </a:defRPr>
            </a:lvl4pPr>
            <a:lvl5pPr marL="2285943" indent="-228594">
              <a:buClr>
                <a:srgbClr val="01203D"/>
              </a:buClr>
              <a:buSzPct val="100000"/>
              <a:buFont typeface="Arial" panose="020B0604020202020204" pitchFamily="34" charset="0"/>
              <a:buChar char="•"/>
              <a:defRPr sz="2000">
                <a:latin typeface="Calibri" panose="020F0502020204030204" pitchFamily="34" charset="0"/>
                <a:cs typeface="Calibri" panose="020F0502020204030204" pitchFamily="34" charset="0"/>
              </a:defRPr>
            </a:lvl5pPr>
          </a:lstStyle>
          <a:p>
            <a:pPr lvl="0"/>
            <a:r>
              <a:rPr lang="en-US" dirty="0"/>
              <a:t>Add Main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a:extLst>
              <a:ext uri="{FF2B5EF4-FFF2-40B4-BE49-F238E27FC236}">
                <a16:creationId xmlns:a16="http://schemas.microsoft.com/office/drawing/2014/main" id="{DE7F96AB-539D-9F81-1CC6-13C15B17B073}"/>
              </a:ext>
            </a:extLst>
          </p:cNvPr>
          <p:cNvSpPr>
            <a:spLocks noGrp="1"/>
          </p:cNvSpPr>
          <p:nvPr>
            <p:ph type="sldNum" sz="quarter" idx="4"/>
          </p:nvPr>
        </p:nvSpPr>
        <p:spPr>
          <a:xfrm>
            <a:off x="11362721" y="6504995"/>
            <a:ext cx="695325" cy="251816"/>
          </a:xfrm>
          <a:prstGeom prst="rect">
            <a:avLst/>
          </a:prstGeom>
        </p:spPr>
        <p:txBody>
          <a:bodyPr vert="horz" lIns="91440" tIns="45720" rIns="91440" bIns="45720" rtlCol="0" anchor="ctr"/>
          <a:lstStyle>
            <a:lvl1pPr algn="r">
              <a:defRPr sz="1600" b="0">
                <a:solidFill>
                  <a:schemeClr val="bg2">
                    <a:lumMod val="25000"/>
                  </a:schemeClr>
                </a:solidFill>
                <a:latin typeface="+mn-lt"/>
              </a:defRPr>
            </a:lvl1pPr>
          </a:lstStyle>
          <a:p>
            <a:fld id="{ABB8925F-B6BB-49B0-9469-5285B9C99CB3}" type="slidenum">
              <a:rPr lang="en-US" smtClean="0"/>
              <a:pPr/>
              <a:t>‹#›</a:t>
            </a:fld>
            <a:endParaRPr lang="en-US" dirty="0"/>
          </a:p>
        </p:txBody>
      </p:sp>
      <p:sp>
        <p:nvSpPr>
          <p:cNvPr id="5" name="Text Placeholder 3">
            <a:extLst>
              <a:ext uri="{FF2B5EF4-FFF2-40B4-BE49-F238E27FC236}">
                <a16:creationId xmlns:a16="http://schemas.microsoft.com/office/drawing/2014/main" id="{61257BB8-D718-733E-E4D7-140AA4F0454A}"/>
              </a:ext>
            </a:extLst>
          </p:cNvPr>
          <p:cNvSpPr>
            <a:spLocks noGrp="1"/>
          </p:cNvSpPr>
          <p:nvPr>
            <p:ph type="body" sz="half" idx="2" hasCustomPrompt="1"/>
          </p:nvPr>
        </p:nvSpPr>
        <p:spPr>
          <a:xfrm>
            <a:off x="463296" y="6055564"/>
            <a:ext cx="11265408" cy="258941"/>
          </a:xfrm>
        </p:spPr>
        <p:txBody>
          <a:bodyPr>
            <a:normAutofit/>
          </a:bodyPr>
          <a:lstStyle>
            <a:lvl1pPr marL="0" indent="0" algn="r">
              <a:buNone/>
              <a:defRPr sz="12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notes and citation(s), as appropriate.</a:t>
            </a:r>
          </a:p>
        </p:txBody>
      </p:sp>
      <p:sp>
        <p:nvSpPr>
          <p:cNvPr id="6" name="Title 1">
            <a:extLst>
              <a:ext uri="{FF2B5EF4-FFF2-40B4-BE49-F238E27FC236}">
                <a16:creationId xmlns:a16="http://schemas.microsoft.com/office/drawing/2014/main" id="{DE2DFD5E-C541-3F70-1A1D-AB6B9328B376}"/>
              </a:ext>
            </a:extLst>
          </p:cNvPr>
          <p:cNvSpPr>
            <a:spLocks noGrp="1"/>
          </p:cNvSpPr>
          <p:nvPr>
            <p:ph type="title" hasCustomPrompt="1"/>
          </p:nvPr>
        </p:nvSpPr>
        <p:spPr>
          <a:xfrm>
            <a:off x="0" y="469902"/>
            <a:ext cx="12192000" cy="977898"/>
          </a:xfrm>
          <a:solidFill>
            <a:srgbClr val="01203D"/>
          </a:solidFill>
        </p:spPr>
        <p:txBody>
          <a:bodyPr rIns="274320">
            <a:normAutofit/>
          </a:bodyPr>
          <a:lstStyle>
            <a:lvl1pPr marL="396875" indent="0" algn="l">
              <a:defRPr sz="4400" b="1">
                <a:solidFill>
                  <a:schemeClr val="bg1"/>
                </a:solidFill>
                <a:latin typeface="Calibri" panose="020F0502020204030204" pitchFamily="34" charset="0"/>
                <a:cs typeface="Calibri" panose="020F0502020204030204" pitchFamily="34" charset="0"/>
              </a:defRPr>
            </a:lvl1pPr>
          </a:lstStyle>
          <a:p>
            <a:r>
              <a:rPr lang="en-US" dirty="0"/>
              <a:t>Add Slide Title</a:t>
            </a:r>
          </a:p>
        </p:txBody>
      </p:sp>
    </p:spTree>
    <p:extLst>
      <p:ext uri="{BB962C8B-B14F-4D97-AF65-F5344CB8AC3E}">
        <p14:creationId xmlns:p14="http://schemas.microsoft.com/office/powerpoint/2010/main" val="224427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8631" y="1676399"/>
            <a:ext cx="11264645" cy="4267202"/>
          </a:xfrm>
          <a:prstGeom prst="rect">
            <a:avLst/>
          </a:prstGeom>
        </p:spPr>
        <p:txBody>
          <a:bodyPr/>
          <a:lstStyle>
            <a:lvl1pPr marL="457189" indent="-457189">
              <a:buClr>
                <a:srgbClr val="92D050"/>
              </a:buClr>
              <a:buSzPct val="100000"/>
              <a:buFontTx/>
              <a:buBlip>
                <a:blip r:embed="rId2"/>
              </a:buBlip>
              <a:defRPr>
                <a:latin typeface="Calibri" panose="020F0502020204030204" pitchFamily="34" charset="0"/>
                <a:cs typeface="Calibri" panose="020F0502020204030204" pitchFamily="34" charset="0"/>
              </a:defRPr>
            </a:lvl1pPr>
            <a:lvl2pPr marL="914377" indent="-227008">
              <a:buClr>
                <a:srgbClr val="62BCF0"/>
              </a:buClr>
              <a:buSzPct val="100000"/>
              <a:buFont typeface="Arial" panose="020B0604020202020204" pitchFamily="34" charset="0"/>
              <a:buChar char="•"/>
              <a:defRPr sz="2600">
                <a:latin typeface="Calibri" panose="020F0502020204030204" pitchFamily="34" charset="0"/>
                <a:cs typeface="Calibri" panose="020F0502020204030204" pitchFamily="34" charset="0"/>
              </a:defRPr>
            </a:lvl2pPr>
            <a:lvl3pPr marL="1371566" indent="-228594">
              <a:buClr>
                <a:srgbClr val="84BC49"/>
              </a:buClr>
              <a:buSzPct val="100000"/>
              <a:buFont typeface="Calibri" panose="020F0502020204030204" pitchFamily="34" charset="0"/>
              <a:buChar char="»"/>
              <a:defRPr sz="2400">
                <a:latin typeface="Calibri" panose="020F0502020204030204" pitchFamily="34" charset="0"/>
                <a:cs typeface="Calibri" panose="020F0502020204030204" pitchFamily="34" charset="0"/>
              </a:defRPr>
            </a:lvl3pPr>
            <a:lvl4pPr marL="1828754" indent="-228594">
              <a:buClr>
                <a:srgbClr val="01203D"/>
              </a:buClr>
              <a:buSzPct val="100000"/>
              <a:buFont typeface="Calibri" panose="020F0502020204030204" pitchFamily="34" charset="0"/>
              <a:buChar char="–"/>
              <a:defRPr sz="2200">
                <a:latin typeface="Calibri" panose="020F0502020204030204" pitchFamily="34" charset="0"/>
                <a:cs typeface="Calibri" panose="020F0502020204030204" pitchFamily="34" charset="0"/>
              </a:defRPr>
            </a:lvl4pPr>
            <a:lvl5pPr marL="2285943" indent="-228594">
              <a:buClr>
                <a:srgbClr val="01203D"/>
              </a:buClr>
              <a:buSzPct val="100000"/>
              <a:buFont typeface="Arial" panose="020B0604020202020204" pitchFamily="34" charset="0"/>
              <a:buChar char="•"/>
              <a:defRPr sz="2000">
                <a:latin typeface="Calibri" panose="020F0502020204030204" pitchFamily="34" charset="0"/>
                <a:cs typeface="Calibri" panose="020F0502020204030204" pitchFamily="34" charset="0"/>
              </a:defRPr>
            </a:lvl5pPr>
          </a:lstStyle>
          <a:p>
            <a:pPr lvl="0"/>
            <a:r>
              <a:rPr lang="en-US" dirty="0"/>
              <a:t>Add Main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a:extLst>
              <a:ext uri="{FF2B5EF4-FFF2-40B4-BE49-F238E27FC236}">
                <a16:creationId xmlns:a16="http://schemas.microsoft.com/office/drawing/2014/main" id="{DE7F96AB-539D-9F81-1CC6-13C15B17B073}"/>
              </a:ext>
            </a:extLst>
          </p:cNvPr>
          <p:cNvSpPr>
            <a:spLocks noGrp="1"/>
          </p:cNvSpPr>
          <p:nvPr>
            <p:ph type="sldNum" sz="quarter" idx="4"/>
          </p:nvPr>
        </p:nvSpPr>
        <p:spPr>
          <a:xfrm>
            <a:off x="11362721" y="6504995"/>
            <a:ext cx="695325" cy="251816"/>
          </a:xfrm>
          <a:prstGeom prst="rect">
            <a:avLst/>
          </a:prstGeom>
        </p:spPr>
        <p:txBody>
          <a:bodyPr vert="horz" lIns="91440" tIns="45720" rIns="91440" bIns="45720" rtlCol="0" anchor="ctr"/>
          <a:lstStyle>
            <a:lvl1pPr algn="r">
              <a:defRPr sz="1600" b="0">
                <a:solidFill>
                  <a:schemeClr val="bg2">
                    <a:lumMod val="25000"/>
                  </a:schemeClr>
                </a:solidFill>
                <a:latin typeface="+mn-lt"/>
              </a:defRPr>
            </a:lvl1pPr>
          </a:lstStyle>
          <a:p>
            <a:fld id="{ABB8925F-B6BB-49B0-9469-5285B9C99CB3}" type="slidenum">
              <a:rPr lang="en-US" smtClean="0"/>
              <a:pPr/>
              <a:t>‹#›</a:t>
            </a:fld>
            <a:endParaRPr lang="en-US" dirty="0"/>
          </a:p>
        </p:txBody>
      </p:sp>
      <p:sp>
        <p:nvSpPr>
          <p:cNvPr id="15" name="Title 14">
            <a:extLst>
              <a:ext uri="{FF2B5EF4-FFF2-40B4-BE49-F238E27FC236}">
                <a16:creationId xmlns:a16="http://schemas.microsoft.com/office/drawing/2014/main" id="{90022604-4EC6-B2D0-6689-131165F553E9}"/>
              </a:ext>
            </a:extLst>
          </p:cNvPr>
          <p:cNvSpPr>
            <a:spLocks noGrp="1"/>
          </p:cNvSpPr>
          <p:nvPr>
            <p:ph type="title" hasCustomPrompt="1"/>
          </p:nvPr>
        </p:nvSpPr>
        <p:spPr/>
        <p:txBody>
          <a:bodyPr/>
          <a:lstStyle>
            <a:lvl1pPr algn="l">
              <a:defRPr b="1"/>
            </a:lvl1pPr>
          </a:lstStyle>
          <a:p>
            <a:r>
              <a:rPr lang="en-US" dirty="0"/>
              <a:t>Add Slide Title</a:t>
            </a:r>
          </a:p>
        </p:txBody>
      </p:sp>
      <p:sp>
        <p:nvSpPr>
          <p:cNvPr id="2" name="Text Placeholder 3">
            <a:extLst>
              <a:ext uri="{FF2B5EF4-FFF2-40B4-BE49-F238E27FC236}">
                <a16:creationId xmlns:a16="http://schemas.microsoft.com/office/drawing/2014/main" id="{F6154341-6AD0-3C49-4B44-8141F2A7FF6C}"/>
              </a:ext>
            </a:extLst>
          </p:cNvPr>
          <p:cNvSpPr>
            <a:spLocks noGrp="1"/>
          </p:cNvSpPr>
          <p:nvPr>
            <p:ph type="body" sz="half" idx="2" hasCustomPrompt="1"/>
          </p:nvPr>
        </p:nvSpPr>
        <p:spPr>
          <a:xfrm>
            <a:off x="463296" y="6055564"/>
            <a:ext cx="11265408" cy="258941"/>
          </a:xfrm>
        </p:spPr>
        <p:txBody>
          <a:bodyPr>
            <a:normAutofit/>
          </a:bodyPr>
          <a:lstStyle>
            <a:lvl1pPr marL="0" indent="0" algn="r">
              <a:buNone/>
              <a:defRPr sz="12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notes and citation(s), as appropriate.</a:t>
            </a:r>
          </a:p>
        </p:txBody>
      </p:sp>
    </p:spTree>
    <p:extLst>
      <p:ext uri="{BB962C8B-B14F-4D97-AF65-F5344CB8AC3E}">
        <p14:creationId xmlns:p14="http://schemas.microsoft.com/office/powerpoint/2010/main" val="233027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3" name="Slide Number">
            <a:extLst>
              <a:ext uri="{FF2B5EF4-FFF2-40B4-BE49-F238E27FC236}">
                <a16:creationId xmlns:a16="http://schemas.microsoft.com/office/drawing/2014/main" id="{DE7F96AB-539D-9F81-1CC6-13C15B17B073}"/>
              </a:ext>
            </a:extLst>
          </p:cNvPr>
          <p:cNvSpPr>
            <a:spLocks noGrp="1"/>
          </p:cNvSpPr>
          <p:nvPr>
            <p:ph type="sldNum" sz="quarter" idx="4"/>
          </p:nvPr>
        </p:nvSpPr>
        <p:spPr>
          <a:xfrm>
            <a:off x="11362721" y="6504995"/>
            <a:ext cx="695325" cy="251816"/>
          </a:xfrm>
          <a:prstGeom prst="rect">
            <a:avLst/>
          </a:prstGeom>
        </p:spPr>
        <p:txBody>
          <a:bodyPr vert="horz" lIns="91440" tIns="45720" rIns="91440" bIns="45720" rtlCol="0" anchor="ctr"/>
          <a:lstStyle>
            <a:lvl1pPr algn="r">
              <a:defRPr sz="1600" b="0">
                <a:solidFill>
                  <a:schemeClr val="bg2">
                    <a:lumMod val="25000"/>
                  </a:schemeClr>
                </a:solidFill>
                <a:latin typeface="+mn-lt"/>
              </a:defRPr>
            </a:lvl1pPr>
          </a:lstStyle>
          <a:p>
            <a:fld id="{ABB8925F-B6BB-49B0-9469-5285B9C99CB3}" type="slidenum">
              <a:rPr lang="en-US" smtClean="0"/>
              <a:pPr/>
              <a:t>‹#›</a:t>
            </a:fld>
            <a:endParaRPr lang="en-US" dirty="0"/>
          </a:p>
        </p:txBody>
      </p:sp>
      <p:sp>
        <p:nvSpPr>
          <p:cNvPr id="15" name="Title 14">
            <a:extLst>
              <a:ext uri="{FF2B5EF4-FFF2-40B4-BE49-F238E27FC236}">
                <a16:creationId xmlns:a16="http://schemas.microsoft.com/office/drawing/2014/main" id="{90022604-4EC6-B2D0-6689-131165F553E9}"/>
              </a:ext>
            </a:extLst>
          </p:cNvPr>
          <p:cNvSpPr>
            <a:spLocks noGrp="1"/>
          </p:cNvSpPr>
          <p:nvPr>
            <p:ph type="title" hasCustomPrompt="1"/>
          </p:nvPr>
        </p:nvSpPr>
        <p:spPr/>
        <p:txBody>
          <a:bodyPr/>
          <a:lstStyle>
            <a:lvl1pPr algn="l">
              <a:defRPr b="1"/>
            </a:lvl1pPr>
          </a:lstStyle>
          <a:p>
            <a:r>
              <a:rPr lang="en-US" dirty="0"/>
              <a:t>Add Slide Title</a:t>
            </a:r>
          </a:p>
        </p:txBody>
      </p:sp>
      <p:sp>
        <p:nvSpPr>
          <p:cNvPr id="2" name="Text Placeholder 3">
            <a:extLst>
              <a:ext uri="{FF2B5EF4-FFF2-40B4-BE49-F238E27FC236}">
                <a16:creationId xmlns:a16="http://schemas.microsoft.com/office/drawing/2014/main" id="{F6154341-6AD0-3C49-4B44-8141F2A7FF6C}"/>
              </a:ext>
            </a:extLst>
          </p:cNvPr>
          <p:cNvSpPr>
            <a:spLocks noGrp="1"/>
          </p:cNvSpPr>
          <p:nvPr>
            <p:ph type="body" sz="half" idx="2" hasCustomPrompt="1"/>
          </p:nvPr>
        </p:nvSpPr>
        <p:spPr>
          <a:xfrm>
            <a:off x="463296" y="6055564"/>
            <a:ext cx="11265408" cy="258941"/>
          </a:xfrm>
        </p:spPr>
        <p:txBody>
          <a:bodyPr>
            <a:normAutofit/>
          </a:bodyPr>
          <a:lstStyle>
            <a:lvl1pPr marL="0" indent="0" algn="r">
              <a:buNone/>
              <a:defRPr sz="12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notes and citation(s), as appropriate.</a:t>
            </a:r>
          </a:p>
        </p:txBody>
      </p:sp>
    </p:spTree>
    <p:extLst>
      <p:ext uri="{BB962C8B-B14F-4D97-AF65-F5344CB8AC3E}">
        <p14:creationId xmlns:p14="http://schemas.microsoft.com/office/powerpoint/2010/main" val="132214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24" y="469902"/>
            <a:ext cx="11274552" cy="977898"/>
          </a:xfrm>
        </p:spPr>
        <p:txBody>
          <a:bodyPr>
            <a:normAutofit/>
          </a:bodyPr>
          <a:lstStyle>
            <a:lvl1pPr algn="l">
              <a:defRPr sz="4400" b="1">
                <a:solidFill>
                  <a:srgbClr val="01203D"/>
                </a:solidFill>
                <a:latin typeface="Calibri" panose="020F0502020204030204" pitchFamily="34" charset="0"/>
                <a:cs typeface="Calibri" panose="020F0502020204030204" pitchFamily="34" charset="0"/>
              </a:defRPr>
            </a:lvl1pPr>
          </a:lstStyle>
          <a:p>
            <a:r>
              <a:rPr lang="en-US" dirty="0"/>
              <a:t>Add Slide Title</a:t>
            </a:r>
          </a:p>
        </p:txBody>
      </p:sp>
      <p:sp>
        <p:nvSpPr>
          <p:cNvPr id="3" name="Content Placeholder 2"/>
          <p:cNvSpPr>
            <a:spLocks noGrp="1"/>
          </p:cNvSpPr>
          <p:nvPr>
            <p:ph idx="1" hasCustomPrompt="1"/>
          </p:nvPr>
        </p:nvSpPr>
        <p:spPr>
          <a:xfrm>
            <a:off x="468631" y="1676399"/>
            <a:ext cx="5398771" cy="4267202"/>
          </a:xfrm>
          <a:prstGeom prst="rect">
            <a:avLst/>
          </a:prstGeom>
        </p:spPr>
        <p:txBody>
          <a:bodyPr/>
          <a:lstStyle>
            <a:lvl1pPr marL="457189" indent="-457189">
              <a:buClr>
                <a:srgbClr val="92D050"/>
              </a:buClr>
              <a:buSzPct val="100000"/>
              <a:buFontTx/>
              <a:buBlip>
                <a:blip r:embed="rId2"/>
              </a:buBlip>
              <a:defRPr>
                <a:latin typeface="Calibri" panose="020F0502020204030204" pitchFamily="34" charset="0"/>
                <a:cs typeface="Calibri" panose="020F0502020204030204" pitchFamily="34" charset="0"/>
              </a:defRPr>
            </a:lvl1pPr>
            <a:lvl2pPr marL="914377" indent="-227008">
              <a:buClr>
                <a:srgbClr val="62BCF0"/>
              </a:buClr>
              <a:buSzPct val="100000"/>
              <a:buFont typeface="Arial" panose="020B0604020202020204" pitchFamily="34" charset="0"/>
              <a:buChar char="•"/>
              <a:defRPr sz="2600">
                <a:latin typeface="Calibri" panose="020F0502020204030204" pitchFamily="34" charset="0"/>
                <a:cs typeface="Calibri" panose="020F0502020204030204" pitchFamily="34" charset="0"/>
              </a:defRPr>
            </a:lvl2pPr>
            <a:lvl3pPr marL="1371566" indent="-228594">
              <a:buClr>
                <a:srgbClr val="84BC49"/>
              </a:buClr>
              <a:buSzPct val="100000"/>
              <a:buFont typeface="Calibri" panose="020F0502020204030204" pitchFamily="34" charset="0"/>
              <a:buChar char="»"/>
              <a:defRPr sz="2400">
                <a:latin typeface="Calibri" panose="020F0502020204030204" pitchFamily="34" charset="0"/>
                <a:cs typeface="Calibri" panose="020F0502020204030204" pitchFamily="34" charset="0"/>
              </a:defRPr>
            </a:lvl3pPr>
            <a:lvl4pPr marL="1828754" indent="-228594">
              <a:buClr>
                <a:srgbClr val="01203D"/>
              </a:buClr>
              <a:buSzPct val="100000"/>
              <a:buFont typeface="Calibri" panose="020F0502020204030204" pitchFamily="34" charset="0"/>
              <a:buChar char="–"/>
              <a:defRPr sz="2200">
                <a:latin typeface="Calibri" panose="020F0502020204030204" pitchFamily="34" charset="0"/>
                <a:cs typeface="Calibri" panose="020F0502020204030204" pitchFamily="34" charset="0"/>
              </a:defRPr>
            </a:lvl4pPr>
            <a:lvl5pPr marL="2285943" indent="-228594">
              <a:buClr>
                <a:srgbClr val="01203D"/>
              </a:buClr>
              <a:buSzPct val="100000"/>
              <a:buFont typeface="Arial" panose="020B0604020202020204" pitchFamily="34" charset="0"/>
              <a:buChar char="•"/>
              <a:defRPr sz="2000">
                <a:latin typeface="Calibri" panose="020F0502020204030204" pitchFamily="34" charset="0"/>
                <a:cs typeface="Calibri" panose="020F0502020204030204" pitchFamily="34" charset="0"/>
              </a:defRPr>
            </a:lvl5pPr>
          </a:lstStyle>
          <a:p>
            <a:pPr lvl="0"/>
            <a:r>
              <a:rPr lang="en-US" dirty="0"/>
              <a:t>Add Main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34CE00EA-2A91-B203-6906-12A1002A3EB5}"/>
              </a:ext>
            </a:extLst>
          </p:cNvPr>
          <p:cNvSpPr>
            <a:spLocks noGrp="1"/>
          </p:cNvSpPr>
          <p:nvPr>
            <p:ph idx="15" hasCustomPrompt="1"/>
          </p:nvPr>
        </p:nvSpPr>
        <p:spPr>
          <a:xfrm>
            <a:off x="6324598" y="1686126"/>
            <a:ext cx="5398771" cy="4267202"/>
          </a:xfrm>
          <a:prstGeom prst="rect">
            <a:avLst/>
          </a:prstGeom>
        </p:spPr>
        <p:txBody>
          <a:bodyPr/>
          <a:lstStyle>
            <a:lvl1pPr marL="457189" indent="-457189">
              <a:buClr>
                <a:srgbClr val="92D050"/>
              </a:buClr>
              <a:buSzPct val="100000"/>
              <a:buFontTx/>
              <a:buBlip>
                <a:blip r:embed="rId2"/>
              </a:buBlip>
              <a:defRPr>
                <a:latin typeface="Calibri" panose="020F0502020204030204" pitchFamily="34" charset="0"/>
                <a:cs typeface="Calibri" panose="020F0502020204030204" pitchFamily="34" charset="0"/>
              </a:defRPr>
            </a:lvl1pPr>
            <a:lvl2pPr marL="914377" indent="-227008">
              <a:buClr>
                <a:srgbClr val="62BCF0"/>
              </a:buClr>
              <a:buSzPct val="100000"/>
              <a:buFont typeface="Arial" panose="020B0604020202020204" pitchFamily="34" charset="0"/>
              <a:buChar char="•"/>
              <a:defRPr sz="2600">
                <a:latin typeface="Calibri" panose="020F0502020204030204" pitchFamily="34" charset="0"/>
                <a:cs typeface="Calibri" panose="020F0502020204030204" pitchFamily="34" charset="0"/>
              </a:defRPr>
            </a:lvl2pPr>
            <a:lvl3pPr marL="1371566" indent="-228594">
              <a:buClr>
                <a:srgbClr val="84BC49"/>
              </a:buClr>
              <a:buSzPct val="100000"/>
              <a:buFont typeface="Calibri" panose="020F0502020204030204" pitchFamily="34" charset="0"/>
              <a:buChar char="»"/>
              <a:defRPr sz="2400">
                <a:latin typeface="Calibri" panose="020F0502020204030204" pitchFamily="34" charset="0"/>
                <a:cs typeface="Calibri" panose="020F0502020204030204" pitchFamily="34" charset="0"/>
              </a:defRPr>
            </a:lvl3pPr>
            <a:lvl4pPr marL="1828754" indent="-228594">
              <a:buClr>
                <a:srgbClr val="01203D"/>
              </a:buClr>
              <a:buSzPct val="100000"/>
              <a:buFont typeface="Calibri" panose="020F0502020204030204" pitchFamily="34" charset="0"/>
              <a:buChar char="–"/>
              <a:defRPr sz="2200">
                <a:latin typeface="Calibri" panose="020F0502020204030204" pitchFamily="34" charset="0"/>
                <a:cs typeface="Calibri" panose="020F0502020204030204" pitchFamily="34" charset="0"/>
              </a:defRPr>
            </a:lvl4pPr>
            <a:lvl5pPr marL="2285943" indent="-228594">
              <a:buClr>
                <a:srgbClr val="01203D"/>
              </a:buClr>
              <a:buSzPct val="100000"/>
              <a:buFont typeface="Arial" panose="020B0604020202020204" pitchFamily="34" charset="0"/>
              <a:buChar char="•"/>
              <a:defRPr sz="2000">
                <a:latin typeface="Calibri" panose="020F0502020204030204" pitchFamily="34" charset="0"/>
                <a:cs typeface="Calibri" panose="020F0502020204030204" pitchFamily="34" charset="0"/>
              </a:defRPr>
            </a:lvl5pPr>
          </a:lstStyle>
          <a:p>
            <a:pPr lvl="0"/>
            <a:r>
              <a:rPr lang="en-US" dirty="0"/>
              <a:t>Add Main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a:extLst>
              <a:ext uri="{FF2B5EF4-FFF2-40B4-BE49-F238E27FC236}">
                <a16:creationId xmlns:a16="http://schemas.microsoft.com/office/drawing/2014/main" id="{DE7F96AB-539D-9F81-1CC6-13C15B17B073}"/>
              </a:ext>
            </a:extLst>
          </p:cNvPr>
          <p:cNvSpPr>
            <a:spLocks noGrp="1"/>
          </p:cNvSpPr>
          <p:nvPr>
            <p:ph type="sldNum" sz="quarter" idx="4"/>
          </p:nvPr>
        </p:nvSpPr>
        <p:spPr>
          <a:xfrm>
            <a:off x="11362721" y="6504995"/>
            <a:ext cx="695325" cy="251816"/>
          </a:xfrm>
          <a:prstGeom prst="rect">
            <a:avLst/>
          </a:prstGeom>
        </p:spPr>
        <p:txBody>
          <a:bodyPr vert="horz" lIns="91440" tIns="45720" rIns="91440" bIns="45720" rtlCol="0" anchor="ctr"/>
          <a:lstStyle>
            <a:lvl1pPr algn="r">
              <a:defRPr sz="1600" b="0">
                <a:solidFill>
                  <a:schemeClr val="bg2">
                    <a:lumMod val="25000"/>
                  </a:schemeClr>
                </a:solidFill>
                <a:latin typeface="+mn-lt"/>
              </a:defRPr>
            </a:lvl1pPr>
          </a:lstStyle>
          <a:p>
            <a:fld id="{ABB8925F-B6BB-49B0-9469-5285B9C99CB3}" type="slidenum">
              <a:rPr lang="en-US" smtClean="0"/>
              <a:pPr/>
              <a:t>‹#›</a:t>
            </a:fld>
            <a:endParaRPr lang="en-US" dirty="0"/>
          </a:p>
        </p:txBody>
      </p:sp>
      <p:sp>
        <p:nvSpPr>
          <p:cNvPr id="4" name="Text Placeholder 3">
            <a:extLst>
              <a:ext uri="{FF2B5EF4-FFF2-40B4-BE49-F238E27FC236}">
                <a16:creationId xmlns:a16="http://schemas.microsoft.com/office/drawing/2014/main" id="{0823EB6D-7AE6-B2CD-9FBD-D4B738DCF57F}"/>
              </a:ext>
            </a:extLst>
          </p:cNvPr>
          <p:cNvSpPr>
            <a:spLocks noGrp="1"/>
          </p:cNvSpPr>
          <p:nvPr>
            <p:ph type="body" sz="half" idx="2" hasCustomPrompt="1"/>
          </p:nvPr>
        </p:nvSpPr>
        <p:spPr>
          <a:xfrm>
            <a:off x="463296" y="6055564"/>
            <a:ext cx="11265408" cy="258941"/>
          </a:xfrm>
        </p:spPr>
        <p:txBody>
          <a:bodyPr>
            <a:normAutofit/>
          </a:bodyPr>
          <a:lstStyle>
            <a:lvl1pPr marL="0" indent="0" algn="r">
              <a:buNone/>
              <a:defRPr sz="12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notes and citation(s), as appropriate.</a:t>
            </a:r>
          </a:p>
        </p:txBody>
      </p:sp>
    </p:spTree>
    <p:extLst>
      <p:ext uri="{BB962C8B-B14F-4D97-AF65-F5344CB8AC3E}">
        <p14:creationId xmlns:p14="http://schemas.microsoft.com/office/powerpoint/2010/main" val="428057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426A2C0A-2B75-8232-1E5A-E5D8F5512A03}"/>
              </a:ext>
            </a:extLst>
          </p:cNvPr>
          <p:cNvSpPr>
            <a:spLocks noGrp="1"/>
          </p:cNvSpPr>
          <p:nvPr>
            <p:ph type="sldNum" sz="quarter" idx="4"/>
          </p:nvPr>
        </p:nvSpPr>
        <p:spPr>
          <a:xfrm>
            <a:off x="11362721" y="6504995"/>
            <a:ext cx="695325" cy="251816"/>
          </a:xfrm>
          <a:prstGeom prst="rect">
            <a:avLst/>
          </a:prstGeom>
        </p:spPr>
        <p:txBody>
          <a:bodyPr vert="horz" lIns="91440" tIns="45720" rIns="91440" bIns="45720" rtlCol="0" anchor="ctr"/>
          <a:lstStyle>
            <a:lvl1pPr algn="r">
              <a:defRPr sz="1600" b="0">
                <a:solidFill>
                  <a:schemeClr val="bg2">
                    <a:lumMod val="25000"/>
                  </a:schemeClr>
                </a:solidFill>
                <a:latin typeface="+mn-lt"/>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77958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act Info - single presenter">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449580" y="3640634"/>
            <a:ext cx="11292840" cy="460259"/>
          </a:xfrm>
          <a:prstGeom prst="rect">
            <a:avLst/>
          </a:prstGeom>
          <a:noFill/>
        </p:spPr>
        <p:txBody>
          <a:bodyPr anchor="ctr">
            <a:normAutofit/>
          </a:bodyPr>
          <a:lstStyle>
            <a:lvl1pPr marL="0" indent="0" algn="ctr">
              <a:buNone/>
              <a:defRPr sz="2200" b="1">
                <a:solidFill>
                  <a:srgbClr val="01203D"/>
                </a:solidFill>
                <a:latin typeface="+mn-lt"/>
                <a:cs typeface="Arial" panose="020B0604020202020204" pitchFamily="34"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chfs.ky.gov/agencies/DPH</a:t>
            </a:r>
          </a:p>
        </p:txBody>
      </p:sp>
      <p:sp>
        <p:nvSpPr>
          <p:cNvPr id="12" name="Rectangle 11"/>
          <p:cNvSpPr/>
          <p:nvPr userDrawn="1"/>
        </p:nvSpPr>
        <p:spPr>
          <a:xfrm>
            <a:off x="449580" y="677008"/>
            <a:ext cx="11292840" cy="769441"/>
          </a:xfrm>
          <a:prstGeom prst="rect">
            <a:avLst/>
          </a:prstGeom>
        </p:spPr>
        <p:txBody>
          <a:bodyPr wrap="square">
            <a:spAutoFit/>
          </a:bodyPr>
          <a:lstStyle/>
          <a:p>
            <a:pPr lvl="0" algn="ctr"/>
            <a:r>
              <a:rPr lang="en-US" sz="4400" b="1" dirty="0">
                <a:solidFill>
                  <a:srgbClr val="01203D"/>
                </a:solidFill>
                <a:latin typeface="Calibri" panose="020F0502020204030204" pitchFamily="34" charset="0"/>
                <a:cs typeface="Calibri" panose="020F0502020204030204" pitchFamily="34" charset="0"/>
              </a:rPr>
              <a:t>Thank you. </a:t>
            </a:r>
          </a:p>
        </p:txBody>
      </p:sp>
      <p:sp>
        <p:nvSpPr>
          <p:cNvPr id="13" name="Text Placeholder 35"/>
          <p:cNvSpPr>
            <a:spLocks noGrp="1"/>
          </p:cNvSpPr>
          <p:nvPr>
            <p:ph type="body" sz="quarter" idx="14" hasCustomPrompt="1"/>
          </p:nvPr>
        </p:nvSpPr>
        <p:spPr>
          <a:xfrm>
            <a:off x="449580" y="1676401"/>
            <a:ext cx="11292840" cy="1752600"/>
          </a:xfrm>
          <a:prstGeom prst="rect">
            <a:avLst/>
          </a:prstGeom>
        </p:spPr>
        <p:txBody>
          <a:bodyPr anchor="t"/>
          <a:lstStyle>
            <a:lvl1pPr marL="0" indent="0" algn="ctr">
              <a:buNone/>
              <a:defRPr baseline="0">
                <a:solidFill>
                  <a:schemeClr val="tx1"/>
                </a:solidFill>
                <a:latin typeface="Calibri" panose="020F0502020204030204" pitchFamily="34" charset="0"/>
                <a:cs typeface="Calibri" panose="020F0502020204030204" pitchFamily="34"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Add presenter name, phone, email</a:t>
            </a:r>
          </a:p>
        </p:txBody>
      </p:sp>
      <p:grpSp>
        <p:nvGrpSpPr>
          <p:cNvPr id="22" name="Group 21">
            <a:extLst>
              <a:ext uri="{FF2B5EF4-FFF2-40B4-BE49-F238E27FC236}">
                <a16:creationId xmlns:a16="http://schemas.microsoft.com/office/drawing/2014/main" id="{E0F9AF5C-7C35-E789-5E04-BF6A322AEC4E}"/>
              </a:ext>
            </a:extLst>
          </p:cNvPr>
          <p:cNvGrpSpPr/>
          <p:nvPr userDrawn="1"/>
        </p:nvGrpSpPr>
        <p:grpSpPr>
          <a:xfrm>
            <a:off x="446252" y="4583903"/>
            <a:ext cx="11296168" cy="1445487"/>
            <a:chOff x="446252" y="4583903"/>
            <a:chExt cx="11296168" cy="1445486"/>
          </a:xfrm>
        </p:grpSpPr>
        <p:pic>
          <p:nvPicPr>
            <p:cNvPr id="23" name="Picture 22">
              <a:extLst>
                <a:ext uri="{FF2B5EF4-FFF2-40B4-BE49-F238E27FC236}">
                  <a16:creationId xmlns:a16="http://schemas.microsoft.com/office/drawing/2014/main" id="{B5E5EA08-0C80-2B6F-46B7-F779CA8EBA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252" y="4583903"/>
              <a:ext cx="3132289" cy="1371600"/>
            </a:xfrm>
            <a:prstGeom prst="rect">
              <a:avLst/>
            </a:prstGeom>
          </p:spPr>
        </p:pic>
        <p:pic>
          <p:nvPicPr>
            <p:cNvPr id="25" name="Picture 24" descr="Logo&#10;&#10;Description automatically generated">
              <a:extLst>
                <a:ext uri="{FF2B5EF4-FFF2-40B4-BE49-F238E27FC236}">
                  <a16:creationId xmlns:a16="http://schemas.microsoft.com/office/drawing/2014/main" id="{79B54700-8017-A547-1682-89C0FEB3A4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6599" y="4657789"/>
              <a:ext cx="2715821" cy="1371600"/>
            </a:xfrm>
            <a:prstGeom prst="rect">
              <a:avLst/>
            </a:prstGeom>
          </p:spPr>
        </p:pic>
      </p:grpSp>
      <p:pic>
        <p:nvPicPr>
          <p:cNvPr id="2" name="PHAB Seal 1">
            <a:extLst>
              <a:ext uri="{FF2B5EF4-FFF2-40B4-BE49-F238E27FC236}">
                <a16:creationId xmlns:a16="http://schemas.microsoft.com/office/drawing/2014/main" id="{F019506F-A68D-B9CA-F0E0-0441A9CF6544}"/>
              </a:ext>
            </a:extLst>
          </p:cNvPr>
          <p:cNvPicPr>
            <a:picLocks noChangeAspect="1"/>
          </p:cNvPicPr>
          <p:nvPr userDrawn="1"/>
        </p:nvPicPr>
        <p:blipFill>
          <a:blip r:embed="rId4"/>
          <a:stretch>
            <a:fillRect/>
          </a:stretch>
        </p:blipFill>
        <p:spPr>
          <a:xfrm>
            <a:off x="5201186" y="4465765"/>
            <a:ext cx="1789628" cy="1755648"/>
          </a:xfrm>
          <a:prstGeom prst="rect">
            <a:avLst/>
          </a:prstGeom>
        </p:spPr>
      </p:pic>
      <p:sp>
        <p:nvSpPr>
          <p:cNvPr id="4" name="Slide Number">
            <a:extLst>
              <a:ext uri="{FF2B5EF4-FFF2-40B4-BE49-F238E27FC236}">
                <a16:creationId xmlns:a16="http://schemas.microsoft.com/office/drawing/2014/main" id="{393E249F-B0F7-A6BF-987A-20B7F7F5D08F}"/>
              </a:ext>
            </a:extLst>
          </p:cNvPr>
          <p:cNvSpPr>
            <a:spLocks noGrp="1"/>
          </p:cNvSpPr>
          <p:nvPr>
            <p:ph type="sldNum" sz="quarter" idx="4"/>
          </p:nvPr>
        </p:nvSpPr>
        <p:spPr>
          <a:xfrm>
            <a:off x="11362721" y="6504995"/>
            <a:ext cx="695325" cy="251816"/>
          </a:xfrm>
          <a:prstGeom prst="rect">
            <a:avLst/>
          </a:prstGeom>
        </p:spPr>
        <p:txBody>
          <a:bodyPr vert="horz" lIns="91440" tIns="45720" rIns="91440" bIns="45720" rtlCol="0" anchor="ctr"/>
          <a:lstStyle>
            <a:lvl1pPr algn="r">
              <a:defRPr sz="1600" b="0">
                <a:solidFill>
                  <a:schemeClr val="bg2">
                    <a:lumMod val="25000"/>
                  </a:schemeClr>
                </a:solidFill>
                <a:latin typeface="+mn-lt"/>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169814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ontact Info - single presenter">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449580" y="3640634"/>
            <a:ext cx="11292840" cy="460259"/>
          </a:xfrm>
          <a:prstGeom prst="rect">
            <a:avLst/>
          </a:prstGeom>
          <a:noFill/>
        </p:spPr>
        <p:txBody>
          <a:bodyPr anchor="ctr">
            <a:normAutofit/>
          </a:bodyPr>
          <a:lstStyle>
            <a:lvl1pPr marL="0" indent="0" algn="ctr">
              <a:buNone/>
              <a:defRPr sz="2200" b="1">
                <a:solidFill>
                  <a:srgbClr val="01203D"/>
                </a:solidFill>
                <a:latin typeface="+mn-lt"/>
                <a:cs typeface="Arial" panose="020B0604020202020204" pitchFamily="34"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chfs.ky.gov/agencies/DPH</a:t>
            </a:r>
          </a:p>
        </p:txBody>
      </p:sp>
      <p:sp>
        <p:nvSpPr>
          <p:cNvPr id="12" name="Rectangle 11"/>
          <p:cNvSpPr/>
          <p:nvPr userDrawn="1"/>
        </p:nvSpPr>
        <p:spPr>
          <a:xfrm>
            <a:off x="449580" y="677008"/>
            <a:ext cx="11292840" cy="769441"/>
          </a:xfrm>
          <a:prstGeom prst="rect">
            <a:avLst/>
          </a:prstGeom>
        </p:spPr>
        <p:txBody>
          <a:bodyPr wrap="square">
            <a:spAutoFit/>
          </a:bodyPr>
          <a:lstStyle/>
          <a:p>
            <a:pPr lvl="0" algn="ctr"/>
            <a:r>
              <a:rPr lang="en-US" sz="4400" b="1" dirty="0">
                <a:solidFill>
                  <a:srgbClr val="01203D"/>
                </a:solidFill>
                <a:latin typeface="Calibri" panose="020F0502020204030204" pitchFamily="34" charset="0"/>
                <a:cs typeface="Calibri" panose="020F0502020204030204" pitchFamily="34" charset="0"/>
              </a:rPr>
              <a:t>Questions?</a:t>
            </a:r>
          </a:p>
        </p:txBody>
      </p:sp>
      <p:sp>
        <p:nvSpPr>
          <p:cNvPr id="13" name="Text Placeholder 35"/>
          <p:cNvSpPr>
            <a:spLocks noGrp="1"/>
          </p:cNvSpPr>
          <p:nvPr>
            <p:ph type="body" sz="quarter" idx="14" hasCustomPrompt="1"/>
          </p:nvPr>
        </p:nvSpPr>
        <p:spPr>
          <a:xfrm>
            <a:off x="449580" y="1676401"/>
            <a:ext cx="11292840" cy="1752600"/>
          </a:xfrm>
          <a:prstGeom prst="rect">
            <a:avLst/>
          </a:prstGeom>
        </p:spPr>
        <p:txBody>
          <a:bodyPr anchor="t"/>
          <a:lstStyle>
            <a:lvl1pPr marL="0" indent="0" algn="ctr">
              <a:buNone/>
              <a:defRPr baseline="0">
                <a:solidFill>
                  <a:schemeClr val="tx1"/>
                </a:solidFill>
                <a:latin typeface="Calibri" panose="020F0502020204030204" pitchFamily="34" charset="0"/>
                <a:cs typeface="Calibri" panose="020F0502020204030204" pitchFamily="34"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Add presenter name, phone, email</a:t>
            </a:r>
          </a:p>
        </p:txBody>
      </p:sp>
      <p:grpSp>
        <p:nvGrpSpPr>
          <p:cNvPr id="22" name="Group 21">
            <a:extLst>
              <a:ext uri="{FF2B5EF4-FFF2-40B4-BE49-F238E27FC236}">
                <a16:creationId xmlns:a16="http://schemas.microsoft.com/office/drawing/2014/main" id="{E0F9AF5C-7C35-E789-5E04-BF6A322AEC4E}"/>
              </a:ext>
            </a:extLst>
          </p:cNvPr>
          <p:cNvGrpSpPr/>
          <p:nvPr userDrawn="1"/>
        </p:nvGrpSpPr>
        <p:grpSpPr>
          <a:xfrm>
            <a:off x="446252" y="4583903"/>
            <a:ext cx="11296168" cy="1445487"/>
            <a:chOff x="446252" y="4583903"/>
            <a:chExt cx="11296168" cy="1445486"/>
          </a:xfrm>
        </p:grpSpPr>
        <p:pic>
          <p:nvPicPr>
            <p:cNvPr id="23" name="Picture 22">
              <a:extLst>
                <a:ext uri="{FF2B5EF4-FFF2-40B4-BE49-F238E27FC236}">
                  <a16:creationId xmlns:a16="http://schemas.microsoft.com/office/drawing/2014/main" id="{B5E5EA08-0C80-2B6F-46B7-F779CA8EBA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252" y="4583903"/>
              <a:ext cx="3132289" cy="1371600"/>
            </a:xfrm>
            <a:prstGeom prst="rect">
              <a:avLst/>
            </a:prstGeom>
          </p:spPr>
        </p:pic>
        <p:pic>
          <p:nvPicPr>
            <p:cNvPr id="25" name="Picture 24" descr="Logo&#10;&#10;Description automatically generated">
              <a:extLst>
                <a:ext uri="{FF2B5EF4-FFF2-40B4-BE49-F238E27FC236}">
                  <a16:creationId xmlns:a16="http://schemas.microsoft.com/office/drawing/2014/main" id="{79B54700-8017-A547-1682-89C0FEB3A4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6599" y="4657789"/>
              <a:ext cx="2715821" cy="1371600"/>
            </a:xfrm>
            <a:prstGeom prst="rect">
              <a:avLst/>
            </a:prstGeom>
          </p:spPr>
        </p:pic>
      </p:grpSp>
      <p:pic>
        <p:nvPicPr>
          <p:cNvPr id="2" name="PHAB Seal 1">
            <a:extLst>
              <a:ext uri="{FF2B5EF4-FFF2-40B4-BE49-F238E27FC236}">
                <a16:creationId xmlns:a16="http://schemas.microsoft.com/office/drawing/2014/main" id="{F019506F-A68D-B9CA-F0E0-0441A9CF6544}"/>
              </a:ext>
            </a:extLst>
          </p:cNvPr>
          <p:cNvPicPr>
            <a:picLocks noChangeAspect="1"/>
          </p:cNvPicPr>
          <p:nvPr userDrawn="1"/>
        </p:nvPicPr>
        <p:blipFill>
          <a:blip r:embed="rId4"/>
          <a:stretch>
            <a:fillRect/>
          </a:stretch>
        </p:blipFill>
        <p:spPr>
          <a:xfrm>
            <a:off x="5201186" y="4465765"/>
            <a:ext cx="1789628" cy="1755648"/>
          </a:xfrm>
          <a:prstGeom prst="rect">
            <a:avLst/>
          </a:prstGeom>
        </p:spPr>
      </p:pic>
      <p:sp>
        <p:nvSpPr>
          <p:cNvPr id="4" name="Slide Number">
            <a:extLst>
              <a:ext uri="{FF2B5EF4-FFF2-40B4-BE49-F238E27FC236}">
                <a16:creationId xmlns:a16="http://schemas.microsoft.com/office/drawing/2014/main" id="{393E249F-B0F7-A6BF-987A-20B7F7F5D08F}"/>
              </a:ext>
            </a:extLst>
          </p:cNvPr>
          <p:cNvSpPr>
            <a:spLocks noGrp="1"/>
          </p:cNvSpPr>
          <p:nvPr>
            <p:ph type="sldNum" sz="quarter" idx="4"/>
          </p:nvPr>
        </p:nvSpPr>
        <p:spPr>
          <a:xfrm>
            <a:off x="11362721" y="6504995"/>
            <a:ext cx="695325" cy="251816"/>
          </a:xfrm>
          <a:prstGeom prst="rect">
            <a:avLst/>
          </a:prstGeom>
        </p:spPr>
        <p:txBody>
          <a:bodyPr vert="horz" lIns="91440" tIns="45720" rIns="91440" bIns="45720" rtlCol="0" anchor="ctr"/>
          <a:lstStyle>
            <a:lvl1pPr algn="r">
              <a:defRPr sz="1600" b="0">
                <a:solidFill>
                  <a:schemeClr val="bg2">
                    <a:lumMod val="25000"/>
                  </a:schemeClr>
                </a:solidFill>
                <a:latin typeface="+mn-lt"/>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201417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ntact Info - multiple presenters">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449580" y="3640634"/>
            <a:ext cx="11292840" cy="460259"/>
          </a:xfrm>
          <a:prstGeom prst="rect">
            <a:avLst/>
          </a:prstGeom>
          <a:noFill/>
        </p:spPr>
        <p:txBody>
          <a:bodyPr anchor="ctr">
            <a:normAutofit/>
          </a:bodyPr>
          <a:lstStyle>
            <a:lvl1pPr marL="0" indent="0" algn="ctr">
              <a:buNone/>
              <a:defRPr sz="2200" b="1">
                <a:solidFill>
                  <a:srgbClr val="01203D"/>
                </a:solidFill>
                <a:latin typeface="+mn-lt"/>
                <a:cs typeface="Arial" panose="020B0604020202020204" pitchFamily="34"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chfs.ky.gov/agencies/DPH</a:t>
            </a:r>
          </a:p>
        </p:txBody>
      </p:sp>
      <p:sp>
        <p:nvSpPr>
          <p:cNvPr id="12" name="Rectangle 11"/>
          <p:cNvSpPr/>
          <p:nvPr userDrawn="1"/>
        </p:nvSpPr>
        <p:spPr>
          <a:xfrm>
            <a:off x="449580" y="677008"/>
            <a:ext cx="11292840" cy="769441"/>
          </a:xfrm>
          <a:prstGeom prst="rect">
            <a:avLst/>
          </a:prstGeom>
        </p:spPr>
        <p:txBody>
          <a:bodyPr wrap="square">
            <a:spAutoFit/>
          </a:bodyPr>
          <a:lstStyle/>
          <a:p>
            <a:pPr lvl="0" algn="ctr"/>
            <a:r>
              <a:rPr lang="en-US" sz="4400" b="1" dirty="0">
                <a:solidFill>
                  <a:srgbClr val="01203D"/>
                </a:solidFill>
                <a:latin typeface="Calibri" panose="020F0502020204030204" pitchFamily="34" charset="0"/>
                <a:cs typeface="Calibri" panose="020F0502020204030204" pitchFamily="34" charset="0"/>
              </a:rPr>
              <a:t>Thank you. </a:t>
            </a:r>
          </a:p>
        </p:txBody>
      </p:sp>
      <p:sp>
        <p:nvSpPr>
          <p:cNvPr id="13" name="Text Placeholder 35"/>
          <p:cNvSpPr>
            <a:spLocks noGrp="1"/>
          </p:cNvSpPr>
          <p:nvPr>
            <p:ph type="body" sz="quarter" idx="14" hasCustomPrompt="1"/>
          </p:nvPr>
        </p:nvSpPr>
        <p:spPr>
          <a:xfrm>
            <a:off x="449580" y="1676401"/>
            <a:ext cx="5417820" cy="1752600"/>
          </a:xfrm>
          <a:prstGeom prst="rect">
            <a:avLst/>
          </a:prstGeom>
        </p:spPr>
        <p:txBody>
          <a:bodyPr anchor="t"/>
          <a:lstStyle>
            <a:lvl1pPr marL="0" indent="0" algn="ctr">
              <a:buNone/>
              <a:defRPr baseline="0">
                <a:solidFill>
                  <a:schemeClr val="tx1"/>
                </a:solidFill>
                <a:latin typeface="Calibri" panose="020F0502020204030204" pitchFamily="34" charset="0"/>
                <a:cs typeface="Calibri" panose="020F0502020204030204" pitchFamily="34"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Add presenter name, phone, email</a:t>
            </a:r>
          </a:p>
        </p:txBody>
      </p:sp>
      <p:grpSp>
        <p:nvGrpSpPr>
          <p:cNvPr id="22" name="Group 21">
            <a:extLst>
              <a:ext uri="{FF2B5EF4-FFF2-40B4-BE49-F238E27FC236}">
                <a16:creationId xmlns:a16="http://schemas.microsoft.com/office/drawing/2014/main" id="{E0F9AF5C-7C35-E789-5E04-BF6A322AEC4E}"/>
              </a:ext>
            </a:extLst>
          </p:cNvPr>
          <p:cNvGrpSpPr/>
          <p:nvPr userDrawn="1"/>
        </p:nvGrpSpPr>
        <p:grpSpPr>
          <a:xfrm>
            <a:off x="446252" y="4583903"/>
            <a:ext cx="11296168" cy="1445487"/>
            <a:chOff x="446252" y="4583903"/>
            <a:chExt cx="11296168" cy="1445486"/>
          </a:xfrm>
        </p:grpSpPr>
        <p:pic>
          <p:nvPicPr>
            <p:cNvPr id="23" name="Picture 22">
              <a:extLst>
                <a:ext uri="{FF2B5EF4-FFF2-40B4-BE49-F238E27FC236}">
                  <a16:creationId xmlns:a16="http://schemas.microsoft.com/office/drawing/2014/main" id="{B5E5EA08-0C80-2B6F-46B7-F779CA8EBA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252" y="4583903"/>
              <a:ext cx="3132289" cy="1371600"/>
            </a:xfrm>
            <a:prstGeom prst="rect">
              <a:avLst/>
            </a:prstGeom>
          </p:spPr>
        </p:pic>
        <p:pic>
          <p:nvPicPr>
            <p:cNvPr id="25" name="Picture 24" descr="Logo&#10;&#10;Description automatically generated">
              <a:extLst>
                <a:ext uri="{FF2B5EF4-FFF2-40B4-BE49-F238E27FC236}">
                  <a16:creationId xmlns:a16="http://schemas.microsoft.com/office/drawing/2014/main" id="{79B54700-8017-A547-1682-89C0FEB3A4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6599" y="4657789"/>
              <a:ext cx="2715821" cy="1371600"/>
            </a:xfrm>
            <a:prstGeom prst="rect">
              <a:avLst/>
            </a:prstGeom>
          </p:spPr>
        </p:pic>
      </p:grpSp>
      <p:pic>
        <p:nvPicPr>
          <p:cNvPr id="2" name="PHAB Seal 1">
            <a:extLst>
              <a:ext uri="{FF2B5EF4-FFF2-40B4-BE49-F238E27FC236}">
                <a16:creationId xmlns:a16="http://schemas.microsoft.com/office/drawing/2014/main" id="{F019506F-A68D-B9CA-F0E0-0441A9CF6544}"/>
              </a:ext>
            </a:extLst>
          </p:cNvPr>
          <p:cNvPicPr>
            <a:picLocks noChangeAspect="1"/>
          </p:cNvPicPr>
          <p:nvPr userDrawn="1"/>
        </p:nvPicPr>
        <p:blipFill>
          <a:blip r:embed="rId4"/>
          <a:stretch>
            <a:fillRect/>
          </a:stretch>
        </p:blipFill>
        <p:spPr>
          <a:xfrm>
            <a:off x="5201186" y="4465765"/>
            <a:ext cx="1789628" cy="1755648"/>
          </a:xfrm>
          <a:prstGeom prst="rect">
            <a:avLst/>
          </a:prstGeom>
        </p:spPr>
      </p:pic>
      <p:sp>
        <p:nvSpPr>
          <p:cNvPr id="4" name="Slide Number">
            <a:extLst>
              <a:ext uri="{FF2B5EF4-FFF2-40B4-BE49-F238E27FC236}">
                <a16:creationId xmlns:a16="http://schemas.microsoft.com/office/drawing/2014/main" id="{393E249F-B0F7-A6BF-987A-20B7F7F5D08F}"/>
              </a:ext>
            </a:extLst>
          </p:cNvPr>
          <p:cNvSpPr>
            <a:spLocks noGrp="1"/>
          </p:cNvSpPr>
          <p:nvPr>
            <p:ph type="sldNum" sz="quarter" idx="4"/>
          </p:nvPr>
        </p:nvSpPr>
        <p:spPr>
          <a:xfrm>
            <a:off x="11362721" y="6504995"/>
            <a:ext cx="695325" cy="251816"/>
          </a:xfrm>
          <a:prstGeom prst="rect">
            <a:avLst/>
          </a:prstGeom>
        </p:spPr>
        <p:txBody>
          <a:bodyPr vert="horz" lIns="91440" tIns="45720" rIns="91440" bIns="45720" rtlCol="0" anchor="ctr"/>
          <a:lstStyle>
            <a:lvl1pPr algn="r">
              <a:defRPr sz="1600" b="0">
                <a:solidFill>
                  <a:schemeClr val="bg2">
                    <a:lumMod val="25000"/>
                  </a:schemeClr>
                </a:solidFill>
                <a:latin typeface="+mn-lt"/>
              </a:defRPr>
            </a:lvl1pPr>
          </a:lstStyle>
          <a:p>
            <a:fld id="{ABB8925F-B6BB-49B0-9469-5285B9C99CB3}" type="slidenum">
              <a:rPr lang="en-US" smtClean="0"/>
              <a:pPr/>
              <a:t>‹#›</a:t>
            </a:fld>
            <a:endParaRPr lang="en-US" dirty="0"/>
          </a:p>
        </p:txBody>
      </p:sp>
      <p:sp>
        <p:nvSpPr>
          <p:cNvPr id="3" name="Text Placeholder 35">
            <a:extLst>
              <a:ext uri="{FF2B5EF4-FFF2-40B4-BE49-F238E27FC236}">
                <a16:creationId xmlns:a16="http://schemas.microsoft.com/office/drawing/2014/main" id="{B15F38D0-272D-E78D-16E5-6093347249C1}"/>
              </a:ext>
            </a:extLst>
          </p:cNvPr>
          <p:cNvSpPr>
            <a:spLocks noGrp="1"/>
          </p:cNvSpPr>
          <p:nvPr>
            <p:ph type="body" sz="quarter" idx="16" hasCustomPrompt="1"/>
          </p:nvPr>
        </p:nvSpPr>
        <p:spPr>
          <a:xfrm>
            <a:off x="6319067" y="1693199"/>
            <a:ext cx="5417820" cy="1752600"/>
          </a:xfrm>
          <a:prstGeom prst="rect">
            <a:avLst/>
          </a:prstGeom>
        </p:spPr>
        <p:txBody>
          <a:bodyPr anchor="t"/>
          <a:lstStyle>
            <a:lvl1pPr marL="0" indent="0" algn="ctr">
              <a:buNone/>
              <a:defRPr baseline="0">
                <a:solidFill>
                  <a:schemeClr val="tx1"/>
                </a:solidFill>
                <a:latin typeface="Calibri" panose="020F0502020204030204" pitchFamily="34" charset="0"/>
                <a:cs typeface="Calibri" panose="020F0502020204030204" pitchFamily="34"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Add presenter name, phone, email</a:t>
            </a:r>
          </a:p>
        </p:txBody>
      </p:sp>
    </p:spTree>
    <p:extLst>
      <p:ext uri="{BB962C8B-B14F-4D97-AF65-F5344CB8AC3E}">
        <p14:creationId xmlns:p14="http://schemas.microsoft.com/office/powerpoint/2010/main" val="376281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Contact Info - multiple presenters">
    <p:spTree>
      <p:nvGrpSpPr>
        <p:cNvPr id="1" name=""/>
        <p:cNvGrpSpPr/>
        <p:nvPr/>
      </p:nvGrpSpPr>
      <p:grpSpPr>
        <a:xfrm>
          <a:off x="0" y="0"/>
          <a:ext cx="0" cy="0"/>
          <a:chOff x="0" y="0"/>
          <a:chExt cx="0" cy="0"/>
        </a:xfrm>
      </p:grpSpPr>
      <p:sp>
        <p:nvSpPr>
          <p:cNvPr id="11" name="Text Placeholder 35"/>
          <p:cNvSpPr>
            <a:spLocks noGrp="1"/>
          </p:cNvSpPr>
          <p:nvPr>
            <p:ph type="body" sz="quarter" idx="15" hasCustomPrompt="1"/>
          </p:nvPr>
        </p:nvSpPr>
        <p:spPr>
          <a:xfrm>
            <a:off x="449580" y="3640634"/>
            <a:ext cx="11292840" cy="460259"/>
          </a:xfrm>
          <a:prstGeom prst="rect">
            <a:avLst/>
          </a:prstGeom>
          <a:noFill/>
        </p:spPr>
        <p:txBody>
          <a:bodyPr anchor="ctr">
            <a:normAutofit/>
          </a:bodyPr>
          <a:lstStyle>
            <a:lvl1pPr marL="0" indent="0" algn="ctr">
              <a:buNone/>
              <a:defRPr sz="2200" b="1">
                <a:solidFill>
                  <a:srgbClr val="01203D"/>
                </a:solidFill>
                <a:latin typeface="+mn-lt"/>
                <a:cs typeface="Arial" panose="020B0604020202020204" pitchFamily="34"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chfs.ky.gov/agencies/DPH</a:t>
            </a:r>
          </a:p>
        </p:txBody>
      </p:sp>
      <p:sp>
        <p:nvSpPr>
          <p:cNvPr id="12" name="Rectangle 11"/>
          <p:cNvSpPr/>
          <p:nvPr userDrawn="1"/>
        </p:nvSpPr>
        <p:spPr>
          <a:xfrm>
            <a:off x="449580" y="677008"/>
            <a:ext cx="11292840" cy="769441"/>
          </a:xfrm>
          <a:prstGeom prst="rect">
            <a:avLst/>
          </a:prstGeom>
        </p:spPr>
        <p:txBody>
          <a:bodyPr wrap="square">
            <a:spAutoFit/>
          </a:bodyPr>
          <a:lstStyle/>
          <a:p>
            <a:pPr lvl="0" algn="ctr"/>
            <a:r>
              <a:rPr lang="en-US" sz="4400" b="1" dirty="0">
                <a:solidFill>
                  <a:srgbClr val="01203D"/>
                </a:solidFill>
                <a:latin typeface="Calibri" panose="020F0502020204030204" pitchFamily="34" charset="0"/>
                <a:cs typeface="Calibri" panose="020F0502020204030204" pitchFamily="34" charset="0"/>
              </a:rPr>
              <a:t>Questions?</a:t>
            </a:r>
          </a:p>
        </p:txBody>
      </p:sp>
      <p:sp>
        <p:nvSpPr>
          <p:cNvPr id="13" name="Text Placeholder 35"/>
          <p:cNvSpPr>
            <a:spLocks noGrp="1"/>
          </p:cNvSpPr>
          <p:nvPr>
            <p:ph type="body" sz="quarter" idx="14" hasCustomPrompt="1"/>
          </p:nvPr>
        </p:nvSpPr>
        <p:spPr>
          <a:xfrm>
            <a:off x="449580" y="1676401"/>
            <a:ext cx="5417820" cy="1752600"/>
          </a:xfrm>
          <a:prstGeom prst="rect">
            <a:avLst/>
          </a:prstGeom>
        </p:spPr>
        <p:txBody>
          <a:bodyPr anchor="t"/>
          <a:lstStyle>
            <a:lvl1pPr marL="0" indent="0" algn="ctr">
              <a:buNone/>
              <a:defRPr baseline="0">
                <a:solidFill>
                  <a:schemeClr val="tx1"/>
                </a:solidFill>
                <a:latin typeface="Calibri" panose="020F0502020204030204" pitchFamily="34" charset="0"/>
                <a:cs typeface="Calibri" panose="020F0502020204030204" pitchFamily="34"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Add presenter name, phone, email</a:t>
            </a:r>
          </a:p>
        </p:txBody>
      </p:sp>
      <p:grpSp>
        <p:nvGrpSpPr>
          <p:cNvPr id="22" name="Group 21">
            <a:extLst>
              <a:ext uri="{FF2B5EF4-FFF2-40B4-BE49-F238E27FC236}">
                <a16:creationId xmlns:a16="http://schemas.microsoft.com/office/drawing/2014/main" id="{E0F9AF5C-7C35-E789-5E04-BF6A322AEC4E}"/>
              </a:ext>
            </a:extLst>
          </p:cNvPr>
          <p:cNvGrpSpPr/>
          <p:nvPr userDrawn="1"/>
        </p:nvGrpSpPr>
        <p:grpSpPr>
          <a:xfrm>
            <a:off x="446252" y="4583903"/>
            <a:ext cx="11296168" cy="1445487"/>
            <a:chOff x="446252" y="4583903"/>
            <a:chExt cx="11296168" cy="1445486"/>
          </a:xfrm>
        </p:grpSpPr>
        <p:pic>
          <p:nvPicPr>
            <p:cNvPr id="23" name="Picture 22">
              <a:extLst>
                <a:ext uri="{FF2B5EF4-FFF2-40B4-BE49-F238E27FC236}">
                  <a16:creationId xmlns:a16="http://schemas.microsoft.com/office/drawing/2014/main" id="{B5E5EA08-0C80-2B6F-46B7-F779CA8EBA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252" y="4583903"/>
              <a:ext cx="3132289" cy="1371600"/>
            </a:xfrm>
            <a:prstGeom prst="rect">
              <a:avLst/>
            </a:prstGeom>
          </p:spPr>
        </p:pic>
        <p:pic>
          <p:nvPicPr>
            <p:cNvPr id="25" name="Picture 24" descr="Logo&#10;&#10;Description automatically generated">
              <a:extLst>
                <a:ext uri="{FF2B5EF4-FFF2-40B4-BE49-F238E27FC236}">
                  <a16:creationId xmlns:a16="http://schemas.microsoft.com/office/drawing/2014/main" id="{79B54700-8017-A547-1682-89C0FEB3A4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6599" y="4657789"/>
              <a:ext cx="2715821" cy="1371600"/>
            </a:xfrm>
            <a:prstGeom prst="rect">
              <a:avLst/>
            </a:prstGeom>
          </p:spPr>
        </p:pic>
      </p:grpSp>
      <p:pic>
        <p:nvPicPr>
          <p:cNvPr id="2" name="PHAB Seal 1">
            <a:extLst>
              <a:ext uri="{FF2B5EF4-FFF2-40B4-BE49-F238E27FC236}">
                <a16:creationId xmlns:a16="http://schemas.microsoft.com/office/drawing/2014/main" id="{F019506F-A68D-B9CA-F0E0-0441A9CF6544}"/>
              </a:ext>
            </a:extLst>
          </p:cNvPr>
          <p:cNvPicPr>
            <a:picLocks noChangeAspect="1"/>
          </p:cNvPicPr>
          <p:nvPr userDrawn="1"/>
        </p:nvPicPr>
        <p:blipFill>
          <a:blip r:embed="rId4"/>
          <a:stretch>
            <a:fillRect/>
          </a:stretch>
        </p:blipFill>
        <p:spPr>
          <a:xfrm>
            <a:off x="5201186" y="4465765"/>
            <a:ext cx="1789628" cy="1755648"/>
          </a:xfrm>
          <a:prstGeom prst="rect">
            <a:avLst/>
          </a:prstGeom>
        </p:spPr>
      </p:pic>
      <p:sp>
        <p:nvSpPr>
          <p:cNvPr id="4" name="Slide Number">
            <a:extLst>
              <a:ext uri="{FF2B5EF4-FFF2-40B4-BE49-F238E27FC236}">
                <a16:creationId xmlns:a16="http://schemas.microsoft.com/office/drawing/2014/main" id="{393E249F-B0F7-A6BF-987A-20B7F7F5D08F}"/>
              </a:ext>
            </a:extLst>
          </p:cNvPr>
          <p:cNvSpPr>
            <a:spLocks noGrp="1"/>
          </p:cNvSpPr>
          <p:nvPr>
            <p:ph type="sldNum" sz="quarter" idx="4"/>
          </p:nvPr>
        </p:nvSpPr>
        <p:spPr>
          <a:xfrm>
            <a:off x="11362721" y="6504995"/>
            <a:ext cx="695325" cy="251816"/>
          </a:xfrm>
          <a:prstGeom prst="rect">
            <a:avLst/>
          </a:prstGeom>
        </p:spPr>
        <p:txBody>
          <a:bodyPr vert="horz" lIns="91440" tIns="45720" rIns="91440" bIns="45720" rtlCol="0" anchor="ctr"/>
          <a:lstStyle>
            <a:lvl1pPr algn="r">
              <a:defRPr sz="1600" b="0">
                <a:solidFill>
                  <a:schemeClr val="bg2">
                    <a:lumMod val="25000"/>
                  </a:schemeClr>
                </a:solidFill>
                <a:latin typeface="+mn-lt"/>
              </a:defRPr>
            </a:lvl1pPr>
          </a:lstStyle>
          <a:p>
            <a:fld id="{ABB8925F-B6BB-49B0-9469-5285B9C99CB3}" type="slidenum">
              <a:rPr lang="en-US" smtClean="0"/>
              <a:pPr/>
              <a:t>‹#›</a:t>
            </a:fld>
            <a:endParaRPr lang="en-US" dirty="0"/>
          </a:p>
        </p:txBody>
      </p:sp>
      <p:sp>
        <p:nvSpPr>
          <p:cNvPr id="3" name="Text Placeholder 35">
            <a:extLst>
              <a:ext uri="{FF2B5EF4-FFF2-40B4-BE49-F238E27FC236}">
                <a16:creationId xmlns:a16="http://schemas.microsoft.com/office/drawing/2014/main" id="{B15F38D0-272D-E78D-16E5-6093347249C1}"/>
              </a:ext>
            </a:extLst>
          </p:cNvPr>
          <p:cNvSpPr>
            <a:spLocks noGrp="1"/>
          </p:cNvSpPr>
          <p:nvPr>
            <p:ph type="body" sz="quarter" idx="16" hasCustomPrompt="1"/>
          </p:nvPr>
        </p:nvSpPr>
        <p:spPr>
          <a:xfrm>
            <a:off x="6319067" y="1693199"/>
            <a:ext cx="5417820" cy="1752600"/>
          </a:xfrm>
          <a:prstGeom prst="rect">
            <a:avLst/>
          </a:prstGeom>
        </p:spPr>
        <p:txBody>
          <a:bodyPr anchor="t"/>
          <a:lstStyle>
            <a:lvl1pPr marL="0" indent="0" algn="ctr">
              <a:buNone/>
              <a:defRPr baseline="0">
                <a:solidFill>
                  <a:schemeClr val="tx1"/>
                </a:solidFill>
                <a:latin typeface="Calibri" panose="020F0502020204030204" pitchFamily="34" charset="0"/>
                <a:cs typeface="Calibri" panose="020F0502020204030204" pitchFamily="34" charset="0"/>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dirty="0"/>
              <a:t>Add presenter name, phone, email</a:t>
            </a:r>
          </a:p>
        </p:txBody>
      </p:sp>
    </p:spTree>
    <p:extLst>
      <p:ext uri="{BB962C8B-B14F-4D97-AF65-F5344CB8AC3E}">
        <p14:creationId xmlns:p14="http://schemas.microsoft.com/office/powerpoint/2010/main" val="266901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559685-8E60-7C48-8555-425877FE729E}"/>
              </a:ext>
            </a:extLst>
          </p:cNvPr>
          <p:cNvSpPr>
            <a:spLocks noGrp="1"/>
          </p:cNvSpPr>
          <p:nvPr>
            <p:ph type="dt" sz="half" idx="10"/>
          </p:nvPr>
        </p:nvSpPr>
        <p:spPr/>
        <p:txBody>
          <a:bodyPr/>
          <a:lstStyle/>
          <a:p>
            <a:fld id="{CD596E3F-F979-419B-9FBD-F535F539EE58}" type="datetimeFigureOut">
              <a:rPr lang="en-US" smtClean="0"/>
              <a:t>1/14/2026</a:t>
            </a:fld>
            <a:endParaRPr lang="en-US"/>
          </a:p>
        </p:txBody>
      </p:sp>
      <p:sp>
        <p:nvSpPr>
          <p:cNvPr id="3" name="Footer Placeholder 2">
            <a:extLst>
              <a:ext uri="{FF2B5EF4-FFF2-40B4-BE49-F238E27FC236}">
                <a16:creationId xmlns:a16="http://schemas.microsoft.com/office/drawing/2014/main" id="{7F881AE3-525E-E19B-D233-6C3FB24322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EC7AEC-A378-0F91-FBF9-D75E5AAA1229}"/>
              </a:ext>
            </a:extLst>
          </p:cNvPr>
          <p:cNvSpPr>
            <a:spLocks noGrp="1"/>
          </p:cNvSpPr>
          <p:nvPr>
            <p:ph type="sldNum" sz="quarter" idx="12"/>
          </p:nvPr>
        </p:nvSpPr>
        <p:spPr/>
        <p:txBody>
          <a:bodyPr/>
          <a:lstStyle/>
          <a:p>
            <a:fld id="{7DAEBEF4-7292-4814-AB78-961DD2C0FB53}" type="slidenum">
              <a:rPr lang="en-US" smtClean="0"/>
              <a:t>‹#›</a:t>
            </a:fld>
            <a:endParaRPr lang="en-US"/>
          </a:p>
        </p:txBody>
      </p:sp>
    </p:spTree>
    <p:extLst>
      <p:ext uri="{BB962C8B-B14F-4D97-AF65-F5344CB8AC3E}">
        <p14:creationId xmlns:p14="http://schemas.microsoft.com/office/powerpoint/2010/main" val="33669818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28" name="Title 5"/>
          <p:cNvSpPr txBox="1">
            <a:spLocks/>
          </p:cNvSpPr>
          <p:nvPr userDrawn="1"/>
        </p:nvSpPr>
        <p:spPr>
          <a:xfrm>
            <a:off x="458724" y="457201"/>
            <a:ext cx="11274552" cy="990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400" b="1" dirty="0">
                <a:solidFill>
                  <a:srgbClr val="01203D"/>
                </a:solidFill>
                <a:latin typeface="+mn-lt"/>
                <a:cs typeface="Arial" panose="020B0604020202020204" pitchFamily="34" charset="0"/>
              </a:rPr>
              <a:t>Kentucky Department for Public Health</a:t>
            </a:r>
          </a:p>
        </p:txBody>
      </p:sp>
      <p:sp>
        <p:nvSpPr>
          <p:cNvPr id="8" name="Rectangle 7"/>
          <p:cNvSpPr/>
          <p:nvPr userDrawn="1"/>
        </p:nvSpPr>
        <p:spPr>
          <a:xfrm>
            <a:off x="1524" y="1938639"/>
            <a:ext cx="12188952" cy="4215627"/>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Title 5"/>
          <p:cNvSpPr txBox="1">
            <a:spLocks/>
          </p:cNvSpPr>
          <p:nvPr userDrawn="1"/>
        </p:nvSpPr>
        <p:spPr>
          <a:xfrm>
            <a:off x="762000" y="1302379"/>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rgbClr val="01203D"/>
                </a:solidFill>
                <a:latin typeface="+mn-lt"/>
                <a:cs typeface="Arial" panose="020B0604020202020204" pitchFamily="34" charset="0"/>
              </a:rPr>
              <a:t>About Us</a:t>
            </a:r>
          </a:p>
        </p:txBody>
      </p:sp>
      <p:sp>
        <p:nvSpPr>
          <p:cNvPr id="11" name="TextBox 10"/>
          <p:cNvSpPr txBox="1"/>
          <p:nvPr userDrawn="1"/>
        </p:nvSpPr>
        <p:spPr>
          <a:xfrm>
            <a:off x="6324599" y="2219702"/>
            <a:ext cx="5409435" cy="3724096"/>
          </a:xfrm>
          <a:prstGeom prst="rect">
            <a:avLst/>
          </a:prstGeom>
          <a:noFill/>
        </p:spPr>
        <p:txBody>
          <a:bodyPr wrap="square" rtlCol="0">
            <a:spAutoFit/>
          </a:bodyPr>
          <a:lstStyle/>
          <a:p>
            <a:pPr>
              <a:spcAft>
                <a:spcPts val="1200"/>
              </a:spcAft>
            </a:pPr>
            <a:r>
              <a:rPr lang="en-US" sz="1800" dirty="0">
                <a:latin typeface="Calibri" panose="020F0502020204030204" pitchFamily="34" charset="0"/>
                <a:cs typeface="Calibri" panose="020F0502020204030204" pitchFamily="34" charset="0"/>
              </a:rPr>
              <a:t>The Kentucky Department for Public Health (KDPH) is dedicated to improving the health and</a:t>
            </a:r>
            <a:r>
              <a:rPr lang="en-US" sz="1800" baseline="0" dirty="0">
                <a:latin typeface="Calibri" panose="020F0502020204030204" pitchFamily="34" charset="0"/>
                <a:cs typeface="Calibri" panose="020F0502020204030204" pitchFamily="34" charset="0"/>
              </a:rPr>
              <a:t> safety of Kentuckians through </a:t>
            </a:r>
            <a:r>
              <a:rPr lang="en-US" sz="1800" i="1" baseline="0" dirty="0">
                <a:latin typeface="Calibri" panose="020F0502020204030204" pitchFamily="34" charset="0"/>
                <a:cs typeface="Calibri" panose="020F0502020204030204" pitchFamily="34" charset="0"/>
              </a:rPr>
              <a:t>prevention</a:t>
            </a:r>
            <a:r>
              <a:rPr lang="en-US" sz="1800" baseline="0" dirty="0">
                <a:latin typeface="Calibri" panose="020F0502020204030204" pitchFamily="34" charset="0"/>
                <a:cs typeface="Calibri" panose="020F0502020204030204" pitchFamily="34" charset="0"/>
              </a:rPr>
              <a:t>, </a:t>
            </a:r>
            <a:r>
              <a:rPr lang="en-US" sz="1800" i="1" baseline="0" dirty="0">
                <a:latin typeface="Calibri" panose="020F0502020204030204" pitchFamily="34" charset="0"/>
                <a:cs typeface="Calibri" panose="020F0502020204030204" pitchFamily="34" charset="0"/>
              </a:rPr>
              <a:t>promotion</a:t>
            </a:r>
            <a:r>
              <a:rPr lang="en-US" sz="1800" baseline="0" dirty="0">
                <a:latin typeface="Calibri" panose="020F0502020204030204" pitchFamily="34" charset="0"/>
                <a:cs typeface="Calibri" panose="020F0502020204030204" pitchFamily="34" charset="0"/>
              </a:rPr>
              <a:t>, and </a:t>
            </a:r>
            <a:r>
              <a:rPr lang="en-US" sz="1800" i="1" baseline="0" dirty="0">
                <a:latin typeface="Calibri" panose="020F0502020204030204" pitchFamily="34" charset="0"/>
                <a:cs typeface="Calibri" panose="020F0502020204030204" pitchFamily="34" charset="0"/>
              </a:rPr>
              <a:t>protection</a:t>
            </a:r>
            <a:r>
              <a:rPr lang="en-US" sz="1800" baseline="0" dirty="0">
                <a:latin typeface="Calibri" panose="020F0502020204030204" pitchFamily="34" charset="0"/>
                <a:cs typeface="Calibri" panose="020F0502020204030204" pitchFamily="34" charset="0"/>
              </a:rPr>
              <a:t>.</a:t>
            </a:r>
          </a:p>
          <a:p>
            <a:pPr>
              <a:spcAft>
                <a:spcPts val="1200"/>
              </a:spcAft>
            </a:pPr>
            <a:r>
              <a:rPr lang="en-US" sz="1800" baseline="0" dirty="0">
                <a:latin typeface="Calibri" panose="020F0502020204030204" pitchFamily="34" charset="0"/>
                <a:cs typeface="Calibri" panose="020F0502020204030204" pitchFamily="34" charset="0"/>
              </a:rPr>
              <a:t>As a major part of the Cabinet for Health and Family Services, KDPH provides guidance and support for health departments in all 120 counties.</a:t>
            </a:r>
          </a:p>
          <a:p>
            <a:pPr>
              <a:spcAft>
                <a:spcPts val="1200"/>
              </a:spcAft>
            </a:pPr>
            <a:r>
              <a:rPr lang="en-US" sz="1800" baseline="0" dirty="0">
                <a:latin typeface="Calibri" panose="020F0502020204030204" pitchFamily="34" charset="0"/>
                <a:cs typeface="Calibri" panose="020F0502020204030204" pitchFamily="34" charset="0"/>
              </a:rPr>
              <a:t>Serving as Kentucky’s dedicated public health resource, KDPH is responsible for identifying and allocating resources to communities and public health institutions to prevent and protect against diseases, outbreaks, and hazards statewide. </a:t>
            </a:r>
            <a:endParaRPr lang="en-US" sz="1800" dirty="0">
              <a:latin typeface="Calibri" panose="020F0502020204030204" pitchFamily="34" charset="0"/>
              <a:cs typeface="Calibri" panose="020F0502020204030204" pitchFamily="34" charset="0"/>
            </a:endParaRPr>
          </a:p>
        </p:txBody>
      </p:sp>
      <p:sp>
        <p:nvSpPr>
          <p:cNvPr id="46" name="Rectangle 45"/>
          <p:cNvSpPr/>
          <p:nvPr userDrawn="1"/>
        </p:nvSpPr>
        <p:spPr>
          <a:xfrm>
            <a:off x="1524" y="1880474"/>
            <a:ext cx="12188952" cy="74025"/>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1"/>
          </a:p>
        </p:txBody>
      </p:sp>
      <p:sp>
        <p:nvSpPr>
          <p:cNvPr id="49" name="Rectangle 48"/>
          <p:cNvSpPr/>
          <p:nvPr userDrawn="1"/>
        </p:nvSpPr>
        <p:spPr>
          <a:xfrm>
            <a:off x="1524" y="6154266"/>
            <a:ext cx="12188952" cy="74025"/>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1"/>
          </a:p>
        </p:txBody>
      </p:sp>
      <p:grpSp>
        <p:nvGrpSpPr>
          <p:cNvPr id="5" name="Group 4"/>
          <p:cNvGrpSpPr/>
          <p:nvPr userDrawn="1"/>
        </p:nvGrpSpPr>
        <p:grpSpPr>
          <a:xfrm>
            <a:off x="801014" y="2132972"/>
            <a:ext cx="4747583" cy="2133080"/>
            <a:chOff x="418307" y="2831610"/>
            <a:chExt cx="5196308" cy="2275412"/>
          </a:xfrm>
        </p:grpSpPr>
        <p:sp>
          <p:nvSpPr>
            <p:cNvPr id="17" name="Oval 16"/>
            <p:cNvSpPr/>
            <p:nvPr userDrawn="1"/>
          </p:nvSpPr>
          <p:spPr>
            <a:xfrm>
              <a:off x="2519465" y="3083669"/>
              <a:ext cx="972766" cy="92412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3" name="Picture 2"/>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8307" y="2831610"/>
              <a:ext cx="5196308" cy="2275412"/>
            </a:xfrm>
            <a:prstGeom prst="rect">
              <a:avLst/>
            </a:prstGeom>
          </p:spPr>
        </p:pic>
      </p:grpSp>
      <p:pic>
        <p:nvPicPr>
          <p:cNvPr id="7" name="Picture 6">
            <a:extLst>
              <a:ext uri="{FF2B5EF4-FFF2-40B4-BE49-F238E27FC236}">
                <a16:creationId xmlns:a16="http://schemas.microsoft.com/office/drawing/2014/main" id="{C3A0E324-46C4-1AFE-AB23-81744B9DA971}"/>
              </a:ext>
            </a:extLst>
          </p:cNvPr>
          <p:cNvPicPr>
            <a:picLocks noChangeAspect="1"/>
          </p:cNvPicPr>
          <p:nvPr userDrawn="1"/>
        </p:nvPicPr>
        <p:blipFill rotWithShape="1">
          <a:blip r:embed="rId3"/>
          <a:srcRect l="2771" t="1858" r="2869" b="1969"/>
          <a:stretch/>
        </p:blipFill>
        <p:spPr>
          <a:xfrm>
            <a:off x="2397450" y="4403101"/>
            <a:ext cx="1554707" cy="1554480"/>
          </a:xfrm>
          <a:prstGeom prst="ellipse">
            <a:avLst/>
          </a:prstGeom>
        </p:spPr>
      </p:pic>
      <p:sp>
        <p:nvSpPr>
          <p:cNvPr id="2" name="Slide Number">
            <a:extLst>
              <a:ext uri="{FF2B5EF4-FFF2-40B4-BE49-F238E27FC236}">
                <a16:creationId xmlns:a16="http://schemas.microsoft.com/office/drawing/2014/main" id="{7292CDC2-92A4-79EB-B317-1270783254D6}"/>
              </a:ext>
            </a:extLst>
          </p:cNvPr>
          <p:cNvSpPr>
            <a:spLocks noGrp="1"/>
          </p:cNvSpPr>
          <p:nvPr>
            <p:ph type="sldNum" sz="quarter" idx="4"/>
          </p:nvPr>
        </p:nvSpPr>
        <p:spPr>
          <a:xfrm>
            <a:off x="11362721" y="6504995"/>
            <a:ext cx="695325" cy="251816"/>
          </a:xfrm>
          <a:prstGeom prst="rect">
            <a:avLst/>
          </a:prstGeom>
        </p:spPr>
        <p:txBody>
          <a:bodyPr vert="horz" lIns="91440" tIns="45720" rIns="91440" bIns="45720" rtlCol="0" anchor="ctr"/>
          <a:lstStyle>
            <a:lvl1pPr algn="r">
              <a:defRPr sz="1600" b="0">
                <a:solidFill>
                  <a:schemeClr val="bg2">
                    <a:lumMod val="25000"/>
                  </a:schemeClr>
                </a:solidFill>
                <a:latin typeface="+mn-lt"/>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278555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92">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ission &amp; Vision">
    <p:spTree>
      <p:nvGrpSpPr>
        <p:cNvPr id="1" name=""/>
        <p:cNvGrpSpPr/>
        <p:nvPr/>
      </p:nvGrpSpPr>
      <p:grpSpPr>
        <a:xfrm>
          <a:off x="0" y="0"/>
          <a:ext cx="0" cy="0"/>
          <a:chOff x="0" y="0"/>
          <a:chExt cx="0" cy="0"/>
        </a:xfrm>
      </p:grpSpPr>
      <p:sp>
        <p:nvSpPr>
          <p:cNvPr id="28" name="Title 5"/>
          <p:cNvSpPr txBox="1">
            <a:spLocks/>
          </p:cNvSpPr>
          <p:nvPr userDrawn="1"/>
        </p:nvSpPr>
        <p:spPr>
          <a:xfrm>
            <a:off x="449580" y="457201"/>
            <a:ext cx="11274552" cy="990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400" b="1" dirty="0">
                <a:solidFill>
                  <a:srgbClr val="01203D"/>
                </a:solidFill>
                <a:latin typeface="+mn-lt"/>
                <a:cs typeface="Arial" panose="020B0604020202020204" pitchFamily="34" charset="0"/>
              </a:rPr>
              <a:t>Kentucky Department for Public Health</a:t>
            </a:r>
          </a:p>
        </p:txBody>
      </p:sp>
      <p:sp>
        <p:nvSpPr>
          <p:cNvPr id="8" name="Rectangle 7"/>
          <p:cNvSpPr/>
          <p:nvPr userDrawn="1"/>
        </p:nvSpPr>
        <p:spPr>
          <a:xfrm>
            <a:off x="0" y="1938641"/>
            <a:ext cx="12192000" cy="2049591"/>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Title 5"/>
          <p:cNvSpPr txBox="1">
            <a:spLocks/>
          </p:cNvSpPr>
          <p:nvPr userDrawn="1"/>
        </p:nvSpPr>
        <p:spPr>
          <a:xfrm>
            <a:off x="467868" y="1308600"/>
            <a:ext cx="11256264"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200" b="0" dirty="0">
                <a:solidFill>
                  <a:srgbClr val="01203D"/>
                </a:solidFill>
                <a:latin typeface="+mn-lt"/>
                <a:cs typeface="Arial" panose="020B0604020202020204" pitchFamily="34" charset="0"/>
              </a:rPr>
              <a:t>Mission and Vision in Action</a:t>
            </a:r>
          </a:p>
        </p:txBody>
      </p:sp>
      <p:sp>
        <p:nvSpPr>
          <p:cNvPr id="11" name="TextBox 10"/>
          <p:cNvSpPr txBox="1"/>
          <p:nvPr userDrawn="1"/>
        </p:nvSpPr>
        <p:spPr>
          <a:xfrm>
            <a:off x="6096000" y="2312436"/>
            <a:ext cx="5655014" cy="1015663"/>
          </a:xfrm>
          <a:prstGeom prst="rect">
            <a:avLst/>
          </a:prstGeom>
          <a:noFill/>
        </p:spPr>
        <p:txBody>
          <a:bodyPr wrap="square" rtlCol="0">
            <a:spAutoFit/>
          </a:bodyPr>
          <a:lstStyle/>
          <a:p>
            <a:r>
              <a:rPr lang="en-US" sz="2000" dirty="0">
                <a:latin typeface="+mn-lt"/>
                <a:cs typeface="Arial" panose="020B0604020202020204" pitchFamily="34" charset="0"/>
              </a:rPr>
              <a:t>Our mission is to improve the health and safety of people in Kentucky through prevention, promotion and protection.</a:t>
            </a:r>
          </a:p>
        </p:txBody>
      </p:sp>
      <p:sp>
        <p:nvSpPr>
          <p:cNvPr id="12" name="Rectangle 11"/>
          <p:cNvSpPr/>
          <p:nvPr userDrawn="1"/>
        </p:nvSpPr>
        <p:spPr>
          <a:xfrm>
            <a:off x="457203" y="2281658"/>
            <a:ext cx="5410198" cy="1077218"/>
          </a:xfrm>
          <a:prstGeom prst="rect">
            <a:avLst/>
          </a:prstGeom>
        </p:spPr>
        <p:txBody>
          <a:bodyPr wrap="square">
            <a:spAutoFit/>
          </a:bodyPr>
          <a:lstStyle/>
          <a:p>
            <a:pPr algn="r"/>
            <a:r>
              <a:rPr lang="en-US" sz="3200" b="0" dirty="0">
                <a:solidFill>
                  <a:srgbClr val="01203D"/>
                </a:solidFill>
                <a:latin typeface="+mn-lt"/>
                <a:cs typeface="Arial" panose="020B0604020202020204" pitchFamily="34" charset="0"/>
              </a:rPr>
              <a:t>Healthier People, </a:t>
            </a:r>
            <a:br>
              <a:rPr lang="en-US" sz="3200" b="0" dirty="0">
                <a:solidFill>
                  <a:srgbClr val="01203D"/>
                </a:solidFill>
                <a:latin typeface="+mn-lt"/>
                <a:cs typeface="Arial" panose="020B0604020202020204" pitchFamily="34" charset="0"/>
              </a:rPr>
            </a:br>
            <a:r>
              <a:rPr lang="en-US" sz="3200" b="0" dirty="0">
                <a:solidFill>
                  <a:srgbClr val="01203D"/>
                </a:solidFill>
                <a:latin typeface="+mn-lt"/>
                <a:cs typeface="Arial" panose="020B0604020202020204" pitchFamily="34" charset="0"/>
              </a:rPr>
              <a:t>Healthier Communities.</a:t>
            </a:r>
          </a:p>
        </p:txBody>
      </p:sp>
      <p:grpSp>
        <p:nvGrpSpPr>
          <p:cNvPr id="3" name="Group 2">
            <a:extLst>
              <a:ext uri="{FF2B5EF4-FFF2-40B4-BE49-F238E27FC236}">
                <a16:creationId xmlns:a16="http://schemas.microsoft.com/office/drawing/2014/main" id="{D3A96BC8-AC66-809E-5D6C-9C7E722D2AAD}"/>
              </a:ext>
            </a:extLst>
          </p:cNvPr>
          <p:cNvGrpSpPr/>
          <p:nvPr userDrawn="1"/>
        </p:nvGrpSpPr>
        <p:grpSpPr>
          <a:xfrm>
            <a:off x="1817085" y="3698280"/>
            <a:ext cx="8557830" cy="578875"/>
            <a:chOff x="2011721" y="3698280"/>
            <a:chExt cx="8557830" cy="578875"/>
          </a:xfrm>
        </p:grpSpPr>
        <p:sp>
          <p:nvSpPr>
            <p:cNvPr id="14" name="Pentagon 13"/>
            <p:cNvSpPr/>
            <p:nvPr userDrawn="1"/>
          </p:nvSpPr>
          <p:spPr>
            <a:xfrm>
              <a:off x="7524599" y="3698280"/>
              <a:ext cx="3044952" cy="578875"/>
            </a:xfrm>
            <a:prstGeom prst="homePlate">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62BCF0"/>
                </a:solidFill>
              </a:endParaRPr>
            </a:p>
          </p:txBody>
        </p:sp>
        <p:sp>
          <p:nvSpPr>
            <p:cNvPr id="15" name="Pentagon 14"/>
            <p:cNvSpPr/>
            <p:nvPr userDrawn="1"/>
          </p:nvSpPr>
          <p:spPr>
            <a:xfrm>
              <a:off x="4768583" y="3698280"/>
              <a:ext cx="3044952" cy="578875"/>
            </a:xfrm>
            <a:prstGeom prst="homePlate">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Pentagon 15"/>
            <p:cNvSpPr/>
            <p:nvPr userDrawn="1"/>
          </p:nvSpPr>
          <p:spPr>
            <a:xfrm>
              <a:off x="2011721" y="3698280"/>
              <a:ext cx="3044952" cy="578875"/>
            </a:xfrm>
            <a:prstGeom prst="homePlate">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extBox 16"/>
            <p:cNvSpPr txBox="1"/>
            <p:nvPr userDrawn="1"/>
          </p:nvSpPr>
          <p:spPr>
            <a:xfrm>
              <a:off x="2784767" y="3795907"/>
              <a:ext cx="1538587" cy="369332"/>
            </a:xfrm>
            <a:prstGeom prst="rect">
              <a:avLst/>
            </a:prstGeom>
            <a:noFill/>
          </p:spPr>
          <p:txBody>
            <a:bodyPr wrap="square" rtlCol="0">
              <a:spAutoFit/>
            </a:bodyPr>
            <a:lstStyle/>
            <a:p>
              <a:pPr algn="ctr"/>
              <a:r>
                <a:rPr lang="en-US" sz="1800" b="1" dirty="0">
                  <a:solidFill>
                    <a:srgbClr val="01203D"/>
                  </a:solidFill>
                  <a:latin typeface="+mn-lt"/>
                  <a:cs typeface="Arial" panose="020B0604020202020204" pitchFamily="34" charset="0"/>
                </a:rPr>
                <a:t>Prevention</a:t>
              </a:r>
            </a:p>
          </p:txBody>
        </p:sp>
        <p:sp>
          <p:nvSpPr>
            <p:cNvPr id="18" name="TextBox 17"/>
            <p:cNvSpPr txBox="1"/>
            <p:nvPr userDrawn="1"/>
          </p:nvSpPr>
          <p:spPr>
            <a:xfrm>
              <a:off x="8279895" y="3795908"/>
              <a:ext cx="1512451" cy="369332"/>
            </a:xfrm>
            <a:prstGeom prst="rect">
              <a:avLst/>
            </a:prstGeom>
            <a:noFill/>
          </p:spPr>
          <p:txBody>
            <a:bodyPr wrap="square" rtlCol="0">
              <a:spAutoFit/>
            </a:bodyPr>
            <a:lstStyle/>
            <a:p>
              <a:pPr algn="ctr"/>
              <a:r>
                <a:rPr lang="en-US" sz="1800" b="1" dirty="0">
                  <a:solidFill>
                    <a:srgbClr val="01203D"/>
                  </a:solidFill>
                  <a:latin typeface="+mn-lt"/>
                  <a:cs typeface="Arial" panose="020B0604020202020204" pitchFamily="34" charset="0"/>
                </a:rPr>
                <a:t>Protection</a:t>
              </a:r>
            </a:p>
          </p:txBody>
        </p:sp>
        <p:sp>
          <p:nvSpPr>
            <p:cNvPr id="19" name="TextBox 18"/>
            <p:cNvSpPr txBox="1"/>
            <p:nvPr userDrawn="1"/>
          </p:nvSpPr>
          <p:spPr>
            <a:xfrm>
              <a:off x="5502987" y="3795908"/>
              <a:ext cx="1590713" cy="369332"/>
            </a:xfrm>
            <a:prstGeom prst="rect">
              <a:avLst/>
            </a:prstGeom>
            <a:noFill/>
          </p:spPr>
          <p:txBody>
            <a:bodyPr wrap="square" rtlCol="0">
              <a:spAutoFit/>
            </a:bodyPr>
            <a:lstStyle/>
            <a:p>
              <a:pPr algn="ctr"/>
              <a:r>
                <a:rPr lang="en-US" sz="1800" b="1" dirty="0">
                  <a:solidFill>
                    <a:schemeClr val="bg1"/>
                  </a:solidFill>
                  <a:latin typeface="+mn-lt"/>
                  <a:ea typeface="Batang" panose="02030600000101010101" pitchFamily="18" charset="-127"/>
                  <a:cs typeface="Arial" panose="020B0604020202020204" pitchFamily="34" charset="0"/>
                </a:rPr>
                <a:t>Promotion</a:t>
              </a:r>
            </a:p>
          </p:txBody>
        </p:sp>
      </p:grpSp>
      <p:sp>
        <p:nvSpPr>
          <p:cNvPr id="23" name="TextBox 22"/>
          <p:cNvSpPr txBox="1"/>
          <p:nvPr userDrawn="1"/>
        </p:nvSpPr>
        <p:spPr>
          <a:xfrm>
            <a:off x="4995899" y="4635681"/>
            <a:ext cx="2675068" cy="1247714"/>
          </a:xfrm>
          <a:prstGeom prst="rect">
            <a:avLst/>
          </a:prstGeom>
          <a:noFill/>
        </p:spPr>
        <p:txBody>
          <a:bodyPr wrap="square" rtlCol="0">
            <a:spAutoFit/>
          </a:bodyPr>
          <a:lstStyle/>
          <a:p>
            <a:pPr marL="0" marR="0" lvl="0" indent="0" algn="l" defTabSz="914377" rtl="0" eaLnBrk="1" fontAlgn="auto" latinLnBrk="0" hangingPunct="1">
              <a:lnSpc>
                <a:spcPct val="80000"/>
              </a:lnSpc>
              <a:spcBef>
                <a:spcPts val="0"/>
              </a:spcBef>
              <a:spcAft>
                <a:spcPts val="1200"/>
              </a:spcAft>
              <a:buClrTx/>
              <a:buSzTx/>
              <a:buFontTx/>
              <a:buNone/>
              <a:tabLst/>
              <a:defRPr/>
            </a:pPr>
            <a:r>
              <a:rPr lang="en-US" sz="1400" dirty="0">
                <a:latin typeface="Calibri" panose="020F0502020204030204" pitchFamily="34" charset="0"/>
                <a:cs typeface="Calibri" panose="020F0502020204030204" pitchFamily="34" charset="0"/>
              </a:rPr>
              <a:t>Immunizations</a:t>
            </a:r>
          </a:p>
          <a:p>
            <a:pPr algn="l">
              <a:lnSpc>
                <a:spcPct val="80000"/>
              </a:lnSpc>
              <a:spcAft>
                <a:spcPts val="1200"/>
              </a:spcAft>
            </a:pPr>
            <a:r>
              <a:rPr lang="en-US" sz="1400" dirty="0">
                <a:latin typeface="Calibri" panose="020F0502020204030204" pitchFamily="34" charset="0"/>
                <a:cs typeface="Calibri" panose="020F0502020204030204" pitchFamily="34" charset="0"/>
              </a:rPr>
              <a:t>KEIS</a:t>
            </a:r>
          </a:p>
          <a:p>
            <a:pPr marL="0" marR="0" lvl="0" indent="0" algn="l" defTabSz="914377" rtl="0" eaLnBrk="1" fontAlgn="auto" latinLnBrk="0" hangingPunct="1">
              <a:lnSpc>
                <a:spcPct val="80000"/>
              </a:lnSpc>
              <a:spcBef>
                <a:spcPts val="0"/>
              </a:spcBef>
              <a:spcAft>
                <a:spcPts val="1200"/>
              </a:spcAft>
              <a:buClrTx/>
              <a:buSzTx/>
              <a:buFontTx/>
              <a:buNone/>
              <a:tabLst/>
              <a:defRPr/>
            </a:pPr>
            <a:r>
              <a:rPr lang="en-US" sz="1400" dirty="0">
                <a:latin typeface="Calibri" panose="020F0502020204030204" pitchFamily="34" charset="0"/>
                <a:cs typeface="Calibri" panose="020F0502020204030204" pitchFamily="34" charset="0"/>
              </a:rPr>
              <a:t>Mobile Harm Reduction</a:t>
            </a:r>
          </a:p>
          <a:p>
            <a:pPr marL="0" marR="0" lvl="0" indent="0" algn="l" defTabSz="914377" rtl="0" eaLnBrk="1" fontAlgn="auto" latinLnBrk="0" hangingPunct="1">
              <a:lnSpc>
                <a:spcPct val="80000"/>
              </a:lnSpc>
              <a:spcBef>
                <a:spcPts val="0"/>
              </a:spcBef>
              <a:spcAft>
                <a:spcPts val="1200"/>
              </a:spcAft>
              <a:buClrTx/>
              <a:buSzTx/>
              <a:buFontTx/>
              <a:buNone/>
              <a:tabLst/>
              <a:defRPr/>
            </a:pPr>
            <a:r>
              <a:rPr lang="en-US" sz="1400" dirty="0">
                <a:latin typeface="Calibri" panose="020F0502020204030204" pitchFamily="34" charset="0"/>
                <a:cs typeface="Calibri" panose="020F0502020204030204" pitchFamily="34" charset="0"/>
              </a:rPr>
              <a:t>Newborn Screening</a:t>
            </a:r>
          </a:p>
        </p:txBody>
      </p:sp>
      <p:sp>
        <p:nvSpPr>
          <p:cNvPr id="24" name="TextBox 23"/>
          <p:cNvSpPr txBox="1"/>
          <p:nvPr userDrawn="1"/>
        </p:nvSpPr>
        <p:spPr>
          <a:xfrm>
            <a:off x="2215993" y="4632833"/>
            <a:ext cx="2748883" cy="1247714"/>
          </a:xfrm>
          <a:prstGeom prst="rect">
            <a:avLst/>
          </a:prstGeom>
          <a:noFill/>
        </p:spPr>
        <p:txBody>
          <a:bodyPr wrap="square" rtlCol="0">
            <a:spAutoFit/>
          </a:bodyPr>
          <a:lstStyle/>
          <a:p>
            <a:pPr marL="0" marR="0" lvl="0" indent="0" algn="l" defTabSz="914377" rtl="0" eaLnBrk="1" fontAlgn="auto" latinLnBrk="0" hangingPunct="1">
              <a:lnSpc>
                <a:spcPct val="80000"/>
              </a:lnSpc>
              <a:spcBef>
                <a:spcPts val="0"/>
              </a:spcBef>
              <a:spcAft>
                <a:spcPts val="1200"/>
              </a:spcAft>
              <a:buClrTx/>
              <a:buSzTx/>
              <a:buFontTx/>
              <a:buNone/>
              <a:tabLst/>
              <a:defRPr/>
            </a:pPr>
            <a:r>
              <a:rPr lang="en-US" sz="1400" dirty="0">
                <a:latin typeface="Calibri" panose="020F0502020204030204" pitchFamily="34" charset="0"/>
                <a:cs typeface="Calibri" panose="020F0502020204030204" pitchFamily="34" charset="0"/>
              </a:rPr>
              <a:t>Diabetes Prevention</a:t>
            </a:r>
          </a:p>
          <a:p>
            <a:pPr marL="0" marR="0" lvl="0" indent="0" algn="l" defTabSz="914377" rtl="0" eaLnBrk="1" fontAlgn="auto" latinLnBrk="0" hangingPunct="1">
              <a:lnSpc>
                <a:spcPct val="80000"/>
              </a:lnSpc>
              <a:spcBef>
                <a:spcPts val="0"/>
              </a:spcBef>
              <a:spcAft>
                <a:spcPts val="1200"/>
              </a:spcAft>
              <a:buClrTx/>
              <a:buSzTx/>
              <a:buFontTx/>
              <a:buNone/>
              <a:tabLst/>
              <a:defRPr/>
            </a:pPr>
            <a:r>
              <a:rPr lang="en-US" sz="1400" dirty="0">
                <a:latin typeface="Calibri" panose="020F0502020204030204" pitchFamily="34" charset="0"/>
                <a:cs typeface="Calibri" panose="020F0502020204030204" pitchFamily="34" charset="0"/>
              </a:rPr>
              <a:t>Disease Surveillance</a:t>
            </a:r>
          </a:p>
          <a:p>
            <a:pPr marL="0" marR="0" lvl="0" indent="0" algn="l" defTabSz="914377" rtl="0" eaLnBrk="1" fontAlgn="auto" latinLnBrk="0" hangingPunct="1">
              <a:lnSpc>
                <a:spcPct val="80000"/>
              </a:lnSpc>
              <a:spcBef>
                <a:spcPts val="0"/>
              </a:spcBef>
              <a:spcAft>
                <a:spcPts val="1200"/>
              </a:spcAft>
              <a:buClrTx/>
              <a:buSzTx/>
              <a:buFontTx/>
              <a:buNone/>
              <a:tabLst/>
              <a:defRPr/>
            </a:pPr>
            <a:r>
              <a:rPr lang="en-US" sz="1400" dirty="0">
                <a:latin typeface="Calibri" panose="020F0502020204030204" pitchFamily="34" charset="0"/>
                <a:cs typeface="Calibri" panose="020F0502020204030204" pitchFamily="34" charset="0"/>
              </a:rPr>
              <a:t>Environmental Inspections</a:t>
            </a:r>
          </a:p>
          <a:p>
            <a:pPr algn="l">
              <a:lnSpc>
                <a:spcPct val="80000"/>
              </a:lnSpc>
              <a:spcAft>
                <a:spcPts val="1200"/>
              </a:spcAft>
            </a:pPr>
            <a:r>
              <a:rPr lang="en-US" sz="1400" dirty="0">
                <a:latin typeface="Calibri" panose="020F0502020204030204" pitchFamily="34" charset="0"/>
                <a:cs typeface="Calibri" panose="020F0502020204030204" pitchFamily="34" charset="0"/>
              </a:rPr>
              <a:t>HANDS</a:t>
            </a:r>
          </a:p>
        </p:txBody>
      </p:sp>
      <p:sp>
        <p:nvSpPr>
          <p:cNvPr id="25" name="TextBox 24"/>
          <p:cNvSpPr txBox="1"/>
          <p:nvPr userDrawn="1"/>
        </p:nvSpPr>
        <p:spPr>
          <a:xfrm>
            <a:off x="7738261" y="4635682"/>
            <a:ext cx="3598401" cy="1247714"/>
          </a:xfrm>
          <a:prstGeom prst="rect">
            <a:avLst/>
          </a:prstGeom>
          <a:noFill/>
        </p:spPr>
        <p:txBody>
          <a:bodyPr wrap="square" rtlCol="0">
            <a:spAutoFit/>
          </a:bodyPr>
          <a:lstStyle/>
          <a:p>
            <a:pPr algn="l">
              <a:lnSpc>
                <a:spcPct val="80000"/>
              </a:lnSpc>
              <a:spcAft>
                <a:spcPts val="1200"/>
              </a:spcAft>
            </a:pPr>
            <a:r>
              <a:rPr lang="en-US" sz="1400" dirty="0">
                <a:latin typeface="Calibri" panose="020F0502020204030204" pitchFamily="34" charset="0"/>
                <a:cs typeface="Calibri" panose="020F0502020204030204" pitchFamily="34" charset="0"/>
              </a:rPr>
              <a:t>Prescription Assistance</a:t>
            </a:r>
          </a:p>
          <a:p>
            <a:pPr algn="l">
              <a:lnSpc>
                <a:spcPct val="80000"/>
              </a:lnSpc>
              <a:spcAft>
                <a:spcPts val="1200"/>
              </a:spcAft>
            </a:pPr>
            <a:r>
              <a:rPr lang="en-US" sz="1400" dirty="0">
                <a:latin typeface="Calibri" panose="020F0502020204030204" pitchFamily="34" charset="0"/>
                <a:cs typeface="Calibri" panose="020F0502020204030204" pitchFamily="34" charset="0"/>
              </a:rPr>
              <a:t>Public Health Disaster Preparedness</a:t>
            </a:r>
          </a:p>
          <a:p>
            <a:pPr marL="0" marR="0" lvl="0" indent="0" algn="l" defTabSz="914377" rtl="0" eaLnBrk="1" fontAlgn="auto" latinLnBrk="0" hangingPunct="1">
              <a:lnSpc>
                <a:spcPct val="80000"/>
              </a:lnSpc>
              <a:spcBef>
                <a:spcPts val="0"/>
              </a:spcBef>
              <a:spcAft>
                <a:spcPts val="1200"/>
              </a:spcAft>
              <a:buClrTx/>
              <a:buSzTx/>
              <a:buFontTx/>
              <a:buNone/>
              <a:tabLst/>
              <a:defRPr/>
            </a:pPr>
            <a:r>
              <a:rPr lang="en-US" sz="1400" dirty="0">
                <a:latin typeface="Calibri" panose="020F0502020204030204" pitchFamily="34" charset="0"/>
                <a:cs typeface="Calibri" panose="020F0502020204030204" pitchFamily="34" charset="0"/>
              </a:rPr>
              <a:t>Smoking Cessation</a:t>
            </a:r>
          </a:p>
          <a:p>
            <a:pPr algn="l">
              <a:lnSpc>
                <a:spcPct val="80000"/>
              </a:lnSpc>
              <a:spcAft>
                <a:spcPts val="1200"/>
              </a:spcAft>
            </a:pPr>
            <a:r>
              <a:rPr lang="en-US" sz="1400" dirty="0">
                <a:latin typeface="Calibri" panose="020F0502020204030204" pitchFamily="34" charset="0"/>
                <a:cs typeface="Calibri" panose="020F0502020204030204" pitchFamily="34" charset="0"/>
              </a:rPr>
              <a:t>WIC</a:t>
            </a:r>
          </a:p>
        </p:txBody>
      </p:sp>
      <p:cxnSp>
        <p:nvCxnSpPr>
          <p:cNvPr id="5" name="Straight Connector 4">
            <a:extLst>
              <a:ext uri="{FF2B5EF4-FFF2-40B4-BE49-F238E27FC236}">
                <a16:creationId xmlns:a16="http://schemas.microsoft.com/office/drawing/2014/main" id="{11446A55-4720-4A92-9EBE-3363A8E88D24}"/>
              </a:ext>
            </a:extLst>
          </p:cNvPr>
          <p:cNvCxnSpPr/>
          <p:nvPr userDrawn="1"/>
        </p:nvCxnSpPr>
        <p:spPr>
          <a:xfrm>
            <a:off x="1995055" y="4559365"/>
            <a:ext cx="0" cy="1371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B30DA4F-25DD-486B-8587-34A50118C517}"/>
              </a:ext>
            </a:extLst>
          </p:cNvPr>
          <p:cNvCxnSpPr/>
          <p:nvPr userDrawn="1"/>
        </p:nvCxnSpPr>
        <p:spPr>
          <a:xfrm>
            <a:off x="4774784" y="4559365"/>
            <a:ext cx="0" cy="1371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E146C62-80D5-4698-9C9A-86FAB6AA17E0}"/>
              </a:ext>
            </a:extLst>
          </p:cNvPr>
          <p:cNvCxnSpPr/>
          <p:nvPr userDrawn="1"/>
        </p:nvCxnSpPr>
        <p:spPr>
          <a:xfrm>
            <a:off x="7524599" y="4570889"/>
            <a:ext cx="0" cy="13716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Slide Number">
            <a:extLst>
              <a:ext uri="{FF2B5EF4-FFF2-40B4-BE49-F238E27FC236}">
                <a16:creationId xmlns:a16="http://schemas.microsoft.com/office/drawing/2014/main" id="{7CD2BFC8-886F-7022-9C8F-CE9AE47FC43B}"/>
              </a:ext>
            </a:extLst>
          </p:cNvPr>
          <p:cNvSpPr>
            <a:spLocks noGrp="1"/>
          </p:cNvSpPr>
          <p:nvPr>
            <p:ph type="sldNum" sz="quarter" idx="4"/>
          </p:nvPr>
        </p:nvSpPr>
        <p:spPr>
          <a:xfrm>
            <a:off x="11362721" y="6504995"/>
            <a:ext cx="695325" cy="251816"/>
          </a:xfrm>
          <a:prstGeom prst="rect">
            <a:avLst/>
          </a:prstGeom>
        </p:spPr>
        <p:txBody>
          <a:bodyPr vert="horz" lIns="91440" tIns="45720" rIns="91440" bIns="45720" rtlCol="0" anchor="ctr"/>
          <a:lstStyle>
            <a:lvl1pPr algn="r">
              <a:defRPr sz="1600" b="0">
                <a:solidFill>
                  <a:schemeClr val="bg2">
                    <a:lumMod val="25000"/>
                  </a:schemeClr>
                </a:solidFill>
                <a:latin typeface="+mn-lt"/>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54753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248">
          <p15:clr>
            <a:srgbClr val="FBAE40"/>
          </p15:clr>
        </p15:guide>
        <p15:guide id="2" orient="horz" pos="3288">
          <p15:clr>
            <a:srgbClr val="FBAE40"/>
          </p15:clr>
        </p15:guide>
        <p15:guide id="3" orient="horz" pos="3936">
          <p15:clr>
            <a:srgbClr val="FBAE40"/>
          </p15:clr>
        </p15:guide>
        <p15:guide id="4" pos="3000">
          <p15:clr>
            <a:srgbClr val="FBAE40"/>
          </p15:clr>
        </p15:guide>
        <p15:guide id="5" pos="4728">
          <p15:clr>
            <a:srgbClr val="FBAE40"/>
          </p15:clr>
        </p15:guide>
        <p15:guide id="6" pos="2232">
          <p15:clr>
            <a:srgbClr val="FBAE40"/>
          </p15:clr>
        </p15:guide>
        <p15:guide id="7" pos="3960">
          <p15:clr>
            <a:srgbClr val="FBAE40"/>
          </p15:clr>
        </p15:guide>
        <p15:guide id="8" pos="5688">
          <p15:clr>
            <a:srgbClr val="FBAE40"/>
          </p15:clr>
        </p15:guide>
        <p15:guide id="9" orient="horz" pos="177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ogram Chart">
    <p:spTree>
      <p:nvGrpSpPr>
        <p:cNvPr id="1" name=""/>
        <p:cNvGrpSpPr/>
        <p:nvPr/>
      </p:nvGrpSpPr>
      <p:grpSpPr>
        <a:xfrm>
          <a:off x="0" y="0"/>
          <a:ext cx="0" cy="0"/>
          <a:chOff x="0" y="0"/>
          <a:chExt cx="0" cy="0"/>
        </a:xfrm>
      </p:grpSpPr>
      <p:sp>
        <p:nvSpPr>
          <p:cNvPr id="10" name="Rectangle 9"/>
          <p:cNvSpPr/>
          <p:nvPr userDrawn="1"/>
        </p:nvSpPr>
        <p:spPr>
          <a:xfrm>
            <a:off x="0" y="-5713"/>
            <a:ext cx="4069080" cy="63640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itle 5"/>
          <p:cNvSpPr txBox="1">
            <a:spLocks/>
          </p:cNvSpPr>
          <p:nvPr userDrawn="1"/>
        </p:nvSpPr>
        <p:spPr>
          <a:xfrm>
            <a:off x="301835" y="2885732"/>
            <a:ext cx="3355768" cy="8721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rgbClr val="01203D"/>
                </a:solidFill>
                <a:latin typeface="+mn-lt"/>
                <a:cs typeface="Arial" panose="020B0604020202020204" pitchFamily="34" charset="0"/>
              </a:rPr>
              <a:t>Organizational Chart</a:t>
            </a:r>
          </a:p>
        </p:txBody>
      </p:sp>
      <p:sp>
        <p:nvSpPr>
          <p:cNvPr id="31" name="Title 5"/>
          <p:cNvSpPr txBox="1">
            <a:spLocks/>
          </p:cNvSpPr>
          <p:nvPr userDrawn="1"/>
        </p:nvSpPr>
        <p:spPr>
          <a:xfrm>
            <a:off x="308004" y="469892"/>
            <a:ext cx="3359538" cy="19353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b="1" dirty="0">
                <a:solidFill>
                  <a:srgbClr val="01203D"/>
                </a:solidFill>
                <a:latin typeface="+mn-lt"/>
                <a:cs typeface="Arial" panose="020B0604020202020204" pitchFamily="34" charset="0"/>
              </a:rPr>
              <a:t>Kentucky Department for</a:t>
            </a:r>
            <a:br>
              <a:rPr lang="en-US" sz="3600" b="1" dirty="0">
                <a:solidFill>
                  <a:srgbClr val="01203D"/>
                </a:solidFill>
                <a:latin typeface="+mn-lt"/>
                <a:cs typeface="Arial" panose="020B0604020202020204" pitchFamily="34" charset="0"/>
              </a:rPr>
            </a:br>
            <a:r>
              <a:rPr lang="en-US" sz="3600" b="1" dirty="0">
                <a:solidFill>
                  <a:srgbClr val="01203D"/>
                </a:solidFill>
                <a:latin typeface="+mn-lt"/>
                <a:cs typeface="Arial" panose="020B0604020202020204" pitchFamily="34" charset="0"/>
              </a:rPr>
              <a:t>Public Health</a:t>
            </a:r>
          </a:p>
        </p:txBody>
      </p:sp>
      <p:sp>
        <p:nvSpPr>
          <p:cNvPr id="2" name="Rectangle 1">
            <a:extLst>
              <a:ext uri="{FF2B5EF4-FFF2-40B4-BE49-F238E27FC236}">
                <a16:creationId xmlns:a16="http://schemas.microsoft.com/office/drawing/2014/main" id="{E52F02EA-6BDA-FED3-0F23-D94001152A94}"/>
              </a:ext>
            </a:extLst>
          </p:cNvPr>
          <p:cNvSpPr/>
          <p:nvPr userDrawn="1"/>
        </p:nvSpPr>
        <p:spPr>
          <a:xfrm>
            <a:off x="9305392" y="213479"/>
            <a:ext cx="3187337" cy="6262484"/>
          </a:xfrm>
          <a:prstGeom prst="rect">
            <a:avLst/>
          </a:prstGeom>
        </p:spPr>
        <p:txBody>
          <a:bodyPr wrap="square">
            <a:spAutoFit/>
          </a:bodyPr>
          <a:lstStyle/>
          <a:p>
            <a:pPr marL="0" marR="0" lvl="0" indent="0" algn="l" defTabSz="889000" rtl="0" eaLnBrk="1" fontAlgn="auto" latinLnBrk="0" hangingPunct="1">
              <a:lnSpc>
                <a:spcPct val="80000"/>
              </a:lnSpc>
              <a:spcBef>
                <a:spcPct val="0"/>
              </a:spcBef>
              <a:spcAft>
                <a:spcPct val="35000"/>
              </a:spcAft>
              <a:buClrTx/>
              <a:buSzTx/>
              <a:buFontTx/>
              <a:buNone/>
              <a:tabLst/>
              <a:defRPr/>
            </a:pPr>
            <a:r>
              <a:rPr lang="en-US" sz="1100" kern="1200" dirty="0">
                <a:solidFill>
                  <a:schemeClr val="accent2">
                    <a:lumMod val="50000"/>
                  </a:schemeClr>
                </a:solidFill>
                <a:latin typeface="+mn-lt"/>
              </a:rPr>
              <a:t>Health Equity</a:t>
            </a:r>
          </a:p>
          <a:p>
            <a:pPr lvl="0" algn="l" defTabSz="889000">
              <a:lnSpc>
                <a:spcPct val="80000"/>
              </a:lnSpc>
              <a:spcBef>
                <a:spcPct val="0"/>
              </a:spcBef>
              <a:spcAft>
                <a:spcPct val="35000"/>
              </a:spcAft>
            </a:pPr>
            <a:r>
              <a:rPr lang="en-US" sz="1100" kern="1200" baseline="0" dirty="0">
                <a:solidFill>
                  <a:srgbClr val="01203D"/>
                </a:solidFill>
                <a:latin typeface="+mn-lt"/>
              </a:rPr>
              <a:t>Contracts and Payment</a:t>
            </a:r>
          </a:p>
          <a:p>
            <a:pPr lvl="0" algn="l" defTabSz="889000">
              <a:lnSpc>
                <a:spcPct val="80000"/>
              </a:lnSpc>
              <a:spcBef>
                <a:spcPct val="0"/>
              </a:spcBef>
              <a:spcAft>
                <a:spcPct val="35000"/>
              </a:spcAft>
            </a:pPr>
            <a:r>
              <a:rPr lang="en-US" sz="1100" kern="1200" baseline="0" dirty="0">
                <a:solidFill>
                  <a:srgbClr val="01203D"/>
                </a:solidFill>
                <a:latin typeface="+mn-lt"/>
              </a:rPr>
              <a:t>Local Health Operations</a:t>
            </a:r>
          </a:p>
          <a:p>
            <a:pPr lvl="0" algn="l" defTabSz="889000">
              <a:lnSpc>
                <a:spcPct val="80000"/>
              </a:lnSpc>
              <a:spcBef>
                <a:spcPct val="0"/>
              </a:spcBef>
              <a:spcAft>
                <a:spcPct val="35000"/>
              </a:spcAft>
            </a:pPr>
            <a:r>
              <a:rPr lang="en-US" sz="1100" kern="1200" baseline="0" dirty="0">
                <a:solidFill>
                  <a:srgbClr val="01203D"/>
                </a:solidFill>
                <a:latin typeface="+mn-lt"/>
              </a:rPr>
              <a:t>Budget</a:t>
            </a:r>
          </a:p>
          <a:p>
            <a:pPr lvl="0" algn="l" defTabSz="889000">
              <a:lnSpc>
                <a:spcPct val="80000"/>
              </a:lnSpc>
              <a:spcBef>
                <a:spcPct val="0"/>
              </a:spcBef>
              <a:spcAft>
                <a:spcPct val="35000"/>
              </a:spcAft>
            </a:pPr>
            <a:r>
              <a:rPr lang="en-US" sz="1100" kern="1200" baseline="0" dirty="0">
                <a:solidFill>
                  <a:srgbClr val="01203D"/>
                </a:solidFill>
                <a:latin typeface="+mn-lt"/>
              </a:rPr>
              <a:t>Local Health Personnel</a:t>
            </a:r>
          </a:p>
          <a:p>
            <a:pPr lvl="0" algn="l" defTabSz="889000">
              <a:lnSpc>
                <a:spcPct val="80000"/>
              </a:lnSpc>
              <a:spcBef>
                <a:spcPct val="0"/>
              </a:spcBef>
              <a:spcAft>
                <a:spcPct val="35000"/>
              </a:spcAft>
            </a:pPr>
            <a:r>
              <a:rPr lang="en-US" sz="1100" kern="1200" baseline="0" dirty="0">
                <a:solidFill>
                  <a:srgbClr val="01203D"/>
                </a:solidFill>
                <a:latin typeface="+mn-lt"/>
              </a:rPr>
              <a:t>Education and Workforce Development</a:t>
            </a:r>
          </a:p>
          <a:p>
            <a:pPr lvl="0" algn="l" defTabSz="889000">
              <a:lnSpc>
                <a:spcPct val="80000"/>
              </a:lnSpc>
              <a:spcBef>
                <a:spcPct val="0"/>
              </a:spcBef>
              <a:spcAft>
                <a:spcPct val="35000"/>
              </a:spcAft>
            </a:pPr>
            <a:r>
              <a:rPr lang="en-US" sz="1100" kern="1200" baseline="0" dirty="0">
                <a:solidFill>
                  <a:srgbClr val="01203D"/>
                </a:solidFill>
                <a:latin typeface="+mn-lt"/>
              </a:rPr>
              <a:t>Grants Coordination</a:t>
            </a:r>
          </a:p>
          <a:p>
            <a:pPr lvl="0" algn="l" defTabSz="889000">
              <a:lnSpc>
                <a:spcPct val="80000"/>
              </a:lnSpc>
              <a:spcBef>
                <a:spcPct val="0"/>
              </a:spcBef>
              <a:spcAft>
                <a:spcPct val="35000"/>
              </a:spcAft>
            </a:pPr>
            <a:r>
              <a:rPr lang="en-US" sz="1100" kern="1200" baseline="0" dirty="0">
                <a:solidFill>
                  <a:srgbClr val="62BCF0"/>
                </a:solidFill>
                <a:latin typeface="+mn-lt"/>
              </a:rPr>
              <a:t>Infectious Disease</a:t>
            </a:r>
          </a:p>
          <a:p>
            <a:pPr lvl="0" algn="l" defTabSz="889000">
              <a:lnSpc>
                <a:spcPct val="80000"/>
              </a:lnSpc>
              <a:spcBef>
                <a:spcPct val="0"/>
              </a:spcBef>
              <a:spcAft>
                <a:spcPct val="35000"/>
              </a:spcAft>
            </a:pPr>
            <a:r>
              <a:rPr lang="en-US" sz="1100" kern="1200" baseline="0" dirty="0">
                <a:solidFill>
                  <a:srgbClr val="62BCF0"/>
                </a:solidFill>
                <a:latin typeface="+mn-lt"/>
              </a:rPr>
              <a:t>Vital Statistics</a:t>
            </a:r>
          </a:p>
          <a:p>
            <a:pPr lvl="0" algn="l" defTabSz="889000">
              <a:lnSpc>
                <a:spcPct val="80000"/>
              </a:lnSpc>
              <a:spcBef>
                <a:spcPct val="0"/>
              </a:spcBef>
              <a:spcAft>
                <a:spcPct val="35000"/>
              </a:spcAft>
            </a:pPr>
            <a:r>
              <a:rPr lang="en-US" sz="1100" kern="1200" baseline="0" dirty="0">
                <a:solidFill>
                  <a:srgbClr val="62BCF0"/>
                </a:solidFill>
                <a:latin typeface="+mn-lt"/>
              </a:rPr>
              <a:t>Immunizations</a:t>
            </a:r>
          </a:p>
          <a:p>
            <a:pPr lvl="0" algn="l" defTabSz="889000">
              <a:lnSpc>
                <a:spcPct val="80000"/>
              </a:lnSpc>
              <a:spcBef>
                <a:spcPct val="0"/>
              </a:spcBef>
              <a:spcAft>
                <a:spcPct val="35000"/>
              </a:spcAft>
            </a:pPr>
            <a:r>
              <a:rPr lang="en-US" sz="1100" kern="1200" baseline="0" dirty="0">
                <a:solidFill>
                  <a:schemeClr val="accent3">
                    <a:lumMod val="75000"/>
                  </a:schemeClr>
                </a:solidFill>
                <a:latin typeface="+mn-lt"/>
              </a:rPr>
              <a:t>Microbiology</a:t>
            </a:r>
          </a:p>
          <a:p>
            <a:pPr lvl="0" algn="l" defTabSz="889000">
              <a:lnSpc>
                <a:spcPct val="80000"/>
              </a:lnSpc>
              <a:spcBef>
                <a:spcPct val="0"/>
              </a:spcBef>
              <a:spcAft>
                <a:spcPct val="35000"/>
              </a:spcAft>
            </a:pPr>
            <a:r>
              <a:rPr lang="en-US" sz="1100" kern="1200" baseline="0" dirty="0">
                <a:solidFill>
                  <a:schemeClr val="accent3">
                    <a:lumMod val="75000"/>
                  </a:schemeClr>
                </a:solidFill>
                <a:latin typeface="+mn-lt"/>
              </a:rPr>
              <a:t>Molecular and Clinical Chemistry</a:t>
            </a:r>
          </a:p>
          <a:p>
            <a:pPr lvl="0" algn="l" defTabSz="889000">
              <a:lnSpc>
                <a:spcPct val="80000"/>
              </a:lnSpc>
              <a:spcBef>
                <a:spcPct val="0"/>
              </a:spcBef>
              <a:spcAft>
                <a:spcPct val="35000"/>
              </a:spcAft>
            </a:pPr>
            <a:r>
              <a:rPr lang="en-US" sz="1100" kern="1200" baseline="0" dirty="0">
                <a:solidFill>
                  <a:schemeClr val="accent3">
                    <a:lumMod val="75000"/>
                  </a:schemeClr>
                </a:solidFill>
                <a:latin typeface="+mn-lt"/>
              </a:rPr>
              <a:t>Global Preparedness and Environmental</a:t>
            </a:r>
          </a:p>
          <a:p>
            <a:pPr lvl="0" algn="l" defTabSz="889000">
              <a:lnSpc>
                <a:spcPct val="80000"/>
              </a:lnSpc>
              <a:spcBef>
                <a:spcPct val="0"/>
              </a:spcBef>
              <a:spcAft>
                <a:spcPct val="35000"/>
              </a:spcAft>
            </a:pPr>
            <a:r>
              <a:rPr lang="en-US" sz="1100" kern="1200" baseline="0" dirty="0">
                <a:solidFill>
                  <a:schemeClr val="accent3">
                    <a:lumMod val="75000"/>
                  </a:schemeClr>
                </a:solidFill>
                <a:latin typeface="+mn-lt"/>
              </a:rPr>
              <a:t>Business Operations</a:t>
            </a:r>
          </a:p>
          <a:p>
            <a:pPr lvl="0" algn="l" defTabSz="889000">
              <a:lnSpc>
                <a:spcPct val="80000"/>
              </a:lnSpc>
              <a:spcBef>
                <a:spcPct val="0"/>
              </a:spcBef>
              <a:spcAft>
                <a:spcPct val="35000"/>
              </a:spcAft>
            </a:pPr>
            <a:r>
              <a:rPr lang="en-US" sz="1100" kern="1200" baseline="0" dirty="0">
                <a:solidFill>
                  <a:schemeClr val="accent3">
                    <a:lumMod val="75000"/>
                  </a:schemeClr>
                </a:solidFill>
                <a:latin typeface="+mn-lt"/>
              </a:rPr>
              <a:t>Quality, Compliance, and Safety</a:t>
            </a:r>
          </a:p>
          <a:p>
            <a:pPr lvl="0" algn="l" defTabSz="889000">
              <a:lnSpc>
                <a:spcPct val="80000"/>
              </a:lnSpc>
              <a:spcBef>
                <a:spcPct val="0"/>
              </a:spcBef>
              <a:spcAft>
                <a:spcPct val="35000"/>
              </a:spcAft>
            </a:pPr>
            <a:r>
              <a:rPr lang="en-US" sz="1100" kern="1200" dirty="0">
                <a:solidFill>
                  <a:srgbClr val="01203D"/>
                </a:solidFill>
                <a:latin typeface="+mn-lt"/>
              </a:rPr>
              <a:t>Nutrition Services </a:t>
            </a:r>
          </a:p>
          <a:p>
            <a:pPr lvl="0" algn="l" defTabSz="889000">
              <a:lnSpc>
                <a:spcPct val="80000"/>
              </a:lnSpc>
              <a:spcBef>
                <a:spcPct val="0"/>
              </a:spcBef>
              <a:spcAft>
                <a:spcPct val="35000"/>
              </a:spcAft>
            </a:pPr>
            <a:r>
              <a:rPr lang="en-US" sz="1100" kern="1200" dirty="0">
                <a:solidFill>
                  <a:srgbClr val="01203D"/>
                </a:solidFill>
                <a:latin typeface="+mn-lt"/>
              </a:rPr>
              <a:t>Child and Family Health Improvement</a:t>
            </a:r>
          </a:p>
          <a:p>
            <a:pPr lvl="0" algn="l" defTabSz="889000">
              <a:lnSpc>
                <a:spcPct val="80000"/>
              </a:lnSpc>
              <a:spcBef>
                <a:spcPct val="0"/>
              </a:spcBef>
              <a:spcAft>
                <a:spcPct val="35000"/>
              </a:spcAft>
            </a:pPr>
            <a:r>
              <a:rPr lang="en-US" sz="1100" kern="1200" dirty="0">
                <a:solidFill>
                  <a:srgbClr val="01203D"/>
                </a:solidFill>
                <a:latin typeface="+mn-lt"/>
              </a:rPr>
              <a:t>Early Childhood Development</a:t>
            </a:r>
          </a:p>
          <a:p>
            <a:pPr lvl="0" algn="l" defTabSz="889000">
              <a:lnSpc>
                <a:spcPct val="80000"/>
              </a:lnSpc>
              <a:spcBef>
                <a:spcPct val="0"/>
              </a:spcBef>
              <a:spcAft>
                <a:spcPct val="35000"/>
              </a:spcAft>
            </a:pPr>
            <a:r>
              <a:rPr lang="en-US" sz="1100" kern="1200" baseline="0" dirty="0">
                <a:solidFill>
                  <a:srgbClr val="01203D"/>
                </a:solidFill>
                <a:latin typeface="+mn-lt"/>
              </a:rPr>
              <a:t>Program Support</a:t>
            </a:r>
          </a:p>
          <a:p>
            <a:pPr lvl="0" algn="l" defTabSz="889000">
              <a:lnSpc>
                <a:spcPct val="80000"/>
              </a:lnSpc>
              <a:spcBef>
                <a:spcPct val="0"/>
              </a:spcBef>
              <a:spcAft>
                <a:spcPct val="35000"/>
              </a:spcAft>
            </a:pPr>
            <a:r>
              <a:rPr lang="en-US" sz="1100" kern="1200" baseline="0" dirty="0">
                <a:solidFill>
                  <a:srgbClr val="62BCF0"/>
                </a:solidFill>
                <a:latin typeface="+mn-lt"/>
              </a:rPr>
              <a:t>Chronic Disease Prevention</a:t>
            </a:r>
          </a:p>
          <a:p>
            <a:pPr lvl="0" algn="l" defTabSz="889000">
              <a:lnSpc>
                <a:spcPct val="80000"/>
              </a:lnSpc>
              <a:spcBef>
                <a:spcPct val="0"/>
              </a:spcBef>
              <a:spcAft>
                <a:spcPct val="35000"/>
              </a:spcAft>
            </a:pPr>
            <a:r>
              <a:rPr lang="en-US" sz="1100" kern="1200" baseline="0" dirty="0">
                <a:solidFill>
                  <a:srgbClr val="62BCF0"/>
                </a:solidFill>
                <a:latin typeface="+mn-lt"/>
              </a:rPr>
              <a:t>Health Care Access</a:t>
            </a:r>
          </a:p>
          <a:p>
            <a:pPr marL="0" marR="0" lvl="0" indent="0" algn="l" defTabSz="889000" rtl="0" eaLnBrk="1" fontAlgn="auto" latinLnBrk="0" hangingPunct="1">
              <a:lnSpc>
                <a:spcPct val="80000"/>
              </a:lnSpc>
              <a:spcBef>
                <a:spcPct val="0"/>
              </a:spcBef>
              <a:spcAft>
                <a:spcPct val="35000"/>
              </a:spcAft>
              <a:buClrTx/>
              <a:buSzTx/>
              <a:buFontTx/>
              <a:buNone/>
              <a:tabLst/>
              <a:defRPr/>
            </a:pPr>
            <a:r>
              <a:rPr lang="en-US" sz="1100" kern="1200" dirty="0">
                <a:solidFill>
                  <a:srgbClr val="62BCF0"/>
                </a:solidFill>
                <a:latin typeface="+mn-lt"/>
              </a:rPr>
              <a:t>Oral Health</a:t>
            </a:r>
          </a:p>
          <a:p>
            <a:pPr marL="0" marR="0" lvl="0" indent="0" algn="l" defTabSz="889000" rtl="0" eaLnBrk="1" fontAlgn="auto" latinLnBrk="0" hangingPunct="1">
              <a:lnSpc>
                <a:spcPct val="80000"/>
              </a:lnSpc>
              <a:spcBef>
                <a:spcPct val="0"/>
              </a:spcBef>
              <a:spcAft>
                <a:spcPct val="35000"/>
              </a:spcAft>
              <a:buClrTx/>
              <a:buSzTx/>
              <a:buFontTx/>
              <a:buNone/>
              <a:tabLst/>
              <a:defRPr/>
            </a:pPr>
            <a:r>
              <a:rPr lang="en-US" sz="1100" kern="1200" baseline="0" dirty="0">
                <a:solidFill>
                  <a:srgbClr val="62BCF0"/>
                </a:solidFill>
                <a:latin typeface="+mn-lt"/>
              </a:rPr>
              <a:t>Public Health Improvement</a:t>
            </a:r>
          </a:p>
          <a:p>
            <a:pPr lvl="0" algn="l" defTabSz="889000">
              <a:lnSpc>
                <a:spcPct val="80000"/>
              </a:lnSpc>
              <a:spcBef>
                <a:spcPct val="0"/>
              </a:spcBef>
              <a:spcAft>
                <a:spcPct val="35000"/>
              </a:spcAft>
            </a:pPr>
            <a:r>
              <a:rPr lang="en-US" sz="1100" kern="1200" baseline="0" dirty="0">
                <a:solidFill>
                  <a:srgbClr val="84BC49"/>
                </a:solidFill>
                <a:latin typeface="+mn-lt"/>
              </a:rPr>
              <a:t>Milk Safety</a:t>
            </a:r>
          </a:p>
          <a:p>
            <a:pPr lvl="0" algn="l" defTabSz="889000">
              <a:lnSpc>
                <a:spcPct val="80000"/>
              </a:lnSpc>
              <a:spcBef>
                <a:spcPct val="0"/>
              </a:spcBef>
              <a:spcAft>
                <a:spcPct val="35000"/>
              </a:spcAft>
            </a:pPr>
            <a:r>
              <a:rPr lang="en-US" sz="1100" kern="1200" baseline="0" dirty="0">
                <a:solidFill>
                  <a:srgbClr val="84BC49"/>
                </a:solidFill>
                <a:latin typeface="+mn-lt"/>
              </a:rPr>
              <a:t>Food Safety</a:t>
            </a:r>
          </a:p>
          <a:p>
            <a:pPr lvl="0" algn="l" defTabSz="889000">
              <a:lnSpc>
                <a:spcPct val="80000"/>
              </a:lnSpc>
              <a:spcBef>
                <a:spcPct val="0"/>
              </a:spcBef>
              <a:spcAft>
                <a:spcPct val="35000"/>
              </a:spcAft>
            </a:pPr>
            <a:r>
              <a:rPr lang="en-US" sz="1100" kern="1200" baseline="0" dirty="0">
                <a:solidFill>
                  <a:srgbClr val="84BC49"/>
                </a:solidFill>
                <a:latin typeface="+mn-lt"/>
              </a:rPr>
              <a:t>Environmental Management</a:t>
            </a:r>
          </a:p>
          <a:p>
            <a:pPr lvl="0" algn="l" defTabSz="889000">
              <a:lnSpc>
                <a:spcPct val="80000"/>
              </a:lnSpc>
              <a:spcBef>
                <a:spcPct val="0"/>
              </a:spcBef>
              <a:spcAft>
                <a:spcPct val="35000"/>
              </a:spcAft>
            </a:pPr>
            <a:r>
              <a:rPr lang="en-US" sz="1100" kern="1200" baseline="0" dirty="0">
                <a:solidFill>
                  <a:srgbClr val="84BC49"/>
                </a:solidFill>
                <a:latin typeface="+mn-lt"/>
              </a:rPr>
              <a:t>Radiation Health</a:t>
            </a:r>
          </a:p>
          <a:p>
            <a:pPr lvl="0" algn="l" defTabSz="889000">
              <a:lnSpc>
                <a:spcPct val="80000"/>
              </a:lnSpc>
              <a:spcBef>
                <a:spcPct val="0"/>
              </a:spcBef>
              <a:spcAft>
                <a:spcPct val="35000"/>
              </a:spcAft>
            </a:pPr>
            <a:r>
              <a:rPr lang="en-US" sz="1100" kern="1200" baseline="0" dirty="0">
                <a:solidFill>
                  <a:srgbClr val="84BC49"/>
                </a:solidFill>
                <a:latin typeface="+mn-lt"/>
              </a:rPr>
              <a:t>Public Safety</a:t>
            </a:r>
          </a:p>
          <a:p>
            <a:pPr lvl="0" algn="l" defTabSz="889000">
              <a:lnSpc>
                <a:spcPct val="80000"/>
              </a:lnSpc>
              <a:spcBef>
                <a:spcPct val="0"/>
              </a:spcBef>
              <a:spcAft>
                <a:spcPct val="35000"/>
              </a:spcAft>
            </a:pPr>
            <a:r>
              <a:rPr lang="en-US" sz="1100" kern="1200" baseline="0" dirty="0">
                <a:solidFill>
                  <a:srgbClr val="01203D"/>
                </a:solidFill>
                <a:latin typeface="+mn-lt"/>
              </a:rPr>
              <a:t>Public Health Preparedness</a:t>
            </a:r>
          </a:p>
          <a:p>
            <a:pPr lvl="0" algn="l" defTabSz="889000">
              <a:lnSpc>
                <a:spcPct val="80000"/>
              </a:lnSpc>
              <a:spcBef>
                <a:spcPct val="0"/>
              </a:spcBef>
              <a:spcAft>
                <a:spcPct val="35000"/>
              </a:spcAft>
            </a:pPr>
            <a:r>
              <a:rPr lang="en-US" sz="1100" kern="1200" baseline="0" dirty="0">
                <a:solidFill>
                  <a:srgbClr val="01203D"/>
                </a:solidFill>
                <a:latin typeface="+mn-lt"/>
              </a:rPr>
              <a:t>Breast and Cervical Cancer Screening</a:t>
            </a:r>
          </a:p>
          <a:p>
            <a:pPr lvl="0" algn="l" defTabSz="889000">
              <a:lnSpc>
                <a:spcPct val="80000"/>
              </a:lnSpc>
              <a:spcBef>
                <a:spcPct val="0"/>
              </a:spcBef>
              <a:spcAft>
                <a:spcPct val="35000"/>
              </a:spcAft>
            </a:pPr>
            <a:r>
              <a:rPr lang="en-US" sz="1100" kern="1200" baseline="0" dirty="0">
                <a:solidFill>
                  <a:srgbClr val="01203D"/>
                </a:solidFill>
                <a:latin typeface="+mn-lt"/>
              </a:rPr>
              <a:t>Family Planning</a:t>
            </a:r>
          </a:p>
        </p:txBody>
      </p:sp>
      <p:graphicFrame>
        <p:nvGraphicFramePr>
          <p:cNvPr id="3" name="Diagram 2">
            <a:extLst>
              <a:ext uri="{FF2B5EF4-FFF2-40B4-BE49-F238E27FC236}">
                <a16:creationId xmlns:a16="http://schemas.microsoft.com/office/drawing/2014/main" id="{5EBF62BC-D453-0143-0AD3-11D37E3350A8}"/>
              </a:ext>
            </a:extLst>
          </p:cNvPr>
          <p:cNvGraphicFramePr/>
          <p:nvPr userDrawn="1">
            <p:extLst>
              <p:ext uri="{D42A27DB-BD31-4B8C-83A1-F6EECF244321}">
                <p14:modId xmlns:p14="http://schemas.microsoft.com/office/powerpoint/2010/main" val="1111158586"/>
              </p:ext>
            </p:extLst>
          </p:nvPr>
        </p:nvGraphicFramePr>
        <p:xfrm>
          <a:off x="3955891" y="339634"/>
          <a:ext cx="5290290" cy="5807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a:extLst>
              <a:ext uri="{FF2B5EF4-FFF2-40B4-BE49-F238E27FC236}">
                <a16:creationId xmlns:a16="http://schemas.microsoft.com/office/drawing/2014/main" id="{B2D6B562-FA77-8F3C-31D8-E3091E655AE6}"/>
              </a:ext>
            </a:extLst>
          </p:cNvPr>
          <p:cNvSpPr>
            <a:spLocks noGrp="1"/>
          </p:cNvSpPr>
          <p:nvPr>
            <p:ph type="sldNum" sz="quarter" idx="4"/>
          </p:nvPr>
        </p:nvSpPr>
        <p:spPr>
          <a:xfrm>
            <a:off x="11362721" y="6504995"/>
            <a:ext cx="695325" cy="251816"/>
          </a:xfrm>
          <a:prstGeom prst="rect">
            <a:avLst/>
          </a:prstGeom>
        </p:spPr>
        <p:txBody>
          <a:bodyPr vert="horz" lIns="91440" tIns="45720" rIns="91440" bIns="45720" rtlCol="0" anchor="ctr"/>
          <a:lstStyle>
            <a:lvl1pPr algn="r">
              <a:defRPr sz="1600" b="0">
                <a:solidFill>
                  <a:schemeClr val="bg2">
                    <a:lumMod val="25000"/>
                  </a:schemeClr>
                </a:solidFill>
                <a:latin typeface="+mn-lt"/>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116160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496">
          <p15:clr>
            <a:srgbClr val="FBAE40"/>
          </p15:clr>
        </p15:guide>
        <p15:guide id="2" pos="124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H System2">
    <p:spTree>
      <p:nvGrpSpPr>
        <p:cNvPr id="1" name=""/>
        <p:cNvGrpSpPr/>
        <p:nvPr/>
      </p:nvGrpSpPr>
      <p:grpSpPr>
        <a:xfrm>
          <a:off x="0" y="0"/>
          <a:ext cx="0" cy="0"/>
          <a:chOff x="0" y="0"/>
          <a:chExt cx="0" cy="0"/>
        </a:xfrm>
      </p:grpSpPr>
      <p:sp>
        <p:nvSpPr>
          <p:cNvPr id="26" name="Picture Placeholder 2"/>
          <p:cNvSpPr>
            <a:spLocks noGrp="1"/>
          </p:cNvSpPr>
          <p:nvPr>
            <p:ph type="pic" idx="1" hasCustomPrompt="1"/>
          </p:nvPr>
        </p:nvSpPr>
        <p:spPr>
          <a:xfrm>
            <a:off x="1759" y="1954499"/>
            <a:ext cx="12188484" cy="4343972"/>
          </a:xfrm>
          <a:prstGeom prst="rect">
            <a:avLst/>
          </a:prstGeom>
        </p:spPr>
        <p:txBody>
          <a:bodyPr/>
          <a:lstStyle>
            <a:lvl1pPr marL="0" indent="0">
              <a:buNone/>
              <a:defRPr sz="3200"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Insert Updated Map</a:t>
            </a:r>
          </a:p>
        </p:txBody>
      </p:sp>
      <p:sp>
        <p:nvSpPr>
          <p:cNvPr id="25" name="Title 5"/>
          <p:cNvSpPr txBox="1">
            <a:spLocks/>
          </p:cNvSpPr>
          <p:nvPr userDrawn="1"/>
        </p:nvSpPr>
        <p:spPr>
          <a:xfrm>
            <a:off x="675703" y="365126"/>
            <a:ext cx="10840597" cy="11784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5000" b="1" dirty="0">
                <a:solidFill>
                  <a:srgbClr val="01203D"/>
                </a:solidFill>
                <a:latin typeface="Calibri" panose="020F0502020204030204" pitchFamily="34" charset="0"/>
                <a:cs typeface="Calibri" panose="020F0502020204030204" pitchFamily="34" charset="0"/>
              </a:rPr>
              <a:t>Public Health System in Kentucky</a:t>
            </a:r>
          </a:p>
        </p:txBody>
      </p:sp>
      <p:sp>
        <p:nvSpPr>
          <p:cNvPr id="24" name="Title 5"/>
          <p:cNvSpPr txBox="1">
            <a:spLocks/>
          </p:cNvSpPr>
          <p:nvPr userDrawn="1"/>
        </p:nvSpPr>
        <p:spPr>
          <a:xfrm>
            <a:off x="0" y="1284065"/>
            <a:ext cx="12192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rgbClr val="01203D"/>
                </a:solidFill>
                <a:latin typeface="Calibri" panose="020F0502020204030204" pitchFamily="34" charset="0"/>
                <a:cs typeface="Calibri" panose="020F0502020204030204" pitchFamily="34" charset="0"/>
              </a:rPr>
              <a:t>Statewide Reach</a:t>
            </a:r>
          </a:p>
        </p:txBody>
      </p:sp>
      <p:sp>
        <p:nvSpPr>
          <p:cNvPr id="29" name="Rectangle 28"/>
          <p:cNvSpPr/>
          <p:nvPr userDrawn="1"/>
        </p:nvSpPr>
        <p:spPr>
          <a:xfrm>
            <a:off x="1759" y="1880477"/>
            <a:ext cx="12207240" cy="74025"/>
          </a:xfrm>
          <a:prstGeom prst="rect">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1"/>
          </a:p>
        </p:txBody>
      </p:sp>
      <p:sp>
        <p:nvSpPr>
          <p:cNvPr id="2" name="Slide Number">
            <a:extLst>
              <a:ext uri="{FF2B5EF4-FFF2-40B4-BE49-F238E27FC236}">
                <a16:creationId xmlns:a16="http://schemas.microsoft.com/office/drawing/2014/main" id="{426A2C0A-2B75-8232-1E5A-E5D8F5512A03}"/>
              </a:ext>
            </a:extLst>
          </p:cNvPr>
          <p:cNvSpPr>
            <a:spLocks noGrp="1"/>
          </p:cNvSpPr>
          <p:nvPr>
            <p:ph type="sldNum" sz="quarter" idx="4"/>
          </p:nvPr>
        </p:nvSpPr>
        <p:spPr>
          <a:xfrm>
            <a:off x="11362721" y="6504995"/>
            <a:ext cx="695325" cy="251816"/>
          </a:xfrm>
          <a:prstGeom prst="rect">
            <a:avLst/>
          </a:prstGeom>
        </p:spPr>
        <p:txBody>
          <a:bodyPr vert="horz" lIns="91440" tIns="45720" rIns="91440" bIns="45720" rtlCol="0" anchor="ctr"/>
          <a:lstStyle>
            <a:lvl1pPr algn="r">
              <a:defRPr sz="1600" b="0">
                <a:solidFill>
                  <a:schemeClr val="bg2">
                    <a:lumMod val="25000"/>
                  </a:schemeClr>
                </a:solidFill>
                <a:latin typeface="+mn-lt"/>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288850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RSA Map">
    <p:spTree>
      <p:nvGrpSpPr>
        <p:cNvPr id="1" name=""/>
        <p:cNvGrpSpPr/>
        <p:nvPr/>
      </p:nvGrpSpPr>
      <p:grpSpPr>
        <a:xfrm>
          <a:off x="0" y="0"/>
          <a:ext cx="0" cy="0"/>
          <a:chOff x="0" y="0"/>
          <a:chExt cx="0" cy="0"/>
        </a:xfrm>
      </p:grpSpPr>
      <p:sp>
        <p:nvSpPr>
          <p:cNvPr id="28" name="Title 5"/>
          <p:cNvSpPr txBox="1">
            <a:spLocks/>
          </p:cNvSpPr>
          <p:nvPr userDrawn="1"/>
        </p:nvSpPr>
        <p:spPr>
          <a:xfrm>
            <a:off x="495577" y="381638"/>
            <a:ext cx="11188425" cy="11784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5000" dirty="0">
                <a:solidFill>
                  <a:srgbClr val="01203D"/>
                </a:solidFill>
                <a:latin typeface="Calibri" panose="020F0502020204030204" pitchFamily="34" charset="0"/>
                <a:cs typeface="Calibri" panose="020F0502020204030204" pitchFamily="34" charset="0"/>
              </a:rPr>
              <a:t>Kentucky Department for Public Health</a:t>
            </a:r>
          </a:p>
        </p:txBody>
      </p:sp>
      <p:sp>
        <p:nvSpPr>
          <p:cNvPr id="8" name="Rectangle 7"/>
          <p:cNvSpPr/>
          <p:nvPr userDrawn="1"/>
        </p:nvSpPr>
        <p:spPr>
          <a:xfrm>
            <a:off x="0" y="1938639"/>
            <a:ext cx="12192000" cy="24126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Title 5"/>
          <p:cNvSpPr txBox="1">
            <a:spLocks/>
          </p:cNvSpPr>
          <p:nvPr userDrawn="1"/>
        </p:nvSpPr>
        <p:spPr>
          <a:xfrm>
            <a:off x="838200" y="1279497"/>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400" b="0" dirty="0">
                <a:solidFill>
                  <a:srgbClr val="01203D"/>
                </a:solidFill>
                <a:latin typeface="Calibri" panose="020F0502020204030204" pitchFamily="34" charset="0"/>
                <a:cs typeface="Calibri" panose="020F0502020204030204" pitchFamily="34" charset="0"/>
              </a:rPr>
              <a:t>Response to the Opioid Crisis</a:t>
            </a:r>
          </a:p>
        </p:txBody>
      </p:sp>
      <p:sp>
        <p:nvSpPr>
          <p:cNvPr id="14" name="Pentagon 13"/>
          <p:cNvSpPr/>
          <p:nvPr userDrawn="1"/>
        </p:nvSpPr>
        <p:spPr>
          <a:xfrm>
            <a:off x="8287049" y="3490913"/>
            <a:ext cx="2819315" cy="578875"/>
          </a:xfrm>
          <a:prstGeom prst="homePlate">
            <a:avLst/>
          </a:prstGeom>
          <a:solidFill>
            <a:srgbClr val="84B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Pentagon 14"/>
          <p:cNvSpPr/>
          <p:nvPr userDrawn="1"/>
        </p:nvSpPr>
        <p:spPr>
          <a:xfrm>
            <a:off x="8287049" y="2839317"/>
            <a:ext cx="2819315" cy="578875"/>
          </a:xfrm>
          <a:prstGeom prst="homePlate">
            <a:avLst/>
          </a:prstGeom>
          <a:solidFill>
            <a:srgbClr val="62B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Pentagon 15"/>
          <p:cNvSpPr/>
          <p:nvPr userDrawn="1"/>
        </p:nvSpPr>
        <p:spPr>
          <a:xfrm>
            <a:off x="8287049" y="2191676"/>
            <a:ext cx="2819315" cy="578875"/>
          </a:xfrm>
          <a:prstGeom prst="homePlate">
            <a:avLst/>
          </a:prstGeom>
          <a:solidFill>
            <a:srgbClr val="012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extBox 16"/>
          <p:cNvSpPr txBox="1"/>
          <p:nvPr userDrawn="1"/>
        </p:nvSpPr>
        <p:spPr>
          <a:xfrm>
            <a:off x="8287051" y="2305058"/>
            <a:ext cx="2538604" cy="338554"/>
          </a:xfrm>
          <a:prstGeom prst="rect">
            <a:avLst/>
          </a:prstGeom>
          <a:noFill/>
        </p:spPr>
        <p:txBody>
          <a:bodyPr wrap="square" rtlCol="0">
            <a:spAutoFit/>
          </a:bodyPr>
          <a:lstStyle/>
          <a:p>
            <a:pPr algn="l"/>
            <a:r>
              <a:rPr lang="en-US" sz="1600" b="1" dirty="0">
                <a:solidFill>
                  <a:schemeClr val="bg1"/>
                </a:solidFill>
                <a:latin typeface="Calibri Light" panose="020F0302020204030204" pitchFamily="34" charset="0"/>
                <a:cs typeface="Calibri Light" panose="020F0302020204030204" pitchFamily="34" charset="0"/>
              </a:rPr>
              <a:t>Syringe Exchange</a:t>
            </a:r>
          </a:p>
        </p:txBody>
      </p:sp>
      <p:sp>
        <p:nvSpPr>
          <p:cNvPr id="18" name="TextBox 17"/>
          <p:cNvSpPr txBox="1"/>
          <p:nvPr userDrawn="1"/>
        </p:nvSpPr>
        <p:spPr>
          <a:xfrm>
            <a:off x="8231633" y="2954596"/>
            <a:ext cx="3045347" cy="330988"/>
          </a:xfrm>
          <a:prstGeom prst="rect">
            <a:avLst/>
          </a:prstGeom>
          <a:noFill/>
        </p:spPr>
        <p:txBody>
          <a:bodyPr wrap="square" rtlCol="0">
            <a:spAutoFit/>
          </a:bodyPr>
          <a:lstStyle/>
          <a:p>
            <a:pPr algn="l"/>
            <a:r>
              <a:rPr lang="en-US" sz="1551" b="1" dirty="0">
                <a:solidFill>
                  <a:schemeClr val="bg1"/>
                </a:solidFill>
                <a:latin typeface="Calibri Light" panose="020F0302020204030204" pitchFamily="34" charset="0"/>
                <a:cs typeface="Calibri Light" panose="020F0302020204030204" pitchFamily="34" charset="0"/>
              </a:rPr>
              <a:t>www.FindHelpNowKY.org</a:t>
            </a:r>
          </a:p>
        </p:txBody>
      </p:sp>
      <p:sp>
        <p:nvSpPr>
          <p:cNvPr id="19" name="TextBox 18"/>
          <p:cNvSpPr txBox="1"/>
          <p:nvPr userDrawn="1"/>
        </p:nvSpPr>
        <p:spPr>
          <a:xfrm>
            <a:off x="8287049" y="3606724"/>
            <a:ext cx="2819315" cy="338554"/>
          </a:xfrm>
          <a:prstGeom prst="rect">
            <a:avLst/>
          </a:prstGeom>
          <a:noFill/>
        </p:spPr>
        <p:txBody>
          <a:bodyPr wrap="square" rtlCol="0">
            <a:spAutoFit/>
          </a:bodyPr>
          <a:lstStyle/>
          <a:p>
            <a:pPr algn="l"/>
            <a:r>
              <a:rPr lang="en-US" sz="1600" b="1" dirty="0">
                <a:solidFill>
                  <a:schemeClr val="bg1"/>
                </a:solidFill>
                <a:latin typeface="Calibri Light" panose="020F0302020204030204" pitchFamily="34" charset="0"/>
                <a:cs typeface="Calibri Light" panose="020F0302020204030204" pitchFamily="34" charset="0"/>
              </a:rPr>
              <a:t>Naloxone Distribution</a:t>
            </a:r>
          </a:p>
        </p:txBody>
      </p:sp>
      <p:sp>
        <p:nvSpPr>
          <p:cNvPr id="26" name="Picture Placeholder 2"/>
          <p:cNvSpPr>
            <a:spLocks noGrp="1"/>
          </p:cNvSpPr>
          <p:nvPr>
            <p:ph type="pic" idx="1" hasCustomPrompt="1"/>
          </p:nvPr>
        </p:nvSpPr>
        <p:spPr>
          <a:xfrm>
            <a:off x="495577" y="2191675"/>
            <a:ext cx="7356953" cy="4105431"/>
          </a:xfrm>
          <a:prstGeom prst="rect">
            <a:avLst/>
          </a:prstGeom>
        </p:spPr>
        <p:txBody>
          <a:bodyPr/>
          <a:lstStyle>
            <a:lvl1pPr marL="0" indent="0">
              <a:buNone/>
              <a:defRPr sz="3200" baseline="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Insert Updated Map</a:t>
            </a:r>
          </a:p>
        </p:txBody>
      </p:sp>
      <p:sp>
        <p:nvSpPr>
          <p:cNvPr id="2" name="Slide Number">
            <a:extLst>
              <a:ext uri="{FF2B5EF4-FFF2-40B4-BE49-F238E27FC236}">
                <a16:creationId xmlns:a16="http://schemas.microsoft.com/office/drawing/2014/main" id="{88D9E9A4-F1DC-6A9E-4C25-C87C788732FE}"/>
              </a:ext>
            </a:extLst>
          </p:cNvPr>
          <p:cNvSpPr>
            <a:spLocks noGrp="1"/>
          </p:cNvSpPr>
          <p:nvPr>
            <p:ph type="sldNum" sz="quarter" idx="4"/>
          </p:nvPr>
        </p:nvSpPr>
        <p:spPr>
          <a:xfrm>
            <a:off x="11362721" y="6504995"/>
            <a:ext cx="695325" cy="251816"/>
          </a:xfrm>
          <a:prstGeom prst="rect">
            <a:avLst/>
          </a:prstGeom>
        </p:spPr>
        <p:txBody>
          <a:bodyPr vert="horz" lIns="91440" tIns="45720" rIns="91440" bIns="45720" rtlCol="0" anchor="ctr"/>
          <a:lstStyle>
            <a:lvl1pPr algn="r">
              <a:defRPr sz="1600" b="0">
                <a:solidFill>
                  <a:schemeClr val="bg2">
                    <a:lumMod val="25000"/>
                  </a:schemeClr>
                </a:solidFill>
                <a:latin typeface="+mn-lt"/>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10626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580" y="365125"/>
            <a:ext cx="11292840" cy="1178471"/>
          </a:xfrm>
        </p:spPr>
        <p:txBody>
          <a:bodyPr>
            <a:normAutofit/>
          </a:bodyPr>
          <a:lstStyle>
            <a:lvl1pPr>
              <a:defRPr sz="4000" b="0">
                <a:solidFill>
                  <a:srgbClr val="01203D"/>
                </a:solidFill>
                <a:latin typeface="Gotham Bold" pitchFamily="50" charset="0"/>
              </a:defRPr>
            </a:lvl1pPr>
          </a:lstStyle>
          <a:p>
            <a:r>
              <a:rPr lang="en-US" dirty="0"/>
              <a:t>Click to edit Master title style</a:t>
            </a:r>
          </a:p>
        </p:txBody>
      </p:sp>
      <p:sp>
        <p:nvSpPr>
          <p:cNvPr id="3" name="Content Placeholder 2"/>
          <p:cNvSpPr>
            <a:spLocks noGrp="1"/>
          </p:cNvSpPr>
          <p:nvPr>
            <p:ph idx="1" hasCustomPrompt="1"/>
          </p:nvPr>
        </p:nvSpPr>
        <p:spPr>
          <a:xfrm>
            <a:off x="449580" y="1825625"/>
            <a:ext cx="11292840" cy="4351338"/>
          </a:xfrm>
        </p:spPr>
        <p:txBody>
          <a:bodyPr/>
          <a:lstStyle>
            <a:lvl1pPr marL="341313" indent="-341313">
              <a:buClr>
                <a:srgbClr val="92D050"/>
              </a:buClr>
              <a:buSzPct val="100000"/>
              <a:buFontTx/>
              <a:buBlip>
                <a:blip r:embed="rId2"/>
              </a:buBlip>
              <a:defRPr>
                <a:latin typeface="Calibri" panose="020F0502020204030204" pitchFamily="34" charset="0"/>
                <a:cs typeface="Calibri" panose="020F0502020204030204" pitchFamily="34" charset="0"/>
              </a:defRPr>
            </a:lvl1pPr>
            <a:lvl2pPr marL="684213" indent="-227013">
              <a:buFont typeface="Arial" panose="020B0604020202020204" pitchFamily="34" charset="0"/>
              <a:buChar char="•"/>
              <a:defRPr sz="2600">
                <a:latin typeface="Calibri" panose="020F0502020204030204" pitchFamily="34" charset="0"/>
                <a:cs typeface="Calibri" panose="020F0502020204030204" pitchFamily="34" charset="0"/>
              </a:defRPr>
            </a:lvl2pPr>
            <a:lvl3pPr marL="1143000" indent="-228600">
              <a:buClr>
                <a:schemeClr val="accent3"/>
              </a:buClr>
              <a:buSzPct val="125000"/>
              <a:buFont typeface="Arial" panose="020B0604020202020204" pitchFamily="34" charset="0"/>
              <a:buChar char="•"/>
              <a:defRPr sz="2400">
                <a:latin typeface="Calibri" panose="020F0502020204030204" pitchFamily="34" charset="0"/>
                <a:cs typeface="Calibri" panose="020F0502020204030204" pitchFamily="34" charset="0"/>
              </a:defRPr>
            </a:lvl3pPr>
            <a:lvl4pPr marL="1600200" indent="-228600">
              <a:buClr>
                <a:srgbClr val="62BCF0"/>
              </a:buClr>
              <a:buFont typeface="Wingdings" panose="05000000000000000000" pitchFamily="2" charset="2"/>
              <a:buChar char="§"/>
              <a:defRPr sz="2200">
                <a:latin typeface="Calibri" panose="020F0502020204030204" pitchFamily="34" charset="0"/>
                <a:cs typeface="Calibri" panose="020F0502020204030204" pitchFamily="34" charset="0"/>
              </a:defRPr>
            </a:lvl4pPr>
            <a:lvl5pPr marL="2057400" indent="-228600">
              <a:buClr>
                <a:schemeClr val="accent3"/>
              </a:buClr>
              <a:buSzPct val="125000"/>
              <a:buFont typeface="Wingdings" panose="05000000000000000000" pitchFamily="2" charset="2"/>
              <a:buChar char="§"/>
              <a:defRPr sz="200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4B2D15FF-EB90-4F7D-B6FD-2019C464A784}"/>
              </a:ext>
            </a:extLst>
          </p:cNvPr>
          <p:cNvSpPr/>
          <p:nvPr userDrawn="1"/>
        </p:nvSpPr>
        <p:spPr>
          <a:xfrm>
            <a:off x="0" y="6446520"/>
            <a:ext cx="12192000" cy="411480"/>
          </a:xfrm>
          <a:prstGeom prst="rect">
            <a:avLst/>
          </a:prstGeom>
          <a:gradFill>
            <a:gsLst>
              <a:gs pos="10000">
                <a:srgbClr val="62BCF0"/>
              </a:gs>
              <a:gs pos="70000">
                <a:srgbClr val="01203D"/>
              </a:gs>
              <a:gs pos="30000">
                <a:srgbClr val="01203D"/>
              </a:gs>
              <a:gs pos="90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6">
                    <a:lumMod val="20000"/>
                    <a:lumOff val="80000"/>
                  </a:schemeClr>
                </a:solidFill>
              </a:rPr>
              <a:t>Kentucky Department for Public Health</a:t>
            </a:r>
          </a:p>
        </p:txBody>
      </p:sp>
      <p:sp>
        <p:nvSpPr>
          <p:cNvPr id="6" name="Slide Number Placeholder 5"/>
          <p:cNvSpPr>
            <a:spLocks noGrp="1"/>
          </p:cNvSpPr>
          <p:nvPr>
            <p:ph type="sldNum" sz="quarter" idx="12"/>
          </p:nvPr>
        </p:nvSpPr>
        <p:spPr>
          <a:xfrm>
            <a:off x="11428579" y="6538088"/>
            <a:ext cx="695325" cy="251816"/>
          </a:xfrm>
        </p:spPr>
        <p:txBody>
          <a:bodyPr/>
          <a:lstStyle>
            <a:lvl1pPr>
              <a:defRPr sz="1200" b="0">
                <a:solidFill>
                  <a:srgbClr val="01203D"/>
                </a:solidFill>
                <a:latin typeface="Gotham Bold" pitchFamily="50" charset="0"/>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88968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AB823-4CC4-4A91-F341-D67A556BA4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907759-8C20-0D79-01C0-E402FC0CE8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B7A75A-C0C3-D201-E289-7EB181CC6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1BF484-43A4-FB60-B470-AF3145724D3D}"/>
              </a:ext>
            </a:extLst>
          </p:cNvPr>
          <p:cNvSpPr>
            <a:spLocks noGrp="1"/>
          </p:cNvSpPr>
          <p:nvPr>
            <p:ph type="dt" sz="half" idx="10"/>
          </p:nvPr>
        </p:nvSpPr>
        <p:spPr/>
        <p:txBody>
          <a:bodyPr/>
          <a:lstStyle/>
          <a:p>
            <a:fld id="{CD596E3F-F979-419B-9FBD-F535F539EE58}" type="datetimeFigureOut">
              <a:rPr lang="en-US" smtClean="0"/>
              <a:t>1/14/2026</a:t>
            </a:fld>
            <a:endParaRPr lang="en-US"/>
          </a:p>
        </p:txBody>
      </p:sp>
      <p:sp>
        <p:nvSpPr>
          <p:cNvPr id="6" name="Footer Placeholder 5">
            <a:extLst>
              <a:ext uri="{FF2B5EF4-FFF2-40B4-BE49-F238E27FC236}">
                <a16:creationId xmlns:a16="http://schemas.microsoft.com/office/drawing/2014/main" id="{DFCDA73D-37E9-64BD-EFA8-BF65866F2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168D75-F5A7-EF3E-B8D6-59AF65394663}"/>
              </a:ext>
            </a:extLst>
          </p:cNvPr>
          <p:cNvSpPr>
            <a:spLocks noGrp="1"/>
          </p:cNvSpPr>
          <p:nvPr>
            <p:ph type="sldNum" sz="quarter" idx="12"/>
          </p:nvPr>
        </p:nvSpPr>
        <p:spPr/>
        <p:txBody>
          <a:bodyPr/>
          <a:lstStyle/>
          <a:p>
            <a:fld id="{7DAEBEF4-7292-4814-AB78-961DD2C0FB53}" type="slidenum">
              <a:rPr lang="en-US" smtClean="0"/>
              <a:t>‹#›</a:t>
            </a:fld>
            <a:endParaRPr lang="en-US"/>
          </a:p>
        </p:txBody>
      </p:sp>
    </p:spTree>
    <p:extLst>
      <p:ext uri="{BB962C8B-B14F-4D97-AF65-F5344CB8AC3E}">
        <p14:creationId xmlns:p14="http://schemas.microsoft.com/office/powerpoint/2010/main" val="1824067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D3AFA-8207-D9E2-9B47-3355BE0E6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EBEADA-2203-0ECD-E94F-AF50D2CD68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0CF561-F0CD-CBAE-9E49-1BC3D0A384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D99AA8-A587-4760-5B46-58ED7C4A5DBC}"/>
              </a:ext>
            </a:extLst>
          </p:cNvPr>
          <p:cNvSpPr>
            <a:spLocks noGrp="1"/>
          </p:cNvSpPr>
          <p:nvPr>
            <p:ph type="dt" sz="half" idx="10"/>
          </p:nvPr>
        </p:nvSpPr>
        <p:spPr/>
        <p:txBody>
          <a:bodyPr/>
          <a:lstStyle/>
          <a:p>
            <a:fld id="{CD596E3F-F979-419B-9FBD-F535F539EE58}" type="datetimeFigureOut">
              <a:rPr lang="en-US" smtClean="0"/>
              <a:t>1/14/2026</a:t>
            </a:fld>
            <a:endParaRPr lang="en-US"/>
          </a:p>
        </p:txBody>
      </p:sp>
      <p:sp>
        <p:nvSpPr>
          <p:cNvPr id="6" name="Footer Placeholder 5">
            <a:extLst>
              <a:ext uri="{FF2B5EF4-FFF2-40B4-BE49-F238E27FC236}">
                <a16:creationId xmlns:a16="http://schemas.microsoft.com/office/drawing/2014/main" id="{8D643950-3222-131A-B10E-BF167E4106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DA59A8-9FFA-F2E5-CFEF-8CE4297B8CAF}"/>
              </a:ext>
            </a:extLst>
          </p:cNvPr>
          <p:cNvSpPr>
            <a:spLocks noGrp="1"/>
          </p:cNvSpPr>
          <p:nvPr>
            <p:ph type="sldNum" sz="quarter" idx="12"/>
          </p:nvPr>
        </p:nvSpPr>
        <p:spPr/>
        <p:txBody>
          <a:bodyPr/>
          <a:lstStyle/>
          <a:p>
            <a:fld id="{7DAEBEF4-7292-4814-AB78-961DD2C0FB53}" type="slidenum">
              <a:rPr lang="en-US" smtClean="0"/>
              <a:t>‹#›</a:t>
            </a:fld>
            <a:endParaRPr lang="en-US"/>
          </a:p>
        </p:txBody>
      </p:sp>
    </p:spTree>
    <p:extLst>
      <p:ext uri="{BB962C8B-B14F-4D97-AF65-F5344CB8AC3E}">
        <p14:creationId xmlns:p14="http://schemas.microsoft.com/office/powerpoint/2010/main" val="3019452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2.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image" Target="../media/image3.jp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5.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3.jp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theme" Target="../theme/theme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34D5F3-7491-E7C4-E5EB-2068B80C7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8F02ED-44A0-F246-0F88-6576AB8294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183408-195D-5672-7C8B-59B963C13A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596E3F-F979-419B-9FBD-F535F539EE58}" type="datetimeFigureOut">
              <a:rPr lang="en-US" smtClean="0"/>
              <a:t>1/14/2026</a:t>
            </a:fld>
            <a:endParaRPr lang="en-US"/>
          </a:p>
        </p:txBody>
      </p:sp>
      <p:sp>
        <p:nvSpPr>
          <p:cNvPr id="5" name="Footer Placeholder 4">
            <a:extLst>
              <a:ext uri="{FF2B5EF4-FFF2-40B4-BE49-F238E27FC236}">
                <a16:creationId xmlns:a16="http://schemas.microsoft.com/office/drawing/2014/main" id="{E17964A3-AF2F-2CCF-E256-211F58172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1FE3276-A740-85BB-7D2E-FCC46FD14A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DAEBEF4-7292-4814-AB78-961DD2C0FB53}" type="slidenum">
              <a:rPr lang="en-US" smtClean="0"/>
              <a:t>‹#›</a:t>
            </a:fld>
            <a:endParaRPr lang="en-US"/>
          </a:p>
        </p:txBody>
      </p:sp>
    </p:spTree>
    <p:extLst>
      <p:ext uri="{BB962C8B-B14F-4D97-AF65-F5344CB8AC3E}">
        <p14:creationId xmlns:p14="http://schemas.microsoft.com/office/powerpoint/2010/main" val="3899328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9919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6719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0"/>
            <a:ext cx="12192000" cy="307975"/>
          </a:xfrm>
          <a:custGeom>
            <a:avLst/>
            <a:gdLst/>
            <a:ahLst/>
            <a:cxnLst/>
            <a:rect l="l" t="t" r="r" b="b"/>
            <a:pathLst>
              <a:path w="12192000" h="307975">
                <a:moveTo>
                  <a:pt x="12192000" y="0"/>
                </a:moveTo>
                <a:lnTo>
                  <a:pt x="0" y="0"/>
                </a:lnTo>
                <a:lnTo>
                  <a:pt x="0" y="307771"/>
                </a:lnTo>
                <a:lnTo>
                  <a:pt x="12192000" y="307771"/>
                </a:lnTo>
                <a:lnTo>
                  <a:pt x="12192000" y="0"/>
                </a:lnTo>
                <a:close/>
              </a:path>
            </a:pathLst>
          </a:custGeom>
          <a:solidFill>
            <a:srgbClr val="61B5E4"/>
          </a:solidFill>
        </p:spPr>
        <p:txBody>
          <a:bodyPr wrap="square" lIns="0" tIns="0" rIns="0" bIns="0" rtlCol="0"/>
          <a:lstStyle/>
          <a:p>
            <a:endParaRPr/>
          </a:p>
        </p:txBody>
      </p:sp>
      <p:sp>
        <p:nvSpPr>
          <p:cNvPr id="17" name="bg object 17"/>
          <p:cNvSpPr/>
          <p:nvPr/>
        </p:nvSpPr>
        <p:spPr>
          <a:xfrm>
            <a:off x="0" y="6136694"/>
            <a:ext cx="12192000" cy="723900"/>
          </a:xfrm>
          <a:custGeom>
            <a:avLst/>
            <a:gdLst/>
            <a:ahLst/>
            <a:cxnLst/>
            <a:rect l="l" t="t" r="r" b="b"/>
            <a:pathLst>
              <a:path w="12192000" h="723900">
                <a:moveTo>
                  <a:pt x="12192000" y="0"/>
                </a:moveTo>
                <a:lnTo>
                  <a:pt x="0" y="0"/>
                </a:lnTo>
                <a:lnTo>
                  <a:pt x="0" y="723277"/>
                </a:lnTo>
                <a:lnTo>
                  <a:pt x="12192000" y="723277"/>
                </a:lnTo>
                <a:lnTo>
                  <a:pt x="12192000" y="0"/>
                </a:lnTo>
                <a:close/>
              </a:path>
            </a:pathLst>
          </a:custGeom>
          <a:solidFill>
            <a:srgbClr val="61B5E4"/>
          </a:solidFill>
        </p:spPr>
        <p:txBody>
          <a:bodyPr wrap="square" lIns="0" tIns="0" rIns="0" bIns="0" rtlCol="0"/>
          <a:lstStyle/>
          <a:p>
            <a:endParaRPr/>
          </a:p>
        </p:txBody>
      </p:sp>
      <p:pic>
        <p:nvPicPr>
          <p:cNvPr id="18" name="bg object 18"/>
          <p:cNvPicPr/>
          <p:nvPr/>
        </p:nvPicPr>
        <p:blipFill>
          <a:blip r:embed="rId7" cstate="print"/>
          <a:stretch>
            <a:fillRect/>
          </a:stretch>
        </p:blipFill>
        <p:spPr>
          <a:xfrm>
            <a:off x="10834623" y="6231844"/>
            <a:ext cx="1130579" cy="570989"/>
          </a:xfrm>
          <a:prstGeom prst="rect">
            <a:avLst/>
          </a:prstGeom>
        </p:spPr>
      </p:pic>
      <p:sp>
        <p:nvSpPr>
          <p:cNvPr id="2" name="Holder 2"/>
          <p:cNvSpPr>
            <a:spLocks noGrp="1"/>
          </p:cNvSpPr>
          <p:nvPr>
            <p:ph type="title"/>
          </p:nvPr>
        </p:nvSpPr>
        <p:spPr>
          <a:xfrm>
            <a:off x="473989" y="545668"/>
            <a:ext cx="11244021" cy="757555"/>
          </a:xfrm>
          <a:prstGeom prst="rect">
            <a:avLst/>
          </a:prstGeom>
        </p:spPr>
        <p:txBody>
          <a:bodyPr wrap="square" lIns="0" tIns="0" rIns="0" bIns="0">
            <a:spAutoFit/>
          </a:bodyPr>
          <a:lstStyle>
            <a:lvl1pPr>
              <a:defRPr sz="4800" b="1" i="0">
                <a:solidFill>
                  <a:srgbClr val="1F4E79"/>
                </a:solidFill>
                <a:latin typeface="Calibri"/>
                <a:cs typeface="Calibri"/>
              </a:defRPr>
            </a:lvl1pPr>
          </a:lstStyle>
          <a:p>
            <a:endParaRPr/>
          </a:p>
        </p:txBody>
      </p:sp>
      <p:sp>
        <p:nvSpPr>
          <p:cNvPr id="3" name="Holder 3"/>
          <p:cNvSpPr>
            <a:spLocks noGrp="1"/>
          </p:cNvSpPr>
          <p:nvPr>
            <p:ph type="body" idx="1"/>
          </p:nvPr>
        </p:nvSpPr>
        <p:spPr>
          <a:xfrm>
            <a:off x="984605" y="2020976"/>
            <a:ext cx="10222788" cy="2670530"/>
          </a:xfrm>
          <a:prstGeom prst="rect">
            <a:avLst/>
          </a:prstGeom>
        </p:spPr>
        <p:txBody>
          <a:bodyPr wrap="square" lIns="0" tIns="0" rIns="0" bIns="0">
            <a:spAutoFit/>
          </a:bodyPr>
          <a:lstStyle>
            <a:lvl1pPr>
              <a:defRPr sz="25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1/15/2026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228019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17847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56070"/>
            <a:ext cx="2743200" cy="254738"/>
          </a:xfrm>
          <a:prstGeom prst="rect">
            <a:avLst/>
          </a:prstGeom>
        </p:spPr>
        <p:txBody>
          <a:bodyPr vert="horz" lIns="91440" tIns="45720" rIns="91440" bIns="45720" rtlCol="0" anchor="ctr"/>
          <a:lstStyle>
            <a:lvl1pPr algn="l">
              <a:defRPr sz="800">
                <a:solidFill>
                  <a:schemeClr val="bg1">
                    <a:lumMod val="95000"/>
                  </a:schemeClr>
                </a:solidFill>
              </a:defRPr>
            </a:lvl1pPr>
          </a:lstStyle>
          <a:p>
            <a:fld id="{0467B39D-87AC-4D39-8154-C6852A584385}" type="datetime1">
              <a:rPr lang="en-US" smtClean="0"/>
              <a:pPr/>
              <a:t>1/15/2026</a:t>
            </a:fld>
            <a:endParaRPr lang="en-US" dirty="0"/>
          </a:p>
        </p:txBody>
      </p:sp>
      <p:sp>
        <p:nvSpPr>
          <p:cNvPr id="5" name="Footer Placeholder 4"/>
          <p:cNvSpPr>
            <a:spLocks noGrp="1"/>
          </p:cNvSpPr>
          <p:nvPr>
            <p:ph type="ftr" sz="quarter" idx="3"/>
          </p:nvPr>
        </p:nvSpPr>
        <p:spPr>
          <a:xfrm>
            <a:off x="4038600" y="6447966"/>
            <a:ext cx="4114800" cy="262842"/>
          </a:xfrm>
          <a:prstGeom prst="rect">
            <a:avLst/>
          </a:prstGeom>
        </p:spPr>
        <p:txBody>
          <a:bodyPr vert="horz" lIns="91440" tIns="45720" rIns="91440" bIns="45720" rtlCol="0" anchor="ctr"/>
          <a:lstStyle>
            <a:lvl1pPr algn="ctr">
              <a:defRPr sz="800">
                <a:solidFill>
                  <a:schemeClr val="bg1">
                    <a:lumMod val="95000"/>
                  </a:schemeClr>
                </a:solidFill>
              </a:defRPr>
            </a:lvl1pPr>
          </a:lstStyle>
          <a:p>
            <a:endParaRPr lang="en-US" dirty="0"/>
          </a:p>
        </p:txBody>
      </p:sp>
      <p:sp>
        <p:nvSpPr>
          <p:cNvPr id="6" name="Slide Number Placeholder 5"/>
          <p:cNvSpPr>
            <a:spLocks noGrp="1"/>
          </p:cNvSpPr>
          <p:nvPr>
            <p:ph type="sldNum" sz="quarter" idx="4"/>
          </p:nvPr>
        </p:nvSpPr>
        <p:spPr>
          <a:xfrm>
            <a:off x="11353799" y="6514978"/>
            <a:ext cx="695325" cy="251816"/>
          </a:xfrm>
          <a:prstGeom prst="rect">
            <a:avLst/>
          </a:prstGeom>
        </p:spPr>
        <p:txBody>
          <a:bodyPr vert="horz" lIns="91440" tIns="45720" rIns="91440" bIns="45720" rtlCol="0" anchor="ctr"/>
          <a:lstStyle>
            <a:lvl1pPr algn="r">
              <a:defRPr sz="1200" b="0">
                <a:solidFill>
                  <a:schemeClr val="tx1"/>
                </a:solidFill>
                <a:latin typeface="Gotham Bold" pitchFamily="50" charset="0"/>
              </a:defRPr>
            </a:lvl1pPr>
          </a:lstStyle>
          <a:p>
            <a:fld id="{ABB8925F-B6BB-49B0-9469-5285B9C99CB3}" type="slidenum">
              <a:rPr lang="en-US" smtClean="0"/>
              <a:pPr/>
              <a:t>‹#›</a:t>
            </a:fld>
            <a:endParaRPr lang="en-US" dirty="0"/>
          </a:p>
        </p:txBody>
      </p:sp>
      <p:sp>
        <p:nvSpPr>
          <p:cNvPr id="36" name="Title 5"/>
          <p:cNvSpPr txBox="1">
            <a:spLocks/>
          </p:cNvSpPr>
          <p:nvPr userDrawn="1"/>
        </p:nvSpPr>
        <p:spPr>
          <a:xfrm>
            <a:off x="754966" y="1415668"/>
            <a:ext cx="10668000" cy="5275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endParaRPr lang="en-US" sz="3400" b="0" dirty="0">
              <a:latin typeface="Calibri Light" panose="020F0302020204030204" pitchFamily="34" charset="0"/>
            </a:endParaRPr>
          </a:p>
        </p:txBody>
      </p:sp>
    </p:spTree>
    <p:extLst>
      <p:ext uri="{BB962C8B-B14F-4D97-AF65-F5344CB8AC3E}">
        <p14:creationId xmlns:p14="http://schemas.microsoft.com/office/powerpoint/2010/main" val="252527704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lnSpc>
          <a:spcPct val="90000"/>
        </a:lnSpc>
        <a:spcBef>
          <a:spcPct val="0"/>
        </a:spcBef>
        <a:buNone/>
        <a:defRPr sz="4000" b="0" kern="1200">
          <a:solidFill>
            <a:srgbClr val="01203D"/>
          </a:solidFill>
          <a:latin typeface="Gotham Bold" pitchFamily="50" charset="0"/>
          <a:ea typeface="+mj-ea"/>
          <a:cs typeface="+mj-cs"/>
        </a:defRPr>
      </a:lvl1pPr>
    </p:titleStyle>
    <p:bodyStyle>
      <a:lvl1pPr marL="341313" indent="-341313" algn="l" defTabSz="914400" rtl="0" eaLnBrk="1" latinLnBrk="0" hangingPunct="1">
        <a:lnSpc>
          <a:spcPct val="90000"/>
        </a:lnSpc>
        <a:spcBef>
          <a:spcPts val="1000"/>
        </a:spcBef>
        <a:buClr>
          <a:srgbClr val="92D050"/>
        </a:buClr>
        <a:buSzPct val="100000"/>
        <a:buFontTx/>
        <a:buBlip>
          <a:blip r:embed="rId21"/>
        </a:buBlip>
        <a:defRPr sz="2800" kern="1200">
          <a:solidFill>
            <a:srgbClr val="000000"/>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62BCF0"/>
        </a:buClr>
        <a:buSzPct val="125000"/>
        <a:buFont typeface="Arial" panose="020B0604020202020204" pitchFamily="34" charset="0"/>
        <a:buChar char="•"/>
        <a:defRPr sz="2600" kern="1200">
          <a:solidFill>
            <a:srgbClr val="000000"/>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1203D"/>
        </a:buClr>
        <a:buSzPct val="85000"/>
        <a:buFont typeface="Courier New" panose="02070309020205020404" pitchFamily="49" charset="0"/>
        <a:buChar char="o"/>
        <a:defRPr sz="2400" kern="1200">
          <a:solidFill>
            <a:srgbClr val="000000"/>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62BCF0"/>
        </a:buClr>
        <a:buSzPct val="125000"/>
        <a:buFont typeface="Wingdings" panose="05000000000000000000" pitchFamily="2" charset="2"/>
        <a:buChar char="§"/>
        <a:defRPr sz="2200" kern="1200">
          <a:solidFill>
            <a:srgbClr val="000000"/>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01203D"/>
        </a:buClr>
        <a:buSzPct val="65000"/>
        <a:buFont typeface="Wingdings" panose="05000000000000000000" pitchFamily="2" charset="2"/>
        <a:buChar char="q"/>
        <a:defRPr sz="20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in Title"/>
          <p:cNvSpPr>
            <a:spLocks noGrp="1"/>
          </p:cNvSpPr>
          <p:nvPr>
            <p:ph type="title"/>
          </p:nvPr>
        </p:nvSpPr>
        <p:spPr>
          <a:xfrm>
            <a:off x="457200" y="468314"/>
            <a:ext cx="11277600" cy="979486"/>
          </a:xfrm>
          <a:prstGeom prst="rect">
            <a:avLst/>
          </a:prstGeom>
        </p:spPr>
        <p:txBody>
          <a:bodyPr vert="horz" lIns="91440" tIns="45720" rIns="91440" bIns="45720" rtlCol="0" anchor="ctr">
            <a:normAutofit/>
          </a:bodyPr>
          <a:lstStyle/>
          <a:p>
            <a:r>
              <a:rPr lang="en-US" dirty="0"/>
              <a:t>Click to edit Master title style</a:t>
            </a:r>
          </a:p>
        </p:txBody>
      </p:sp>
      <p:sp>
        <p:nvSpPr>
          <p:cNvPr id="3" name="Body Content"/>
          <p:cNvSpPr>
            <a:spLocks noGrp="1"/>
          </p:cNvSpPr>
          <p:nvPr>
            <p:ph type="body" idx="1"/>
          </p:nvPr>
        </p:nvSpPr>
        <p:spPr>
          <a:xfrm>
            <a:off x="457200" y="1676400"/>
            <a:ext cx="11277600" cy="42672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Bottom Banner">
            <a:extLst>
              <a:ext uri="{FF2B5EF4-FFF2-40B4-BE49-F238E27FC236}">
                <a16:creationId xmlns:a16="http://schemas.microsoft.com/office/drawing/2014/main" id="{DABA7BD1-C1CF-4AD3-8673-292155A31C89}"/>
              </a:ext>
            </a:extLst>
          </p:cNvPr>
          <p:cNvSpPr/>
          <p:nvPr userDrawn="1"/>
        </p:nvSpPr>
        <p:spPr>
          <a:xfrm>
            <a:off x="0" y="6400800"/>
            <a:ext cx="12192000" cy="457200"/>
          </a:xfrm>
          <a:prstGeom prst="rect">
            <a:avLst/>
          </a:prstGeom>
          <a:gradFill>
            <a:gsLst>
              <a:gs pos="5000">
                <a:srgbClr val="62BCF0"/>
              </a:gs>
              <a:gs pos="80000">
                <a:srgbClr val="01203D"/>
              </a:gs>
              <a:gs pos="20000">
                <a:srgbClr val="01203D"/>
              </a:gs>
              <a:gs pos="95000">
                <a:srgbClr val="84BC49">
                  <a:lumMod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solidFill>
                  <a:schemeClr val="accent6">
                    <a:lumMod val="20000"/>
                    <a:lumOff val="80000"/>
                  </a:schemeClr>
                </a:solidFill>
                <a:latin typeface="+mn-lt"/>
                <a:cs typeface="Arial" panose="020B0604020202020204" pitchFamily="34" charset="0"/>
              </a:rPr>
              <a:t>Kentucky Department for Public Health</a:t>
            </a:r>
          </a:p>
        </p:txBody>
      </p:sp>
      <p:sp>
        <p:nvSpPr>
          <p:cNvPr id="6" name="Slide Number"/>
          <p:cNvSpPr>
            <a:spLocks noGrp="1"/>
          </p:cNvSpPr>
          <p:nvPr>
            <p:ph type="sldNum" sz="quarter" idx="4"/>
          </p:nvPr>
        </p:nvSpPr>
        <p:spPr>
          <a:xfrm>
            <a:off x="11362721" y="6504995"/>
            <a:ext cx="695325" cy="251816"/>
          </a:xfrm>
          <a:prstGeom prst="rect">
            <a:avLst/>
          </a:prstGeom>
        </p:spPr>
        <p:txBody>
          <a:bodyPr vert="horz" lIns="91440" tIns="45720" rIns="91440" bIns="45720" rtlCol="0" anchor="ctr"/>
          <a:lstStyle>
            <a:lvl1pPr algn="r">
              <a:defRPr sz="1600" b="0">
                <a:solidFill>
                  <a:schemeClr val="bg2">
                    <a:lumMod val="25000"/>
                  </a:schemeClr>
                </a:solidFill>
                <a:latin typeface="+mn-lt"/>
              </a:defRPr>
            </a:lvl1pPr>
          </a:lstStyle>
          <a:p>
            <a:fld id="{ABB8925F-B6BB-49B0-9469-5285B9C99CB3}" type="slidenum">
              <a:rPr lang="en-US" smtClean="0"/>
              <a:pPr/>
              <a:t>‹#›</a:t>
            </a:fld>
            <a:endParaRPr lang="en-US" dirty="0"/>
          </a:p>
        </p:txBody>
      </p:sp>
    </p:spTree>
    <p:extLst>
      <p:ext uri="{BB962C8B-B14F-4D97-AF65-F5344CB8AC3E}">
        <p14:creationId xmlns:p14="http://schemas.microsoft.com/office/powerpoint/2010/main" val="186842061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377" rtl="0" eaLnBrk="1" latinLnBrk="0" hangingPunct="1">
        <a:lnSpc>
          <a:spcPct val="90000"/>
        </a:lnSpc>
        <a:spcBef>
          <a:spcPct val="0"/>
        </a:spcBef>
        <a:buNone/>
        <a:defRPr sz="4400" b="1" kern="1200">
          <a:solidFill>
            <a:srgbClr val="01203D"/>
          </a:solidFill>
          <a:latin typeface="+mj-lt"/>
          <a:ea typeface="+mj-ea"/>
          <a:cs typeface="Calibri Light" panose="020F0302020204030204" pitchFamily="34" charset="0"/>
        </a:defRPr>
      </a:lvl1pPr>
    </p:titleStyle>
    <p:bodyStyle>
      <a:lvl1pPr marL="461951" indent="-461951" algn="l" defTabSz="914377" rtl="0" eaLnBrk="1" latinLnBrk="0" hangingPunct="1">
        <a:lnSpc>
          <a:spcPct val="90000"/>
        </a:lnSpc>
        <a:spcBef>
          <a:spcPts val="1000"/>
        </a:spcBef>
        <a:buClr>
          <a:srgbClr val="92D050"/>
        </a:buClr>
        <a:buSzPct val="100000"/>
        <a:buFontTx/>
        <a:buBlip>
          <a:blip r:embed="rId20"/>
        </a:buBlip>
        <a:defRPr sz="2800" kern="1200">
          <a:solidFill>
            <a:srgbClr val="01203D"/>
          </a:solidFill>
          <a:latin typeface="Calibri" panose="020F0502020204030204" pitchFamily="34" charset="0"/>
          <a:ea typeface="+mn-ea"/>
          <a:cs typeface="Calibri" panose="020F0502020204030204" pitchFamily="34" charset="0"/>
        </a:defRPr>
      </a:lvl1pPr>
      <a:lvl2pPr marL="914377" indent="-230182" algn="l" defTabSz="914377" rtl="0" eaLnBrk="1" latinLnBrk="0" hangingPunct="1">
        <a:lnSpc>
          <a:spcPct val="90000"/>
        </a:lnSpc>
        <a:spcBef>
          <a:spcPts val="500"/>
        </a:spcBef>
        <a:buClr>
          <a:srgbClr val="62BCF0"/>
        </a:buClr>
        <a:buSzPct val="100000"/>
        <a:buFont typeface="Arial" panose="020B0604020202020204" pitchFamily="34" charset="0"/>
        <a:buChar char="•"/>
        <a:defRPr sz="2600" kern="1200">
          <a:solidFill>
            <a:srgbClr val="01203D"/>
          </a:solidFill>
          <a:latin typeface="Calibri" panose="020F0502020204030204" pitchFamily="34" charset="0"/>
          <a:ea typeface="+mn-ea"/>
          <a:cs typeface="Calibri" panose="020F0502020204030204" pitchFamily="34" charset="0"/>
        </a:defRPr>
      </a:lvl2pPr>
      <a:lvl3pPr marL="1376328" indent="-234945" algn="l" defTabSz="914377" rtl="0" eaLnBrk="1" latinLnBrk="0" hangingPunct="1">
        <a:lnSpc>
          <a:spcPct val="90000"/>
        </a:lnSpc>
        <a:spcBef>
          <a:spcPts val="500"/>
        </a:spcBef>
        <a:buClr>
          <a:srgbClr val="84BC49"/>
        </a:buClr>
        <a:buSzPct val="100000"/>
        <a:buFont typeface="Calibri" panose="020F0502020204030204" pitchFamily="34" charset="0"/>
        <a:buChar char="»"/>
        <a:defRPr sz="2400" kern="1200">
          <a:solidFill>
            <a:srgbClr val="01203D"/>
          </a:solidFill>
          <a:latin typeface="Calibri" panose="020F0502020204030204" pitchFamily="34" charset="0"/>
          <a:ea typeface="+mn-ea"/>
          <a:cs typeface="Calibri" panose="020F0502020204030204" pitchFamily="34" charset="0"/>
        </a:defRPr>
      </a:lvl3pPr>
      <a:lvl4pPr marL="1828754" indent="-227008" algn="l" defTabSz="914377" rtl="0" eaLnBrk="1" latinLnBrk="0" hangingPunct="1">
        <a:lnSpc>
          <a:spcPct val="90000"/>
        </a:lnSpc>
        <a:spcBef>
          <a:spcPts val="500"/>
        </a:spcBef>
        <a:buClr>
          <a:srgbClr val="01203D"/>
        </a:buClr>
        <a:buSzPct val="100000"/>
        <a:buFont typeface="Calibri" panose="020F0502020204030204" pitchFamily="34" charset="0"/>
        <a:buChar char="–"/>
        <a:defRPr sz="2200" kern="1200">
          <a:solidFill>
            <a:srgbClr val="01203D"/>
          </a:solidFill>
          <a:latin typeface="Calibri" panose="020F0502020204030204" pitchFamily="34" charset="0"/>
          <a:ea typeface="+mn-ea"/>
          <a:cs typeface="Calibri" panose="020F0502020204030204" pitchFamily="34" charset="0"/>
        </a:defRPr>
      </a:lvl4pPr>
      <a:lvl5pPr marL="2290705" indent="-234945" algn="l" defTabSz="914377" rtl="0" eaLnBrk="1" latinLnBrk="0" hangingPunct="1">
        <a:lnSpc>
          <a:spcPct val="90000"/>
        </a:lnSpc>
        <a:spcBef>
          <a:spcPts val="500"/>
        </a:spcBef>
        <a:buClr>
          <a:srgbClr val="01203D"/>
        </a:buClr>
        <a:buSzPct val="100000"/>
        <a:buFont typeface="Arial" panose="020B0604020202020204" pitchFamily="34" charset="0"/>
        <a:buChar char="•"/>
        <a:defRPr sz="2000" kern="1200">
          <a:solidFill>
            <a:srgbClr val="01203D"/>
          </a:solidFill>
          <a:latin typeface="Calibri" panose="020F0502020204030204" pitchFamily="34" charset="0"/>
          <a:ea typeface="+mn-ea"/>
          <a:cs typeface="Calibri" panose="020F050202020403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392">
          <p15:clr>
            <a:srgbClr val="F26B43"/>
          </p15:clr>
        </p15:guide>
        <p15:guide id="4" pos="288">
          <p15:clr>
            <a:srgbClr val="F26B43"/>
          </p15:clr>
        </p15:guide>
        <p15:guide id="5" orient="horz" pos="288">
          <p15:clr>
            <a:srgbClr val="F26B43"/>
          </p15:clr>
        </p15:guide>
        <p15:guide id="6" orient="horz" pos="3744">
          <p15:clr>
            <a:srgbClr val="F26B43"/>
          </p15:clr>
        </p15:guide>
        <p15:guide id="7" orient="horz" pos="1056">
          <p15:clr>
            <a:srgbClr val="F26B43"/>
          </p15:clr>
        </p15:guide>
        <p15:guide id="8" orient="horz" pos="912">
          <p15:clr>
            <a:srgbClr val="F26B43"/>
          </p15:clr>
        </p15:guide>
        <p15:guide id="9" pos="3984">
          <p15:clr>
            <a:srgbClr val="F26B43"/>
          </p15:clr>
        </p15:guide>
        <p15:guide id="10" pos="3696">
          <p15:clr>
            <a:srgbClr val="F26B43"/>
          </p15:clr>
        </p15:guide>
        <p15:guide id="11" orient="horz" pos="4176">
          <p15:clr>
            <a:srgbClr val="F26B43"/>
          </p15:clr>
        </p15:guide>
        <p15:guide id="12" orient="horz" pos="40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4.xml"/><Relationship Id="rId11" Type="http://schemas.openxmlformats.org/officeDocument/2006/relationships/image" Target="../media/image22.png"/><Relationship Id="rId5" Type="http://schemas.openxmlformats.org/officeDocument/2006/relationships/diagramQuickStyle" Target="../diagrams/quickStyle4.xml"/><Relationship Id="rId10" Type="http://schemas.openxmlformats.org/officeDocument/2006/relationships/image" Target="../media/image21.png"/><Relationship Id="rId4" Type="http://schemas.openxmlformats.org/officeDocument/2006/relationships/diagramLayout" Target="../diagrams/layout4.xml"/><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5.xml"/><Relationship Id="rId11" Type="http://schemas.openxmlformats.org/officeDocument/2006/relationships/image" Target="../media/image26.png"/><Relationship Id="rId5" Type="http://schemas.openxmlformats.org/officeDocument/2006/relationships/diagramQuickStyle" Target="../diagrams/quickStyle5.xml"/><Relationship Id="rId10" Type="http://schemas.openxmlformats.org/officeDocument/2006/relationships/image" Target="../media/image25.png"/><Relationship Id="rId4" Type="http://schemas.openxmlformats.org/officeDocument/2006/relationships/diagramLayout" Target="../diagrams/layout5.xml"/><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3" Type="http://schemas.openxmlformats.org/officeDocument/2006/relationships/diagramData" Target="../diagrams/data6.xml"/><Relationship Id="rId21" Type="http://schemas.openxmlformats.org/officeDocument/2006/relationships/image" Target="../media/image40.png"/><Relationship Id="rId7" Type="http://schemas.microsoft.com/office/2007/relationships/diagramDrawing" Target="../diagrams/drawing6.xml"/><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notesSlide" Target="../notesSlides/notesSlide10.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diagramColors" Target="../diagrams/colors6.xml"/><Relationship Id="rId11" Type="http://schemas.openxmlformats.org/officeDocument/2006/relationships/image" Target="../media/image30.png"/><Relationship Id="rId24" Type="http://schemas.openxmlformats.org/officeDocument/2006/relationships/image" Target="../media/image43.png"/><Relationship Id="rId5" Type="http://schemas.openxmlformats.org/officeDocument/2006/relationships/diagramQuickStyle" Target="../diagrams/quickStyle6.xml"/><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diagramLayout" Target="../diagrams/layout6.xml"/><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hyperlink" Target="https://dbhdid.ky.gov/providerdirectory" TargetMode="External"/><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hyperlink" Target="https://dbhdid.ky.gov/providerdirectory" TargetMode="Externa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hyperlink" Target="mailto:1915cwaiverhelpdesk@ky.gov" TargetMode="External"/><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hyperlink" Target="https://www.chfs.ky.gov/agencies/dms/Pages/feesrates.aspx" TargetMode="External"/><Relationship Id="rId5" Type="http://schemas.openxmlformats.org/officeDocument/2006/relationships/hyperlink" Target="https://www.chfs.ky.gov/agencies/dms/dca/Pages/child.aspx" TargetMode="External"/><Relationship Id="rId4" Type="http://schemas.openxmlformats.org/officeDocument/2006/relationships/hyperlink" Target="https://www.chfs.ky.gov/"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8.jpg"/></Relationships>
</file>

<file path=ppt/slides/_rels/slide3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50.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3" Type="http://schemas.openxmlformats.org/officeDocument/2006/relationships/hyperlink" Target="https://www.aafp.org/family-physician/patient-care/prevention-wellness/immunizations-vaccines.html" TargetMode="External"/><Relationship Id="rId2" Type="http://schemas.openxmlformats.org/officeDocument/2006/relationships/hyperlink" Target="https://downloads.aap.org/AAP/PDF/AAP-Immunization-Schedule.pdf" TargetMode="Externa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hyperlink" Target="https://www.ceirr-network.org/centers/penn-ceirr" TargetMode="External"/><Relationship Id="rId2" Type="http://schemas.openxmlformats.org/officeDocument/2006/relationships/hyperlink" Target="https://www.eurosurveillance.org/content/10.2807/1560-7917.ES.2025.30.46.2500854" TargetMode="External"/><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3" Type="http://schemas.openxmlformats.org/officeDocument/2006/relationships/hyperlink" Target="https://www.cdc.gov/fluvaxview/dashboard/children-vaccination-coverage.html" TargetMode="External"/><Relationship Id="rId2" Type="http://schemas.openxmlformats.org/officeDocument/2006/relationships/hyperlink" Target="https://www.cdc.gov/fluvaxview/dashboard/adult-coverage.html" TargetMode="External"/><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chfs.ky.gov/agencies/dph/dehp/idb/Documents%202/MeaslesExposureChart.pdf" TargetMode="Externa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hyperlink" Target="mailto:ruralhealthplan@ky.gov" TargetMode="External"/><Relationship Id="rId2" Type="http://schemas.openxmlformats.org/officeDocument/2006/relationships/hyperlink" Target="https://ruralhealthplan.ky.gov/" TargetMode="Externa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hyperlink" Target="mailto:CHFS.Listens@ky.gov" TargetMode="External"/><Relationship Id="rId1" Type="http://schemas.openxmlformats.org/officeDocument/2006/relationships/slideLayout" Target="../slideLayouts/slideLayout14.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am Kentucky, Cabinet for Health and Family Services logo.">
            <a:extLst>
              <a:ext uri="{FF2B5EF4-FFF2-40B4-BE49-F238E27FC236}">
                <a16:creationId xmlns:a16="http://schemas.microsoft.com/office/drawing/2014/main" id="{295D2129-93E6-4C0B-8497-29456D2AB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4923" y="776570"/>
            <a:ext cx="5582151" cy="2923984"/>
          </a:xfrm>
          <a:prstGeom prst="rect">
            <a:avLst/>
          </a:prstGeom>
        </p:spPr>
      </p:pic>
      <p:sp>
        <p:nvSpPr>
          <p:cNvPr id="6" name="TextBox 5" descr="Blue rectangle bar for border design. ">
            <a:extLst>
              <a:ext uri="{FF2B5EF4-FFF2-40B4-BE49-F238E27FC236}">
                <a16:creationId xmlns:a16="http://schemas.microsoft.com/office/drawing/2014/main" id="{BB1955ED-361D-4B19-BFBF-468D332CAC82}"/>
              </a:ext>
            </a:extLst>
          </p:cNvPr>
          <p:cNvSpPr txBox="1"/>
          <p:nvPr/>
        </p:nvSpPr>
        <p:spPr>
          <a:xfrm>
            <a:off x="0" y="-1"/>
            <a:ext cx="12192000" cy="307777"/>
          </a:xfrm>
          <a:prstGeom prst="rect">
            <a:avLst/>
          </a:prstGeom>
          <a:solidFill>
            <a:srgbClr val="00386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descr="Blue design bar. ">
            <a:extLst>
              <a:ext uri="{FF2B5EF4-FFF2-40B4-BE49-F238E27FC236}">
                <a16:creationId xmlns:a16="http://schemas.microsoft.com/office/drawing/2014/main" id="{AF8839B0-B766-4187-A575-66E49BB58953}"/>
              </a:ext>
            </a:extLst>
          </p:cNvPr>
          <p:cNvSpPr txBox="1"/>
          <p:nvPr/>
        </p:nvSpPr>
        <p:spPr>
          <a:xfrm>
            <a:off x="0" y="6136697"/>
            <a:ext cx="12192000" cy="723275"/>
          </a:xfrm>
          <a:prstGeom prst="rect">
            <a:avLst/>
          </a:prstGeom>
          <a:solidFill>
            <a:srgbClr val="00386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06FEF89B-ADB2-4BEE-80F2-733CA21374E3}"/>
              </a:ext>
            </a:extLst>
          </p:cNvPr>
          <p:cNvSpPr txBox="1">
            <a:spLocks noGrp="1"/>
          </p:cNvSpPr>
          <p:nvPr>
            <p:ph type="title" idx="4294967295"/>
          </p:nvPr>
        </p:nvSpPr>
        <p:spPr>
          <a:xfrm>
            <a:off x="2324098" y="3902963"/>
            <a:ext cx="7543800" cy="2031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Calibri" panose="020F0502020204030204"/>
                <a:ea typeface="+mn-ea"/>
                <a:cs typeface="+mn-cs"/>
              </a:rPr>
              <a:t>Medicaid Monthly Virtual Meeting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200" b="1" dirty="0">
                <a:solidFill>
                  <a:prstClr val="black"/>
                </a:solidFill>
                <a:latin typeface="Calibri" panose="020F0502020204030204"/>
                <a:ea typeface="+mn-ea"/>
                <a:cs typeface="+mn-cs"/>
              </a:rPr>
              <a:t>Jan. 15</a:t>
            </a:r>
            <a:r>
              <a:rPr kumimoji="0" lang="en-US" sz="4200" b="1" i="0" u="none" strike="noStrike" kern="1200" cap="none" spc="0" normalizeH="0" baseline="0" noProof="0" dirty="0">
                <a:ln>
                  <a:noFill/>
                </a:ln>
                <a:solidFill>
                  <a:prstClr val="black"/>
                </a:solidFill>
                <a:effectLst/>
                <a:uLnTx/>
                <a:uFillTx/>
                <a:latin typeface="Calibri" panose="020F0502020204030204"/>
                <a:ea typeface="+mn-ea"/>
                <a:cs typeface="+mn-cs"/>
              </a:rPr>
              <a:t>, 2026</a:t>
            </a:r>
          </a:p>
        </p:txBody>
      </p:sp>
      <p:pic>
        <p:nvPicPr>
          <p:cNvPr id="10" name="Picture 9" descr="Team Kentucky, Cabinet for Health and Family Services logo.">
            <a:extLst>
              <a:ext uri="{FF2B5EF4-FFF2-40B4-BE49-F238E27FC236}">
                <a16:creationId xmlns:a16="http://schemas.microsoft.com/office/drawing/2014/main" id="{FB47C041-BACA-4E42-9227-1227F143DB3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spTree>
    <p:extLst>
      <p:ext uri="{BB962C8B-B14F-4D97-AF65-F5344CB8AC3E}">
        <p14:creationId xmlns:p14="http://schemas.microsoft.com/office/powerpoint/2010/main" val="1300765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2CCA0-B5C7-866D-9A30-C369BA39D33E}"/>
              </a:ext>
            </a:extLst>
          </p:cNvPr>
          <p:cNvSpPr>
            <a:spLocks noGrp="1"/>
          </p:cNvSpPr>
          <p:nvPr>
            <p:ph type="title"/>
          </p:nvPr>
        </p:nvSpPr>
        <p:spPr>
          <a:xfrm>
            <a:off x="432409" y="346892"/>
            <a:ext cx="10972800" cy="1143000"/>
          </a:xfrm>
        </p:spPr>
        <p:txBody>
          <a:bodyPr/>
          <a:lstStyle/>
          <a:p>
            <a:pPr marL="0" indent="0">
              <a:spcBef>
                <a:spcPts val="1800"/>
              </a:spcBef>
              <a:buNone/>
            </a:pPr>
            <a:r>
              <a:rPr lang="en-US" sz="3600" dirty="0"/>
              <a:t>Help us get the message out! Communications materials available to support members!</a:t>
            </a:r>
          </a:p>
        </p:txBody>
      </p:sp>
      <p:sp>
        <p:nvSpPr>
          <p:cNvPr id="3" name="Slide Number Placeholder 3">
            <a:extLst>
              <a:ext uri="{FF2B5EF4-FFF2-40B4-BE49-F238E27FC236}">
                <a16:creationId xmlns:a16="http://schemas.microsoft.com/office/drawing/2014/main" id="{AB3B34B7-DF2F-B20A-B544-F968FAD106BA}"/>
              </a:ext>
            </a:extLst>
          </p:cNvPr>
          <p:cNvSpPr txBox="1">
            <a:spLocks/>
          </p:cNvSpPr>
          <p:nvPr/>
        </p:nvSpPr>
        <p:spPr>
          <a:xfrm>
            <a:off x="226845" y="6334778"/>
            <a:ext cx="2743200" cy="3651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727CFF0-8AF3-4D5D-9D11-7D9475288EEF}" type="slidenum">
              <a:rPr kumimoji="0" lang="en-US" sz="2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7" name="Diagram 6" descr="Images that label each Medicaid Renewal flyer. ">
            <a:extLst>
              <a:ext uri="{FF2B5EF4-FFF2-40B4-BE49-F238E27FC236}">
                <a16:creationId xmlns:a16="http://schemas.microsoft.com/office/drawing/2014/main" id="{4A306673-9206-139B-FCF7-BC20838F71E4}"/>
              </a:ext>
            </a:extLst>
          </p:cNvPr>
          <p:cNvGraphicFramePr/>
          <p:nvPr>
            <p:extLst>
              <p:ext uri="{D42A27DB-BD31-4B8C-83A1-F6EECF244321}">
                <p14:modId xmlns:p14="http://schemas.microsoft.com/office/powerpoint/2010/main" val="3953434315"/>
              </p:ext>
            </p:extLst>
          </p:nvPr>
        </p:nvGraphicFramePr>
        <p:xfrm>
          <a:off x="340048" y="650243"/>
          <a:ext cx="11511903" cy="2547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Medicaid Renewal flyer. ">
            <a:extLst>
              <a:ext uri="{FF2B5EF4-FFF2-40B4-BE49-F238E27FC236}">
                <a16:creationId xmlns:a16="http://schemas.microsoft.com/office/drawing/2014/main" id="{8F2402FA-D3E1-7824-F6F2-EBBBE53C5625}"/>
              </a:ext>
            </a:extLst>
          </p:cNvPr>
          <p:cNvPicPr>
            <a:picLocks noChangeAspect="1"/>
          </p:cNvPicPr>
          <p:nvPr/>
        </p:nvPicPr>
        <p:blipFill>
          <a:blip r:embed="rId8"/>
          <a:stretch>
            <a:fillRect/>
          </a:stretch>
        </p:blipFill>
        <p:spPr>
          <a:xfrm>
            <a:off x="3244644" y="2395482"/>
            <a:ext cx="2704292" cy="3593592"/>
          </a:xfrm>
          <a:prstGeom prst="rect">
            <a:avLst/>
          </a:prstGeom>
        </p:spPr>
      </p:pic>
      <p:pic>
        <p:nvPicPr>
          <p:cNvPr id="5" name="Picture 4" descr="A Medicaid Renewal flyer.">
            <a:extLst>
              <a:ext uri="{FF2B5EF4-FFF2-40B4-BE49-F238E27FC236}">
                <a16:creationId xmlns:a16="http://schemas.microsoft.com/office/drawing/2014/main" id="{54501E54-1759-96CD-3799-E42358EB0DAF}"/>
              </a:ext>
            </a:extLst>
          </p:cNvPr>
          <p:cNvPicPr>
            <a:picLocks noChangeAspect="1"/>
          </p:cNvPicPr>
          <p:nvPr/>
        </p:nvPicPr>
        <p:blipFill>
          <a:blip r:embed="rId9"/>
          <a:stretch>
            <a:fillRect/>
          </a:stretch>
        </p:blipFill>
        <p:spPr>
          <a:xfrm>
            <a:off x="365586" y="2383923"/>
            <a:ext cx="2774642" cy="3592719"/>
          </a:xfrm>
          <a:prstGeom prst="rect">
            <a:avLst/>
          </a:prstGeom>
        </p:spPr>
      </p:pic>
      <p:pic>
        <p:nvPicPr>
          <p:cNvPr id="10" name="Picture 9" descr="A Medicaid Renewal flyer.">
            <a:extLst>
              <a:ext uri="{FF2B5EF4-FFF2-40B4-BE49-F238E27FC236}">
                <a16:creationId xmlns:a16="http://schemas.microsoft.com/office/drawing/2014/main" id="{D6B83297-AB37-D36A-9A9E-E58D87D83727}"/>
              </a:ext>
            </a:extLst>
          </p:cNvPr>
          <p:cNvPicPr>
            <a:picLocks noChangeAspect="1"/>
          </p:cNvPicPr>
          <p:nvPr/>
        </p:nvPicPr>
        <p:blipFill>
          <a:blip r:embed="rId10"/>
          <a:stretch>
            <a:fillRect/>
          </a:stretch>
        </p:blipFill>
        <p:spPr>
          <a:xfrm>
            <a:off x="6063914" y="2396490"/>
            <a:ext cx="2760098" cy="3593592"/>
          </a:xfrm>
          <a:prstGeom prst="rect">
            <a:avLst/>
          </a:prstGeom>
        </p:spPr>
      </p:pic>
      <p:pic>
        <p:nvPicPr>
          <p:cNvPr id="13" name="Picture 12" descr="A Medicaid Renewal flyer. ">
            <a:extLst>
              <a:ext uri="{FF2B5EF4-FFF2-40B4-BE49-F238E27FC236}">
                <a16:creationId xmlns:a16="http://schemas.microsoft.com/office/drawing/2014/main" id="{1AABB641-80C8-4FA8-97F0-7503BA894E64}"/>
              </a:ext>
            </a:extLst>
          </p:cNvPr>
          <p:cNvPicPr>
            <a:picLocks noChangeAspect="1"/>
          </p:cNvPicPr>
          <p:nvPr/>
        </p:nvPicPr>
        <p:blipFill>
          <a:blip r:embed="rId11"/>
          <a:stretch>
            <a:fillRect/>
          </a:stretch>
        </p:blipFill>
        <p:spPr>
          <a:xfrm>
            <a:off x="8938990" y="2395482"/>
            <a:ext cx="2760098" cy="3593592"/>
          </a:xfrm>
          <a:prstGeom prst="rect">
            <a:avLst/>
          </a:prstGeom>
        </p:spPr>
      </p:pic>
      <p:sp>
        <p:nvSpPr>
          <p:cNvPr id="9" name="TextBox 8">
            <a:extLst>
              <a:ext uri="{FF2B5EF4-FFF2-40B4-BE49-F238E27FC236}">
                <a16:creationId xmlns:a16="http://schemas.microsoft.com/office/drawing/2014/main" id="{843D8670-0C9F-FFF8-3D5E-60497B4852CF}"/>
              </a:ext>
            </a:extLst>
          </p:cNvPr>
          <p:cNvSpPr txBox="1"/>
          <p:nvPr/>
        </p:nvSpPr>
        <p:spPr>
          <a:xfrm>
            <a:off x="3712147" y="6238238"/>
            <a:ext cx="4413324" cy="461665"/>
          </a:xfrm>
          <a:prstGeom prst="rect">
            <a:avLst/>
          </a:prstGeom>
          <a:noFill/>
          <a:ln w="38100">
            <a:solidFill>
              <a:srgbClr val="ADC08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BB5DD"/>
                </a:solidFill>
                <a:effectLst/>
                <a:uLnTx/>
                <a:uFillTx/>
                <a:latin typeface="Calibri" panose="020F0502020204030204"/>
                <a:ea typeface="+mn-ea"/>
                <a:cs typeface="+mn-cs"/>
              </a:rPr>
              <a:t>https://medicaidrenewals.ky.gov</a:t>
            </a:r>
          </a:p>
        </p:txBody>
      </p:sp>
    </p:spTree>
    <p:extLst>
      <p:ext uri="{BB962C8B-B14F-4D97-AF65-F5344CB8AC3E}">
        <p14:creationId xmlns:p14="http://schemas.microsoft.com/office/powerpoint/2010/main" val="1041962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2CCA0-B5C7-866D-9A30-C369BA39D33E}"/>
              </a:ext>
            </a:extLst>
          </p:cNvPr>
          <p:cNvSpPr>
            <a:spLocks noGrp="1"/>
          </p:cNvSpPr>
          <p:nvPr>
            <p:ph type="title"/>
          </p:nvPr>
        </p:nvSpPr>
        <p:spPr>
          <a:xfrm>
            <a:off x="432409" y="346892"/>
            <a:ext cx="10972800" cy="1143000"/>
          </a:xfrm>
        </p:spPr>
        <p:txBody>
          <a:bodyPr/>
          <a:lstStyle/>
          <a:p>
            <a:pPr marL="0" indent="0">
              <a:spcBef>
                <a:spcPts val="1800"/>
              </a:spcBef>
              <a:buNone/>
            </a:pPr>
            <a:r>
              <a:rPr lang="en-US" sz="3600" dirty="0"/>
              <a:t>Spread the word about Renewals for </a:t>
            </a:r>
            <a:r>
              <a:rPr lang="en-US" sz="3600" b="1" dirty="0">
                <a:solidFill>
                  <a:srgbClr val="6BB5DD"/>
                </a:solidFill>
              </a:rPr>
              <a:t>Children</a:t>
            </a:r>
            <a:r>
              <a:rPr lang="en-US" sz="3600" dirty="0"/>
              <a:t> too! Materials are available to help families stay in the know!</a:t>
            </a:r>
          </a:p>
        </p:txBody>
      </p:sp>
      <p:sp>
        <p:nvSpPr>
          <p:cNvPr id="3" name="Slide Number Placeholder 3">
            <a:extLst>
              <a:ext uri="{FF2B5EF4-FFF2-40B4-BE49-F238E27FC236}">
                <a16:creationId xmlns:a16="http://schemas.microsoft.com/office/drawing/2014/main" id="{AB3B34B7-DF2F-B20A-B544-F968FAD106BA}"/>
              </a:ext>
            </a:extLst>
          </p:cNvPr>
          <p:cNvSpPr txBox="1">
            <a:spLocks/>
          </p:cNvSpPr>
          <p:nvPr/>
        </p:nvSpPr>
        <p:spPr>
          <a:xfrm>
            <a:off x="226845" y="6334778"/>
            <a:ext cx="2743200" cy="3651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727CFF0-8AF3-4D5D-9D11-7D9475288EEF}" type="slidenum">
              <a:rPr kumimoji="0" lang="en-US" sz="2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7" name="Diagram 6" descr="Images that label the Child Renewal flyers.">
            <a:extLst>
              <a:ext uri="{FF2B5EF4-FFF2-40B4-BE49-F238E27FC236}">
                <a16:creationId xmlns:a16="http://schemas.microsoft.com/office/drawing/2014/main" id="{4A306673-9206-139B-FCF7-BC20838F71E4}"/>
              </a:ext>
            </a:extLst>
          </p:cNvPr>
          <p:cNvGraphicFramePr/>
          <p:nvPr>
            <p:extLst>
              <p:ext uri="{D42A27DB-BD31-4B8C-83A1-F6EECF244321}">
                <p14:modId xmlns:p14="http://schemas.microsoft.com/office/powerpoint/2010/main" val="2558479252"/>
              </p:ext>
            </p:extLst>
          </p:nvPr>
        </p:nvGraphicFramePr>
        <p:xfrm>
          <a:off x="340048" y="650243"/>
          <a:ext cx="11511903" cy="2547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Medicaid Child Renewal flyer.">
            <a:extLst>
              <a:ext uri="{FF2B5EF4-FFF2-40B4-BE49-F238E27FC236}">
                <a16:creationId xmlns:a16="http://schemas.microsoft.com/office/drawing/2014/main" id="{9E7487CC-40AE-375F-C689-4B09C5D79293}"/>
              </a:ext>
            </a:extLst>
          </p:cNvPr>
          <p:cNvPicPr>
            <a:picLocks noChangeAspect="1"/>
          </p:cNvPicPr>
          <p:nvPr/>
        </p:nvPicPr>
        <p:blipFill>
          <a:blip r:embed="rId8"/>
          <a:stretch>
            <a:fillRect/>
          </a:stretch>
        </p:blipFill>
        <p:spPr>
          <a:xfrm>
            <a:off x="428686" y="2490021"/>
            <a:ext cx="2641863" cy="3404513"/>
          </a:xfrm>
          <a:prstGeom prst="rect">
            <a:avLst/>
          </a:prstGeom>
        </p:spPr>
      </p:pic>
      <p:pic>
        <p:nvPicPr>
          <p:cNvPr id="11" name="Picture 10" descr="A Medicaid Child Renewal flyer.">
            <a:extLst>
              <a:ext uri="{FF2B5EF4-FFF2-40B4-BE49-F238E27FC236}">
                <a16:creationId xmlns:a16="http://schemas.microsoft.com/office/drawing/2014/main" id="{8818AE2F-8CBB-39A2-BBA3-C2C939023318}"/>
              </a:ext>
            </a:extLst>
          </p:cNvPr>
          <p:cNvPicPr>
            <a:picLocks noChangeAspect="1"/>
          </p:cNvPicPr>
          <p:nvPr/>
        </p:nvPicPr>
        <p:blipFill>
          <a:blip r:embed="rId9"/>
          <a:stretch>
            <a:fillRect/>
          </a:stretch>
        </p:blipFill>
        <p:spPr>
          <a:xfrm>
            <a:off x="6096000" y="2490020"/>
            <a:ext cx="2600118" cy="3404513"/>
          </a:xfrm>
          <a:prstGeom prst="rect">
            <a:avLst/>
          </a:prstGeom>
        </p:spPr>
      </p:pic>
      <p:pic>
        <p:nvPicPr>
          <p:cNvPr id="14" name="Picture 13" descr="A Medicaid Child Renewal flyer.">
            <a:extLst>
              <a:ext uri="{FF2B5EF4-FFF2-40B4-BE49-F238E27FC236}">
                <a16:creationId xmlns:a16="http://schemas.microsoft.com/office/drawing/2014/main" id="{387344CA-23B2-8C73-A52D-29C5475E2B5F}"/>
              </a:ext>
            </a:extLst>
          </p:cNvPr>
          <p:cNvPicPr>
            <a:picLocks noChangeAspect="1"/>
          </p:cNvPicPr>
          <p:nvPr/>
        </p:nvPicPr>
        <p:blipFill>
          <a:blip r:embed="rId10"/>
          <a:stretch>
            <a:fillRect/>
          </a:stretch>
        </p:blipFill>
        <p:spPr>
          <a:xfrm>
            <a:off x="3293791" y="2490020"/>
            <a:ext cx="2612232" cy="3404513"/>
          </a:xfrm>
          <a:prstGeom prst="rect">
            <a:avLst/>
          </a:prstGeom>
        </p:spPr>
      </p:pic>
      <p:pic>
        <p:nvPicPr>
          <p:cNvPr id="16" name="Picture 15" descr="A Medicaid Child Renewal flyer.">
            <a:extLst>
              <a:ext uri="{FF2B5EF4-FFF2-40B4-BE49-F238E27FC236}">
                <a16:creationId xmlns:a16="http://schemas.microsoft.com/office/drawing/2014/main" id="{3A864202-0E9C-19AC-8E98-7E970C4F099C}"/>
              </a:ext>
            </a:extLst>
          </p:cNvPr>
          <p:cNvPicPr>
            <a:picLocks noChangeAspect="1"/>
          </p:cNvPicPr>
          <p:nvPr/>
        </p:nvPicPr>
        <p:blipFill>
          <a:blip r:embed="rId11"/>
          <a:stretch>
            <a:fillRect/>
          </a:stretch>
        </p:blipFill>
        <p:spPr>
          <a:xfrm>
            <a:off x="8886095" y="2490020"/>
            <a:ext cx="2488315" cy="3281052"/>
          </a:xfrm>
          <a:prstGeom prst="rect">
            <a:avLst/>
          </a:prstGeom>
        </p:spPr>
      </p:pic>
      <p:sp>
        <p:nvSpPr>
          <p:cNvPr id="4" name="Rectangle 3"/>
          <p:cNvSpPr/>
          <p:nvPr/>
        </p:nvSpPr>
        <p:spPr>
          <a:xfrm>
            <a:off x="722651" y="6268755"/>
            <a:ext cx="1036674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https://kidshealth.ky.gov/Documents/Child%20Renewal%20Communication%20Packet_April%202025.pdf</a:t>
            </a:r>
          </a:p>
        </p:txBody>
      </p:sp>
    </p:spTree>
    <p:extLst>
      <p:ext uri="{BB962C8B-B14F-4D97-AF65-F5344CB8AC3E}">
        <p14:creationId xmlns:p14="http://schemas.microsoft.com/office/powerpoint/2010/main" val="3085242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937E8-9DE4-94AD-7169-7F1DFEB21D44}"/>
              </a:ext>
            </a:extLst>
          </p:cNvPr>
          <p:cNvSpPr>
            <a:spLocks noGrp="1"/>
          </p:cNvSpPr>
          <p:nvPr>
            <p:ph type="title"/>
          </p:nvPr>
        </p:nvSpPr>
        <p:spPr>
          <a:xfrm>
            <a:off x="354106" y="420793"/>
            <a:ext cx="10515600" cy="1325563"/>
          </a:xfrm>
        </p:spPr>
        <p:txBody>
          <a:bodyPr/>
          <a:lstStyle/>
          <a:p>
            <a:r>
              <a:rPr lang="en-US" sz="4000" dirty="0"/>
              <a:t>KY Medicaid Website Resources</a:t>
            </a:r>
          </a:p>
        </p:txBody>
      </p:sp>
      <p:graphicFrame>
        <p:nvGraphicFramePr>
          <p:cNvPr id="7" name="Diagram 6" descr="An image showing the Kentucky Medicaid Website Resources information directory. ">
            <a:extLst>
              <a:ext uri="{FF2B5EF4-FFF2-40B4-BE49-F238E27FC236}">
                <a16:creationId xmlns:a16="http://schemas.microsoft.com/office/drawing/2014/main" id="{0D150479-986B-8F7C-9A8B-BBC15C8735F2}"/>
              </a:ext>
            </a:extLst>
          </p:cNvPr>
          <p:cNvGraphicFramePr/>
          <p:nvPr>
            <p:extLst>
              <p:ext uri="{D42A27DB-BD31-4B8C-83A1-F6EECF244321}">
                <p14:modId xmlns:p14="http://schemas.microsoft.com/office/powerpoint/2010/main" val="2468833479"/>
              </p:ext>
            </p:extLst>
          </p:nvPr>
        </p:nvGraphicFramePr>
        <p:xfrm>
          <a:off x="5153051" y="1494782"/>
          <a:ext cx="6412285" cy="2358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Slide Number Placeholder 3">
            <a:extLst>
              <a:ext uri="{FF2B5EF4-FFF2-40B4-BE49-F238E27FC236}">
                <a16:creationId xmlns:a16="http://schemas.microsoft.com/office/drawing/2014/main" id="{DD7EAC4D-6D84-4885-B3AF-0551C744F6F6}"/>
              </a:ext>
            </a:extLst>
          </p:cNvPr>
          <p:cNvSpPr txBox="1">
            <a:spLocks/>
          </p:cNvSpPr>
          <p:nvPr/>
        </p:nvSpPr>
        <p:spPr>
          <a:xfrm>
            <a:off x="226845" y="6334778"/>
            <a:ext cx="2743200" cy="3651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727CFF0-8AF3-4D5D-9D11-7D9475288EEF}" type="slidenum">
              <a:rPr kumimoji="0" lang="en-US" sz="2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The KHBE Medicaid Renewals main page graphic. ">
            <a:extLst>
              <a:ext uri="{FF2B5EF4-FFF2-40B4-BE49-F238E27FC236}">
                <a16:creationId xmlns:a16="http://schemas.microsoft.com/office/drawing/2014/main" id="{4BE6D9E4-5932-0331-6FC5-A4912A079292}"/>
              </a:ext>
            </a:extLst>
          </p:cNvPr>
          <p:cNvPicPr>
            <a:picLocks noChangeAspect="1"/>
          </p:cNvPicPr>
          <p:nvPr/>
        </p:nvPicPr>
        <p:blipFill>
          <a:blip r:embed="rId8"/>
          <a:stretch>
            <a:fillRect/>
          </a:stretch>
        </p:blipFill>
        <p:spPr>
          <a:xfrm>
            <a:off x="234554" y="1316480"/>
            <a:ext cx="6072169" cy="2586654"/>
          </a:xfrm>
          <a:prstGeom prst="rect">
            <a:avLst/>
          </a:prstGeom>
        </p:spPr>
      </p:pic>
      <p:pic>
        <p:nvPicPr>
          <p:cNvPr id="8" name="Picture 7" descr="An image from the Medicaid Renewals site on what information the page has. ">
            <a:extLst>
              <a:ext uri="{FF2B5EF4-FFF2-40B4-BE49-F238E27FC236}">
                <a16:creationId xmlns:a16="http://schemas.microsoft.com/office/drawing/2014/main" id="{D38933C6-E221-2A26-ECF8-A00B68183564}"/>
              </a:ext>
            </a:extLst>
          </p:cNvPr>
          <p:cNvPicPr>
            <a:picLocks noChangeAspect="1"/>
          </p:cNvPicPr>
          <p:nvPr/>
        </p:nvPicPr>
        <p:blipFill>
          <a:blip r:embed="rId9"/>
          <a:stretch>
            <a:fillRect/>
          </a:stretch>
        </p:blipFill>
        <p:spPr>
          <a:xfrm>
            <a:off x="838200" y="3994211"/>
            <a:ext cx="3866650" cy="2107662"/>
          </a:xfrm>
          <a:prstGeom prst="rect">
            <a:avLst/>
          </a:prstGeom>
        </p:spPr>
      </p:pic>
      <p:pic>
        <p:nvPicPr>
          <p:cNvPr id="12" name="Picture 11" descr="An image of the communication materials on the Medicaid Renewal site. ">
            <a:extLst>
              <a:ext uri="{FF2B5EF4-FFF2-40B4-BE49-F238E27FC236}">
                <a16:creationId xmlns:a16="http://schemas.microsoft.com/office/drawing/2014/main" id="{BB1046B4-E92F-EEEE-A813-B95BC002C7D9}"/>
              </a:ext>
            </a:extLst>
          </p:cNvPr>
          <p:cNvPicPr>
            <a:picLocks noChangeAspect="1"/>
          </p:cNvPicPr>
          <p:nvPr/>
        </p:nvPicPr>
        <p:blipFill>
          <a:blip r:embed="rId10"/>
          <a:srcRect b="13725"/>
          <a:stretch/>
        </p:blipFill>
        <p:spPr>
          <a:xfrm>
            <a:off x="4704850" y="3923568"/>
            <a:ext cx="3557810" cy="2152231"/>
          </a:xfrm>
          <a:prstGeom prst="rect">
            <a:avLst/>
          </a:prstGeom>
        </p:spPr>
      </p:pic>
      <p:pic>
        <p:nvPicPr>
          <p:cNvPr id="17" name="Picture 16" descr="An image of where the Medicaid Monthly Meeting and presentation materials can be found. ">
            <a:extLst>
              <a:ext uri="{FF2B5EF4-FFF2-40B4-BE49-F238E27FC236}">
                <a16:creationId xmlns:a16="http://schemas.microsoft.com/office/drawing/2014/main" id="{3316E7EC-0C16-AF6B-DC10-3E51CAA7FA0A}"/>
              </a:ext>
            </a:extLst>
          </p:cNvPr>
          <p:cNvPicPr>
            <a:picLocks noChangeAspect="1"/>
          </p:cNvPicPr>
          <p:nvPr/>
        </p:nvPicPr>
        <p:blipFill>
          <a:blip r:embed="rId11"/>
          <a:stretch>
            <a:fillRect/>
          </a:stretch>
        </p:blipFill>
        <p:spPr>
          <a:xfrm>
            <a:off x="8359193" y="3964538"/>
            <a:ext cx="3449565" cy="2145407"/>
          </a:xfrm>
          <a:prstGeom prst="rect">
            <a:avLst/>
          </a:prstGeom>
        </p:spPr>
      </p:pic>
      <p:sp>
        <p:nvSpPr>
          <p:cNvPr id="3" name="TextBox 2">
            <a:extLst>
              <a:ext uri="{FF2B5EF4-FFF2-40B4-BE49-F238E27FC236}">
                <a16:creationId xmlns:a16="http://schemas.microsoft.com/office/drawing/2014/main" id="{843D8670-0C9F-FFF8-3D5E-60497B4852CF}"/>
              </a:ext>
            </a:extLst>
          </p:cNvPr>
          <p:cNvSpPr txBox="1"/>
          <p:nvPr/>
        </p:nvSpPr>
        <p:spPr>
          <a:xfrm>
            <a:off x="7424570" y="495838"/>
            <a:ext cx="4413324" cy="461665"/>
          </a:xfrm>
          <a:prstGeom prst="rect">
            <a:avLst/>
          </a:prstGeom>
          <a:noFill/>
          <a:ln w="38100">
            <a:solidFill>
              <a:srgbClr val="ADC08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BB5DD"/>
                </a:solidFill>
                <a:effectLst/>
                <a:uLnTx/>
                <a:uFillTx/>
                <a:latin typeface="Calibri" panose="020F0502020204030204"/>
                <a:ea typeface="+mn-ea"/>
                <a:cs typeface="+mn-cs"/>
              </a:rPr>
              <a:t>https://medicaidrenewals.ky.gov</a:t>
            </a:r>
          </a:p>
        </p:txBody>
      </p:sp>
      <p:pic>
        <p:nvPicPr>
          <p:cNvPr id="6" name="Picture 5">
            <a:extLst>
              <a:ext uri="{FF2B5EF4-FFF2-40B4-BE49-F238E27FC236}">
                <a16:creationId xmlns:a16="http://schemas.microsoft.com/office/drawing/2014/main" id="{7150EE33-1696-1215-B6EA-D950051481A4}"/>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741667" y="3968136"/>
            <a:ext cx="3948246" cy="2107663"/>
          </a:xfrm>
          <a:prstGeom prst="rect">
            <a:avLst/>
          </a:prstGeom>
        </p:spPr>
      </p:pic>
      <p:pic>
        <p:nvPicPr>
          <p:cNvPr id="13" name="Picture 12">
            <a:extLst>
              <a:ext uri="{FF2B5EF4-FFF2-40B4-BE49-F238E27FC236}">
                <a16:creationId xmlns:a16="http://schemas.microsoft.com/office/drawing/2014/main" id="{AB23642F-A2E5-E1ED-BABA-611EB18EF80B}"/>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8385355" y="3968137"/>
            <a:ext cx="3423403" cy="2107662"/>
          </a:xfrm>
          <a:prstGeom prst="rect">
            <a:avLst/>
          </a:prstGeom>
        </p:spPr>
      </p:pic>
      <p:pic>
        <p:nvPicPr>
          <p:cNvPr id="9" name="Picture 8">
            <a:extLst>
              <a:ext uri="{FF2B5EF4-FFF2-40B4-BE49-F238E27FC236}">
                <a16:creationId xmlns:a16="http://schemas.microsoft.com/office/drawing/2014/main" id="{BBDBF236-39EC-086F-0A8E-F0BA1C6F0080}"/>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760270" y="3903134"/>
            <a:ext cx="3922713" cy="2172665"/>
          </a:xfrm>
          <a:prstGeom prst="rect">
            <a:avLst/>
          </a:prstGeom>
        </p:spPr>
      </p:pic>
      <p:pic>
        <p:nvPicPr>
          <p:cNvPr id="11" name="Picture 10">
            <a:extLst>
              <a:ext uri="{FF2B5EF4-FFF2-40B4-BE49-F238E27FC236}">
                <a16:creationId xmlns:a16="http://schemas.microsoft.com/office/drawing/2014/main" id="{A203EEEA-D012-2FA7-235A-2E1C6824A8F2}"/>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8331936" y="3992799"/>
            <a:ext cx="3502984" cy="2083000"/>
          </a:xfrm>
          <a:prstGeom prst="rect">
            <a:avLst/>
          </a:prstGeom>
        </p:spPr>
      </p:pic>
      <p:pic>
        <p:nvPicPr>
          <p:cNvPr id="10" name="Picture 9">
            <a:extLst>
              <a:ext uri="{FF2B5EF4-FFF2-40B4-BE49-F238E27FC236}">
                <a16:creationId xmlns:a16="http://schemas.microsoft.com/office/drawing/2014/main" id="{48B5498D-B52C-82F0-67C5-E3BE062756CF}"/>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8331936" y="3974958"/>
            <a:ext cx="3502984" cy="2094017"/>
          </a:xfrm>
          <a:prstGeom prst="rect">
            <a:avLst/>
          </a:prstGeom>
        </p:spPr>
      </p:pic>
      <p:pic>
        <p:nvPicPr>
          <p:cNvPr id="16" name="Picture 15">
            <a:extLst>
              <a:ext uri="{FF2B5EF4-FFF2-40B4-BE49-F238E27FC236}">
                <a16:creationId xmlns:a16="http://schemas.microsoft.com/office/drawing/2014/main" id="{A8FC126C-21E8-0957-17A0-ABD3B1D8C8C5}"/>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645134" y="3929207"/>
            <a:ext cx="3988846" cy="2172666"/>
          </a:xfrm>
          <a:prstGeom prst="rect">
            <a:avLst/>
          </a:prstGeom>
        </p:spPr>
      </p:pic>
      <p:pic>
        <p:nvPicPr>
          <p:cNvPr id="15" name="Picture 14">
            <a:extLst>
              <a:ext uri="{FF2B5EF4-FFF2-40B4-BE49-F238E27FC236}">
                <a16:creationId xmlns:a16="http://schemas.microsoft.com/office/drawing/2014/main" id="{485E32A4-69E4-EBD6-877D-88C180C88EE7}"/>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8310189" y="3923568"/>
            <a:ext cx="3705799" cy="2145407"/>
          </a:xfrm>
          <a:prstGeom prst="rect">
            <a:avLst/>
          </a:prstGeom>
        </p:spPr>
      </p:pic>
      <p:pic>
        <p:nvPicPr>
          <p:cNvPr id="21" name="Picture 20">
            <a:extLst>
              <a:ext uri="{FF2B5EF4-FFF2-40B4-BE49-F238E27FC236}">
                <a16:creationId xmlns:a16="http://schemas.microsoft.com/office/drawing/2014/main" id="{98B722F3-D7DC-E0FA-0CB1-D019B09050B1}"/>
              </a:ext>
              <a:ext uri="{C183D7F6-B498-43B3-948B-1728B52AA6E4}">
                <adec:decorative xmlns:adec="http://schemas.microsoft.com/office/drawing/2017/decorative" val="1"/>
              </a:ext>
            </a:extLst>
          </p:cNvPr>
          <p:cNvPicPr>
            <a:picLocks noChangeAspect="1"/>
          </p:cNvPicPr>
          <p:nvPr/>
        </p:nvPicPr>
        <p:blipFill>
          <a:blip r:embed="rId19"/>
          <a:stretch>
            <a:fillRect/>
          </a:stretch>
        </p:blipFill>
        <p:spPr>
          <a:xfrm>
            <a:off x="383241" y="3935634"/>
            <a:ext cx="4274079" cy="2140165"/>
          </a:xfrm>
          <a:prstGeom prst="rect">
            <a:avLst/>
          </a:prstGeom>
        </p:spPr>
      </p:pic>
      <p:pic>
        <p:nvPicPr>
          <p:cNvPr id="18" name="Picture 17">
            <a:extLst>
              <a:ext uri="{FF2B5EF4-FFF2-40B4-BE49-F238E27FC236}">
                <a16:creationId xmlns:a16="http://schemas.microsoft.com/office/drawing/2014/main" id="{BBE4D2D5-74BB-AC13-B6A0-17DCE9F3E6AB}"/>
              </a:ext>
              <a:ext uri="{C183D7F6-B498-43B3-948B-1728B52AA6E4}">
                <adec:decorative xmlns:adec="http://schemas.microsoft.com/office/drawing/2017/decorative" val="1"/>
              </a:ext>
            </a:extLst>
          </p:cNvPr>
          <p:cNvPicPr>
            <a:picLocks noChangeAspect="1"/>
          </p:cNvPicPr>
          <p:nvPr/>
        </p:nvPicPr>
        <p:blipFill>
          <a:blip r:embed="rId20"/>
          <a:stretch>
            <a:fillRect/>
          </a:stretch>
        </p:blipFill>
        <p:spPr>
          <a:xfrm>
            <a:off x="8310189" y="3853005"/>
            <a:ext cx="3588437" cy="2256940"/>
          </a:xfrm>
          <a:prstGeom prst="rect">
            <a:avLst/>
          </a:prstGeom>
        </p:spPr>
      </p:pic>
      <p:pic>
        <p:nvPicPr>
          <p:cNvPr id="20" name="Picture 19">
            <a:extLst>
              <a:ext uri="{FF2B5EF4-FFF2-40B4-BE49-F238E27FC236}">
                <a16:creationId xmlns:a16="http://schemas.microsoft.com/office/drawing/2014/main" id="{E28B71E0-6863-7161-847F-2AC24EEB0C84}"/>
              </a:ex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176012" y="3964538"/>
            <a:ext cx="4411476" cy="2104437"/>
          </a:xfrm>
          <a:prstGeom prst="rect">
            <a:avLst/>
          </a:prstGeom>
        </p:spPr>
      </p:pic>
      <p:pic>
        <p:nvPicPr>
          <p:cNvPr id="19" name="Picture 18">
            <a:extLst>
              <a:ext uri="{FF2B5EF4-FFF2-40B4-BE49-F238E27FC236}">
                <a16:creationId xmlns:a16="http://schemas.microsoft.com/office/drawing/2014/main" id="{0CF27D99-C559-0417-9E74-749A6936E2EB}"/>
              </a:ext>
              <a:ext uri="{C183D7F6-B498-43B3-948B-1728B52AA6E4}">
                <adec:decorative xmlns:adec="http://schemas.microsoft.com/office/drawing/2017/decorative" val="1"/>
              </a:ext>
            </a:extLst>
          </p:cNvPr>
          <p:cNvPicPr>
            <a:picLocks noChangeAspect="1"/>
          </p:cNvPicPr>
          <p:nvPr/>
        </p:nvPicPr>
        <p:blipFill>
          <a:blip r:embed="rId22"/>
          <a:stretch>
            <a:fillRect/>
          </a:stretch>
        </p:blipFill>
        <p:spPr>
          <a:xfrm>
            <a:off x="237703" y="3915481"/>
            <a:ext cx="4371532" cy="2194464"/>
          </a:xfrm>
          <a:prstGeom prst="rect">
            <a:avLst/>
          </a:prstGeom>
        </p:spPr>
      </p:pic>
      <p:pic>
        <p:nvPicPr>
          <p:cNvPr id="23" name="Picture 22">
            <a:extLst>
              <a:ext uri="{FF2B5EF4-FFF2-40B4-BE49-F238E27FC236}">
                <a16:creationId xmlns:a16="http://schemas.microsoft.com/office/drawing/2014/main" id="{9944CAA9-33A2-FE72-3A82-CB8B7B39CE6A}"/>
              </a:ext>
              <a:ext uri="{C183D7F6-B498-43B3-948B-1728B52AA6E4}">
                <adec:decorative xmlns:adec="http://schemas.microsoft.com/office/drawing/2017/decorative" val="1"/>
              </a:ext>
            </a:extLst>
          </p:cNvPr>
          <p:cNvPicPr>
            <a:picLocks noChangeAspect="1"/>
          </p:cNvPicPr>
          <p:nvPr/>
        </p:nvPicPr>
        <p:blipFill>
          <a:blip r:embed="rId23"/>
          <a:stretch>
            <a:fillRect/>
          </a:stretch>
        </p:blipFill>
        <p:spPr>
          <a:xfrm>
            <a:off x="8295252" y="3856592"/>
            <a:ext cx="3603374" cy="2223249"/>
          </a:xfrm>
          <a:prstGeom prst="rect">
            <a:avLst/>
          </a:prstGeom>
        </p:spPr>
      </p:pic>
      <p:pic>
        <p:nvPicPr>
          <p:cNvPr id="22" name="Picture 21">
            <a:extLst>
              <a:ext uri="{FF2B5EF4-FFF2-40B4-BE49-F238E27FC236}">
                <a16:creationId xmlns:a16="http://schemas.microsoft.com/office/drawing/2014/main" id="{0F8720DD-6A8A-BB55-287F-FB14A910FCAB}"/>
              </a:ext>
              <a:ext uri="{C183D7F6-B498-43B3-948B-1728B52AA6E4}">
                <adec:decorative xmlns:adec="http://schemas.microsoft.com/office/drawing/2017/decorative" val="1"/>
              </a:ext>
            </a:extLst>
          </p:cNvPr>
          <p:cNvPicPr>
            <a:picLocks noChangeAspect="1"/>
          </p:cNvPicPr>
          <p:nvPr/>
        </p:nvPicPr>
        <p:blipFill>
          <a:blip r:embed="rId24"/>
          <a:stretch>
            <a:fillRect/>
          </a:stretch>
        </p:blipFill>
        <p:spPr>
          <a:xfrm>
            <a:off x="8264625" y="3850959"/>
            <a:ext cx="3603374" cy="2258985"/>
          </a:xfrm>
          <a:prstGeom prst="rect">
            <a:avLst/>
          </a:prstGeom>
        </p:spPr>
      </p:pic>
      <p:pic>
        <p:nvPicPr>
          <p:cNvPr id="25" name="Picture 24">
            <a:extLst>
              <a:ext uri="{FF2B5EF4-FFF2-40B4-BE49-F238E27FC236}">
                <a16:creationId xmlns:a16="http://schemas.microsoft.com/office/drawing/2014/main" id="{8082B67F-40D9-1D21-EA2C-1CC7E255E525}"/>
              </a:ext>
              <a:ext uri="{C183D7F6-B498-43B3-948B-1728B52AA6E4}">
                <adec:decorative xmlns:adec="http://schemas.microsoft.com/office/drawing/2017/decorative" val="1"/>
              </a:ext>
            </a:extLst>
          </p:cNvPr>
          <p:cNvPicPr>
            <a:picLocks noChangeAspect="1"/>
          </p:cNvPicPr>
          <p:nvPr/>
        </p:nvPicPr>
        <p:blipFill>
          <a:blip r:embed="rId25"/>
          <a:stretch>
            <a:fillRect/>
          </a:stretch>
        </p:blipFill>
        <p:spPr>
          <a:xfrm>
            <a:off x="324000" y="4601666"/>
            <a:ext cx="4065120" cy="1511877"/>
          </a:xfrm>
          <a:prstGeom prst="rect">
            <a:avLst/>
          </a:prstGeom>
        </p:spPr>
      </p:pic>
      <p:pic>
        <p:nvPicPr>
          <p:cNvPr id="27" name="Picture 26">
            <a:extLst>
              <a:ext uri="{FF2B5EF4-FFF2-40B4-BE49-F238E27FC236}">
                <a16:creationId xmlns:a16="http://schemas.microsoft.com/office/drawing/2014/main" id="{822DBA75-9EC5-D1E9-5C63-390AC9D2B914}"/>
              </a:ext>
              <a:ext uri="{C183D7F6-B498-43B3-948B-1728B52AA6E4}">
                <adec:decorative xmlns:adec="http://schemas.microsoft.com/office/drawing/2017/decorative" val="1"/>
              </a:ext>
            </a:extLst>
          </p:cNvPr>
          <p:cNvPicPr>
            <a:picLocks noChangeAspect="1"/>
          </p:cNvPicPr>
          <p:nvPr/>
        </p:nvPicPr>
        <p:blipFill>
          <a:blip r:embed="rId26"/>
          <a:stretch>
            <a:fillRect/>
          </a:stretch>
        </p:blipFill>
        <p:spPr>
          <a:xfrm>
            <a:off x="357079" y="3907409"/>
            <a:ext cx="4371532" cy="2214883"/>
          </a:xfrm>
          <a:prstGeom prst="rect">
            <a:avLst/>
          </a:prstGeom>
        </p:spPr>
      </p:pic>
    </p:spTree>
    <p:extLst>
      <p:ext uri="{BB962C8B-B14F-4D97-AF65-F5344CB8AC3E}">
        <p14:creationId xmlns:p14="http://schemas.microsoft.com/office/powerpoint/2010/main" val="1084613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294A9D9-E1E0-4BE7-AA09-E11BA76C5BD7}"/>
              </a:ext>
            </a:extLst>
          </p:cNvPr>
          <p:cNvSpPr>
            <a:spLocks noGrp="1"/>
          </p:cNvSpPr>
          <p:nvPr>
            <p:ph type="sldNum" sz="quarter" idx="4294967295"/>
          </p:nvPr>
        </p:nvSpPr>
        <p:spPr>
          <a:xfrm>
            <a:off x="81280" y="6400799"/>
            <a:ext cx="284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3B8C1A-B3FA-4E19-85F6-8AA27377C971}"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6" name="Content Placeholder 5">
            <a:extLst>
              <a:ext uri="{FF2B5EF4-FFF2-40B4-BE49-F238E27FC236}">
                <a16:creationId xmlns:a16="http://schemas.microsoft.com/office/drawing/2014/main" id="{2079D368-C9A4-EBE8-6614-CACD54201928}"/>
              </a:ext>
            </a:extLst>
          </p:cNvPr>
          <p:cNvGraphicFramePr>
            <a:graphicFrameLocks/>
          </p:cNvGraphicFramePr>
          <p:nvPr/>
        </p:nvGraphicFramePr>
        <p:xfrm>
          <a:off x="849845" y="553605"/>
          <a:ext cx="10732555" cy="5473919"/>
        </p:xfrm>
        <a:graphic>
          <a:graphicData uri="http://schemas.openxmlformats.org/drawingml/2006/table">
            <a:tbl>
              <a:tblPr firstRow="1" bandRow="1">
                <a:tableStyleId>{5C22544A-7EE6-4342-B048-85BDC9FD1C3A}</a:tableStyleId>
              </a:tblPr>
              <a:tblGrid>
                <a:gridCol w="10732555">
                  <a:extLst>
                    <a:ext uri="{9D8B030D-6E8A-4147-A177-3AD203B41FA5}">
                      <a16:colId xmlns:a16="http://schemas.microsoft.com/office/drawing/2014/main" val="486269761"/>
                    </a:ext>
                  </a:extLst>
                </a:gridCol>
              </a:tblGrid>
              <a:tr h="9323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no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6785239"/>
                  </a:ext>
                </a:extLst>
              </a:tr>
              <a:tr h="4475178">
                <a:tc>
                  <a:txBody>
                    <a:bodyPr/>
                    <a:lstStyle/>
                    <a:p>
                      <a:pPr lvl="0"/>
                      <a:r>
                        <a:rPr lang="en-US" sz="1800" b="1" kern="1200" dirty="0">
                          <a:solidFill>
                            <a:schemeClr val="dk1"/>
                          </a:solidFill>
                          <a:effectLst/>
                          <a:latin typeface="+mn-lt"/>
                          <a:ea typeface="+mn-ea"/>
                          <a:cs typeface="+mn-cs"/>
                        </a:rPr>
                        <a:t>Open Enrollment ends January 15</a:t>
                      </a:r>
                      <a:r>
                        <a:rPr lang="en-US" sz="1800" b="1" kern="1200" baseline="30000" dirty="0">
                          <a:solidFill>
                            <a:schemeClr val="dk1"/>
                          </a:solidFill>
                          <a:effectLst/>
                          <a:latin typeface="+mn-lt"/>
                          <a:ea typeface="+mn-ea"/>
                          <a:cs typeface="+mn-cs"/>
                        </a:rPr>
                        <a:t>th</a:t>
                      </a:r>
                      <a:r>
                        <a:rPr lang="en-US" sz="1800" b="1" kern="1200" dirty="0">
                          <a:solidFill>
                            <a:schemeClr val="dk1"/>
                          </a:solidFill>
                          <a:effectLst/>
                          <a:latin typeface="+mn-lt"/>
                          <a:ea typeface="+mn-ea"/>
                          <a:cs typeface="+mn-cs"/>
                        </a:rPr>
                        <a:t> at midnight local time.</a:t>
                      </a:r>
                    </a:p>
                    <a:p>
                      <a:r>
                        <a:rPr lang="en-US" sz="1800" kern="1200" dirty="0">
                          <a:solidFill>
                            <a:schemeClr val="dk1"/>
                          </a:solidFill>
                          <a:effectLst/>
                          <a:latin typeface="+mn-lt"/>
                          <a:ea typeface="+mn-ea"/>
                          <a:cs typeface="+mn-cs"/>
                        </a:rPr>
                        <a:t> </a:t>
                      </a:r>
                    </a:p>
                    <a:p>
                      <a:pPr lvl="0"/>
                      <a:r>
                        <a:rPr lang="en-US" sz="1800" kern="1200" dirty="0">
                          <a:solidFill>
                            <a:schemeClr val="dk1"/>
                          </a:solidFill>
                          <a:effectLst/>
                          <a:latin typeface="+mn-lt"/>
                          <a:ea typeface="+mn-ea"/>
                          <a:cs typeface="+mn-cs"/>
                        </a:rPr>
                        <a:t>Comparatively, </a:t>
                      </a:r>
                      <a:r>
                        <a:rPr lang="en-US" sz="1800" b="1" kern="1200" dirty="0">
                          <a:solidFill>
                            <a:schemeClr val="dk1"/>
                          </a:solidFill>
                          <a:effectLst/>
                          <a:latin typeface="+mn-lt"/>
                          <a:ea typeface="+mn-ea"/>
                          <a:cs typeface="+mn-cs"/>
                        </a:rPr>
                        <a:t>over 89,000 people have enrolled for</a:t>
                      </a:r>
                      <a:r>
                        <a:rPr lang="en-US" sz="1800" kern="1200" dirty="0">
                          <a:solidFill>
                            <a:schemeClr val="dk1"/>
                          </a:solidFill>
                          <a:effectLst/>
                          <a:latin typeface="+mn-lt"/>
                          <a:ea typeface="+mn-ea"/>
                          <a:cs typeface="+mn-cs"/>
                        </a:rPr>
                        <a:t> 2026 including those automatically re-enrolled and people enrolling for the first time.</a:t>
                      </a:r>
                    </a:p>
                    <a:p>
                      <a:r>
                        <a:rPr lang="en-US" sz="1800" kern="1200" dirty="0">
                          <a:solidFill>
                            <a:schemeClr val="dk1"/>
                          </a:solidFill>
                          <a:effectLst/>
                          <a:latin typeface="+mn-lt"/>
                          <a:ea typeface="+mn-ea"/>
                          <a:cs typeface="+mn-cs"/>
                        </a:rPr>
                        <a:t> </a:t>
                      </a:r>
                    </a:p>
                    <a:p>
                      <a:pPr lvl="0"/>
                      <a:r>
                        <a:rPr lang="en-US" sz="1800" kern="1200" dirty="0">
                          <a:solidFill>
                            <a:schemeClr val="dk1"/>
                          </a:solidFill>
                          <a:effectLst/>
                          <a:latin typeface="+mn-lt"/>
                          <a:ea typeface="+mn-ea"/>
                          <a:cs typeface="+mn-cs"/>
                        </a:rPr>
                        <a:t>Around </a:t>
                      </a:r>
                      <a:r>
                        <a:rPr lang="en-US" sz="1800" b="1" kern="1200" dirty="0">
                          <a:solidFill>
                            <a:schemeClr val="dk1"/>
                          </a:solidFill>
                          <a:effectLst/>
                          <a:latin typeface="+mn-lt"/>
                          <a:ea typeface="+mn-ea"/>
                          <a:cs typeface="+mn-cs"/>
                        </a:rPr>
                        <a:t>14,000 are new enrollees</a:t>
                      </a:r>
                      <a:r>
                        <a:rPr lang="en-US" sz="1800" kern="1200" dirty="0">
                          <a:solidFill>
                            <a:schemeClr val="dk1"/>
                          </a:solidFill>
                          <a:effectLst/>
                          <a:latin typeface="+mn-lt"/>
                          <a:ea typeface="+mn-ea"/>
                          <a:cs typeface="+mn-cs"/>
                        </a:rPr>
                        <a:t>.</a:t>
                      </a:r>
                    </a:p>
                    <a:p>
                      <a:r>
                        <a:rPr lang="en-US" sz="1800" kern="1200" dirty="0">
                          <a:solidFill>
                            <a:schemeClr val="dk1"/>
                          </a:solidFill>
                          <a:effectLst/>
                          <a:latin typeface="+mn-lt"/>
                          <a:ea typeface="+mn-ea"/>
                          <a:cs typeface="+mn-cs"/>
                        </a:rPr>
                        <a:t> </a:t>
                      </a:r>
                    </a:p>
                    <a:p>
                      <a:pPr lvl="0"/>
                      <a:r>
                        <a:rPr lang="en-US" sz="1800" kern="1200" dirty="0">
                          <a:solidFill>
                            <a:schemeClr val="dk1"/>
                          </a:solidFill>
                          <a:effectLst/>
                          <a:latin typeface="+mn-lt"/>
                          <a:ea typeface="+mn-ea"/>
                          <a:cs typeface="+mn-cs"/>
                        </a:rPr>
                        <a:t>To date, around </a:t>
                      </a:r>
                      <a:r>
                        <a:rPr lang="en-US" sz="1800" b="1" kern="1200" dirty="0">
                          <a:solidFill>
                            <a:schemeClr val="dk1"/>
                          </a:solidFill>
                          <a:effectLst/>
                          <a:latin typeface="+mn-lt"/>
                          <a:ea typeface="+mn-ea"/>
                          <a:cs typeface="+mn-cs"/>
                        </a:rPr>
                        <a:t>10,700 have cancelled their 2026 coverage</a:t>
                      </a:r>
                      <a:r>
                        <a:rPr lang="en-US" sz="1800" kern="1200" dirty="0">
                          <a:solidFill>
                            <a:schemeClr val="dk1"/>
                          </a:solidFill>
                          <a:effectLst/>
                          <a:latin typeface="+mn-lt"/>
                          <a:ea typeface="+mn-ea"/>
                          <a:cs typeface="+mn-cs"/>
                        </a:rPr>
                        <a:t>. (More have newly enrolled than cancelled for 2026)</a:t>
                      </a:r>
                    </a:p>
                    <a:p>
                      <a:r>
                        <a:rPr lang="en-US" sz="1800" kern="1200" dirty="0">
                          <a:solidFill>
                            <a:schemeClr val="dk1"/>
                          </a:solidFill>
                          <a:effectLst/>
                          <a:latin typeface="+mn-lt"/>
                          <a:ea typeface="+mn-ea"/>
                          <a:cs typeface="+mn-cs"/>
                        </a:rPr>
                        <a:t> </a:t>
                      </a:r>
                    </a:p>
                    <a:p>
                      <a:pPr lvl="0"/>
                      <a:r>
                        <a:rPr lang="en-US" sz="1800" kern="1200" dirty="0">
                          <a:solidFill>
                            <a:schemeClr val="dk1"/>
                          </a:solidFill>
                          <a:effectLst/>
                          <a:latin typeface="+mn-lt"/>
                          <a:ea typeface="+mn-ea"/>
                          <a:cs typeface="+mn-cs"/>
                        </a:rPr>
                        <a:t>Around </a:t>
                      </a:r>
                      <a:r>
                        <a:rPr lang="en-US" sz="1800" b="1" kern="1200" dirty="0">
                          <a:solidFill>
                            <a:schemeClr val="dk1"/>
                          </a:solidFill>
                          <a:effectLst/>
                          <a:latin typeface="+mn-lt"/>
                          <a:ea typeface="+mn-ea"/>
                          <a:cs typeface="+mn-cs"/>
                        </a:rPr>
                        <a:t>16,000 people have changed their plans</a:t>
                      </a:r>
                      <a:r>
                        <a:rPr lang="en-US" sz="1800" kern="1200" dirty="0">
                          <a:solidFill>
                            <a:schemeClr val="dk1"/>
                          </a:solidFill>
                          <a:effectLst/>
                          <a:latin typeface="+mn-lt"/>
                          <a:ea typeface="+mn-ea"/>
                          <a:cs typeface="+mn-cs"/>
                        </a:rPr>
                        <a:t>—mostly from Silver to the less expensive Bronze.  </a:t>
                      </a:r>
                    </a:p>
                    <a:p>
                      <a:r>
                        <a:rPr lang="en-US" sz="1800" kern="1200" dirty="0">
                          <a:solidFill>
                            <a:schemeClr val="dk1"/>
                          </a:solidFill>
                          <a:effectLst/>
                          <a:latin typeface="+mn-lt"/>
                          <a:ea typeface="+mn-ea"/>
                          <a:cs typeface="+mn-cs"/>
                        </a:rPr>
                        <a:t> </a:t>
                      </a:r>
                    </a:p>
                    <a:p>
                      <a:pPr lvl="0"/>
                      <a:r>
                        <a:rPr lang="en-US" sz="1800" b="1" kern="1200" dirty="0">
                          <a:solidFill>
                            <a:schemeClr val="dk1"/>
                          </a:solidFill>
                          <a:effectLst/>
                          <a:latin typeface="+mn-lt"/>
                          <a:ea typeface="+mn-ea"/>
                          <a:cs typeface="+mn-cs"/>
                        </a:rPr>
                        <a:t>Around 7,500 of the 11,000 members who lost CareSource</a:t>
                      </a:r>
                      <a:r>
                        <a:rPr lang="en-US" sz="1800" kern="1200" dirty="0">
                          <a:solidFill>
                            <a:schemeClr val="dk1"/>
                          </a:solidFill>
                          <a:effectLst/>
                          <a:latin typeface="+mn-lt"/>
                          <a:ea typeface="+mn-ea"/>
                          <a:cs typeface="+mn-cs"/>
                        </a:rPr>
                        <a:t> (left the KY Marketplace) for 2026 have come back and enrolled in a new plan from a different carrier</a:t>
                      </a:r>
                    </a:p>
                    <a:p>
                      <a:pPr lvl="0"/>
                      <a:endParaRPr lang="en-US" sz="1800" kern="1200" dirty="0">
                        <a:solidFill>
                          <a:schemeClr val="dk1"/>
                        </a:solidFill>
                        <a:effectLst/>
                        <a:latin typeface="+mn-lt"/>
                        <a:ea typeface="+mn-ea"/>
                        <a:cs typeface="+mn-cs"/>
                      </a:endParaRPr>
                    </a:p>
                    <a:p>
                      <a:pPr lvl="0"/>
                      <a:r>
                        <a:rPr lang="en-US" sz="1800" kern="1200" dirty="0">
                          <a:solidFill>
                            <a:schemeClr val="dk1"/>
                          </a:solidFill>
                          <a:effectLst/>
                          <a:latin typeface="+mn-lt"/>
                          <a:ea typeface="+mn-ea"/>
                          <a:cs typeface="+mn-cs"/>
                        </a:rPr>
                        <a:t>The Kentucky Health Benefit Exchange stands ready should state or federal policies change regarding subsidies</a:t>
                      </a:r>
                    </a:p>
                    <a:p>
                      <a:pPr marL="0" lvl="0" indent="0">
                        <a:buFont typeface="Arial" panose="020B0604020202020204" pitchFamily="34" charset="0"/>
                        <a:buNone/>
                        <a:tabLst>
                          <a:tab pos="914400" algn="l"/>
                        </a:tabLst>
                        <a:defRPr/>
                      </a:pPr>
                      <a:endParaRPr lang="en-US" sz="2200" dirty="0">
                        <a:ea typeface="Calibri" panose="020F0502020204030204" pitchFamily="34" charset="0"/>
                        <a:cs typeface="Calibri" panose="020F0502020204030204"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71368211"/>
                  </a:ext>
                </a:extLst>
              </a:tr>
            </a:tbl>
          </a:graphicData>
        </a:graphic>
      </p:graphicFrame>
      <p:sp>
        <p:nvSpPr>
          <p:cNvPr id="7" name="Title 1">
            <a:extLst>
              <a:ext uri="{FF2B5EF4-FFF2-40B4-BE49-F238E27FC236}">
                <a16:creationId xmlns:a16="http://schemas.microsoft.com/office/drawing/2014/main" id="{823BA47C-26C3-C917-9DA0-301B070A4669}"/>
              </a:ext>
              <a:ext uri="{C183D7F6-B498-43B3-948B-1728B52AA6E4}">
                <adec:decorative xmlns:adec="http://schemas.microsoft.com/office/drawing/2017/decorative" val="1"/>
              </a:ext>
            </a:extLst>
          </p:cNvPr>
          <p:cNvSpPr txBox="1">
            <a:spLocks/>
          </p:cNvSpPr>
          <p:nvPr/>
        </p:nvSpPr>
        <p:spPr>
          <a:xfrm>
            <a:off x="609600" y="267174"/>
            <a:ext cx="10972800" cy="532791"/>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2" name="Title 1">
            <a:extLst>
              <a:ext uri="{FF2B5EF4-FFF2-40B4-BE49-F238E27FC236}">
                <a16:creationId xmlns:a16="http://schemas.microsoft.com/office/drawing/2014/main" id="{9BEEBA53-D9E4-9267-81E2-5EFF6D2EFF5C}"/>
              </a:ext>
            </a:extLst>
          </p:cNvPr>
          <p:cNvSpPr txBox="1">
            <a:spLocks noGrp="1"/>
          </p:cNvSpPr>
          <p:nvPr>
            <p:ph type="title" idx="4294967295"/>
          </p:nvPr>
        </p:nvSpPr>
        <p:spPr>
          <a:xfrm>
            <a:off x="958322" y="640806"/>
            <a:ext cx="10515600" cy="6468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State Based Marketplace Updates</a:t>
            </a:r>
          </a:p>
        </p:txBody>
      </p:sp>
    </p:spTree>
    <p:extLst>
      <p:ext uri="{BB962C8B-B14F-4D97-AF65-F5344CB8AC3E}">
        <p14:creationId xmlns:p14="http://schemas.microsoft.com/office/powerpoint/2010/main" val="3829215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BB76A-224B-EAAF-6AC4-E401E51AB8FF}"/>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3100C7F4-7B35-D541-60EC-E51A67770376}"/>
              </a:ext>
            </a:extLst>
          </p:cNvPr>
          <p:cNvSpPr>
            <a:spLocks noGrp="1"/>
          </p:cNvSpPr>
          <p:nvPr>
            <p:ph type="sldNum" sz="quarter" idx="4294967295"/>
          </p:nvPr>
        </p:nvSpPr>
        <p:spPr>
          <a:xfrm>
            <a:off x="81280" y="6400799"/>
            <a:ext cx="284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3B8C1A-B3FA-4E19-85F6-8AA27377C971}"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itle 1" descr="Kentuckians Enrolled in Qualified Health Plans. ">
            <a:extLst>
              <a:ext uri="{FF2B5EF4-FFF2-40B4-BE49-F238E27FC236}">
                <a16:creationId xmlns:a16="http://schemas.microsoft.com/office/drawing/2014/main" id="{75B02E6C-94F3-01FE-F574-E24121DBC182}"/>
              </a:ext>
            </a:extLst>
          </p:cNvPr>
          <p:cNvSpPr txBox="1">
            <a:spLocks/>
          </p:cNvSpPr>
          <p:nvPr/>
        </p:nvSpPr>
        <p:spPr>
          <a:xfrm>
            <a:off x="609600" y="267174"/>
            <a:ext cx="10972800" cy="532791"/>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11" name="Title 1">
            <a:extLst>
              <a:ext uri="{FF2B5EF4-FFF2-40B4-BE49-F238E27FC236}">
                <a16:creationId xmlns:a16="http://schemas.microsoft.com/office/drawing/2014/main" id="{D1DB56C2-E335-BF7B-A094-E4FB06A266DF}"/>
              </a:ext>
            </a:extLst>
          </p:cNvPr>
          <p:cNvSpPr txBox="1">
            <a:spLocks noGrp="1"/>
          </p:cNvSpPr>
          <p:nvPr>
            <p:ph type="title" idx="4294967295"/>
          </p:nvPr>
        </p:nvSpPr>
        <p:spPr>
          <a:xfrm>
            <a:off x="838200" y="355116"/>
            <a:ext cx="10515600" cy="6468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Kentuckians Enrolled in Qualified Health Plans</a:t>
            </a:r>
          </a:p>
        </p:txBody>
      </p:sp>
      <p:pic>
        <p:nvPicPr>
          <p:cNvPr id="5" name="Picture 4" descr="A graph depicting the data of Kentuckians enrolled in Qualified Health Plans. ">
            <a:extLst>
              <a:ext uri="{FF2B5EF4-FFF2-40B4-BE49-F238E27FC236}">
                <a16:creationId xmlns:a16="http://schemas.microsoft.com/office/drawing/2014/main" id="{20C6D44E-1D47-5B2B-F2F0-E543FD2453AE}"/>
              </a:ext>
            </a:extLst>
          </p:cNvPr>
          <p:cNvPicPr>
            <a:picLocks noChangeAspect="1"/>
          </p:cNvPicPr>
          <p:nvPr/>
        </p:nvPicPr>
        <p:blipFill>
          <a:blip r:embed="rId3"/>
          <a:stretch>
            <a:fillRect/>
          </a:stretch>
        </p:blipFill>
        <p:spPr>
          <a:xfrm>
            <a:off x="2757021" y="1299865"/>
            <a:ext cx="6677957" cy="4258269"/>
          </a:xfrm>
          <a:prstGeom prst="rect">
            <a:avLst/>
          </a:prstGeom>
        </p:spPr>
      </p:pic>
    </p:spTree>
    <p:extLst>
      <p:ext uri="{BB962C8B-B14F-4D97-AF65-F5344CB8AC3E}">
        <p14:creationId xmlns:p14="http://schemas.microsoft.com/office/powerpoint/2010/main" val="1881672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BFDFF-48AE-E439-64A3-8E6F2BB5C37A}"/>
              </a:ext>
            </a:extLst>
          </p:cNvPr>
          <p:cNvSpPr>
            <a:spLocks noGrp="1"/>
          </p:cNvSpPr>
          <p:nvPr>
            <p:ph type="ctrTitle"/>
          </p:nvPr>
        </p:nvSpPr>
        <p:spPr>
          <a:xfrm>
            <a:off x="1524000" y="2800393"/>
            <a:ext cx="9144000" cy="1257214"/>
          </a:xfrm>
        </p:spPr>
        <p:txBody>
          <a:bodyPr/>
          <a:lstStyle/>
          <a:p>
            <a:r>
              <a:rPr lang="en-US" u="sng" dirty="0">
                <a:solidFill>
                  <a:srgbClr val="6BB5DD"/>
                </a:solidFill>
              </a:rPr>
              <a:t>1915(</a:t>
            </a:r>
            <a:r>
              <a:rPr lang="en-US" u="sng" dirty="0" err="1">
                <a:solidFill>
                  <a:srgbClr val="6BB5DD"/>
                </a:solidFill>
              </a:rPr>
              <a:t>i</a:t>
            </a:r>
            <a:r>
              <a:rPr lang="en-US" u="sng" dirty="0">
                <a:solidFill>
                  <a:srgbClr val="6BB5DD"/>
                </a:solidFill>
              </a:rPr>
              <a:t>) RISE Initiative</a:t>
            </a:r>
          </a:p>
        </p:txBody>
      </p:sp>
    </p:spTree>
    <p:extLst>
      <p:ext uri="{BB962C8B-B14F-4D97-AF65-F5344CB8AC3E}">
        <p14:creationId xmlns:p14="http://schemas.microsoft.com/office/powerpoint/2010/main" val="3296314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50"/>
            <a:ext cx="12192000" cy="307975"/>
          </a:xfrm>
          <a:custGeom>
            <a:avLst/>
            <a:gdLst/>
            <a:ahLst/>
            <a:cxnLst/>
            <a:rect l="l" t="t" r="r" b="b"/>
            <a:pathLst>
              <a:path w="12192000" h="307975">
                <a:moveTo>
                  <a:pt x="12192000" y="0"/>
                </a:moveTo>
                <a:lnTo>
                  <a:pt x="0" y="0"/>
                </a:lnTo>
                <a:lnTo>
                  <a:pt x="0" y="307771"/>
                </a:lnTo>
                <a:lnTo>
                  <a:pt x="12192000" y="307771"/>
                </a:lnTo>
                <a:lnTo>
                  <a:pt x="12192000" y="0"/>
                </a:lnTo>
                <a:close/>
              </a:path>
            </a:pathLst>
          </a:custGeom>
          <a:solidFill>
            <a:srgbClr val="61B5E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 name="object 3" descr="A sign providing information on the 1915(i) RISE Initiative. "/>
          <p:cNvGrpSpPr/>
          <p:nvPr/>
        </p:nvGrpSpPr>
        <p:grpSpPr>
          <a:xfrm>
            <a:off x="0" y="395937"/>
            <a:ext cx="12192000" cy="6464300"/>
            <a:chOff x="0" y="395937"/>
            <a:chExt cx="12192000" cy="6464300"/>
          </a:xfrm>
        </p:grpSpPr>
        <p:sp>
          <p:nvSpPr>
            <p:cNvPr id="4" name="object 4"/>
            <p:cNvSpPr/>
            <p:nvPr/>
          </p:nvSpPr>
          <p:spPr>
            <a:xfrm>
              <a:off x="0" y="6136694"/>
              <a:ext cx="12192000" cy="723900"/>
            </a:xfrm>
            <a:custGeom>
              <a:avLst/>
              <a:gdLst/>
              <a:ahLst/>
              <a:cxnLst/>
              <a:rect l="l" t="t" r="r" b="b"/>
              <a:pathLst>
                <a:path w="12192000" h="723900">
                  <a:moveTo>
                    <a:pt x="12192000" y="0"/>
                  </a:moveTo>
                  <a:lnTo>
                    <a:pt x="0" y="0"/>
                  </a:lnTo>
                  <a:lnTo>
                    <a:pt x="0" y="723277"/>
                  </a:lnTo>
                  <a:lnTo>
                    <a:pt x="12192000" y="723277"/>
                  </a:lnTo>
                  <a:lnTo>
                    <a:pt x="12192000" y="0"/>
                  </a:lnTo>
                  <a:close/>
                </a:path>
              </a:pathLst>
            </a:custGeom>
            <a:solidFill>
              <a:srgbClr val="61B5E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2" cstate="print"/>
            <a:stretch>
              <a:fillRect/>
            </a:stretch>
          </p:blipFill>
          <p:spPr>
            <a:xfrm>
              <a:off x="10834623" y="6231844"/>
              <a:ext cx="1130579" cy="570989"/>
            </a:xfrm>
            <a:prstGeom prst="rect">
              <a:avLst/>
            </a:prstGeom>
          </p:spPr>
        </p:pic>
        <p:sp>
          <p:nvSpPr>
            <p:cNvPr id="6" name="object 6"/>
            <p:cNvSpPr/>
            <p:nvPr/>
          </p:nvSpPr>
          <p:spPr>
            <a:xfrm>
              <a:off x="447230" y="395937"/>
              <a:ext cx="11328400" cy="6462395"/>
            </a:xfrm>
            <a:custGeom>
              <a:avLst/>
              <a:gdLst/>
              <a:ahLst/>
              <a:cxnLst/>
              <a:rect l="l" t="t" r="r" b="b"/>
              <a:pathLst>
                <a:path w="11328400" h="6462395">
                  <a:moveTo>
                    <a:pt x="2690428" y="5296955"/>
                  </a:moveTo>
                  <a:lnTo>
                    <a:pt x="1840822" y="5296955"/>
                  </a:lnTo>
                  <a:lnTo>
                    <a:pt x="1840822" y="6462059"/>
                  </a:lnTo>
                  <a:lnTo>
                    <a:pt x="2690428" y="6462059"/>
                  </a:lnTo>
                  <a:lnTo>
                    <a:pt x="2690428" y="5296955"/>
                  </a:lnTo>
                  <a:close/>
                </a:path>
                <a:path w="11328400" h="6462395">
                  <a:moveTo>
                    <a:pt x="9487269" y="5296955"/>
                  </a:moveTo>
                  <a:lnTo>
                    <a:pt x="8637664" y="5296955"/>
                  </a:lnTo>
                  <a:lnTo>
                    <a:pt x="8637664" y="6462059"/>
                  </a:lnTo>
                  <a:lnTo>
                    <a:pt x="9487269" y="6462059"/>
                  </a:lnTo>
                  <a:lnTo>
                    <a:pt x="9487269" y="5296955"/>
                  </a:lnTo>
                  <a:close/>
                </a:path>
                <a:path w="11328400" h="6462395">
                  <a:moveTo>
                    <a:pt x="11044878" y="4937840"/>
                  </a:moveTo>
                  <a:lnTo>
                    <a:pt x="283201" y="4937840"/>
                  </a:lnTo>
                  <a:lnTo>
                    <a:pt x="226129" y="4941486"/>
                  </a:lnTo>
                  <a:lnTo>
                    <a:pt x="172970" y="4951945"/>
                  </a:lnTo>
                  <a:lnTo>
                    <a:pt x="124865" y="4968495"/>
                  </a:lnTo>
                  <a:lnTo>
                    <a:pt x="82951" y="4990416"/>
                  </a:lnTo>
                  <a:lnTo>
                    <a:pt x="48369" y="5016988"/>
                  </a:lnTo>
                  <a:lnTo>
                    <a:pt x="22256" y="5047489"/>
                  </a:lnTo>
                  <a:lnTo>
                    <a:pt x="0" y="5117398"/>
                  </a:lnTo>
                  <a:lnTo>
                    <a:pt x="5754" y="5153574"/>
                  </a:lnTo>
                  <a:lnTo>
                    <a:pt x="48369" y="5217774"/>
                  </a:lnTo>
                  <a:lnTo>
                    <a:pt x="82951" y="5244351"/>
                  </a:lnTo>
                  <a:lnTo>
                    <a:pt x="124865" y="5266280"/>
                  </a:lnTo>
                  <a:lnTo>
                    <a:pt x="172970" y="5282840"/>
                  </a:lnTo>
                  <a:lnTo>
                    <a:pt x="226129" y="5293306"/>
                  </a:lnTo>
                  <a:lnTo>
                    <a:pt x="283201" y="5296955"/>
                  </a:lnTo>
                  <a:lnTo>
                    <a:pt x="11044878" y="5296955"/>
                  </a:lnTo>
                  <a:lnTo>
                    <a:pt x="11101937" y="5293306"/>
                  </a:lnTo>
                  <a:lnTo>
                    <a:pt x="11155089" y="5282840"/>
                  </a:lnTo>
                  <a:lnTo>
                    <a:pt x="11203194" y="5266280"/>
                  </a:lnTo>
                  <a:lnTo>
                    <a:pt x="11245111" y="5244351"/>
                  </a:lnTo>
                  <a:lnTo>
                    <a:pt x="11279699" y="5217774"/>
                  </a:lnTo>
                  <a:lnTo>
                    <a:pt x="11305817" y="5187274"/>
                  </a:lnTo>
                  <a:lnTo>
                    <a:pt x="11328080" y="5117398"/>
                  </a:lnTo>
                  <a:lnTo>
                    <a:pt x="11322324" y="5081199"/>
                  </a:lnTo>
                  <a:lnTo>
                    <a:pt x="11279699" y="5016988"/>
                  </a:lnTo>
                  <a:lnTo>
                    <a:pt x="11245111" y="4990416"/>
                  </a:lnTo>
                  <a:lnTo>
                    <a:pt x="11203194" y="4968495"/>
                  </a:lnTo>
                  <a:lnTo>
                    <a:pt x="11155089" y="4951945"/>
                  </a:lnTo>
                  <a:lnTo>
                    <a:pt x="11101937" y="4941486"/>
                  </a:lnTo>
                  <a:lnTo>
                    <a:pt x="11044878" y="4937840"/>
                  </a:lnTo>
                  <a:close/>
                </a:path>
                <a:path w="11328400" h="6462395">
                  <a:moveTo>
                    <a:pt x="778804" y="4578724"/>
                  </a:moveTo>
                  <a:lnTo>
                    <a:pt x="354002" y="4578724"/>
                  </a:lnTo>
                  <a:lnTo>
                    <a:pt x="354002" y="4937840"/>
                  </a:lnTo>
                  <a:lnTo>
                    <a:pt x="778804" y="4937840"/>
                  </a:lnTo>
                  <a:lnTo>
                    <a:pt x="778804" y="4578724"/>
                  </a:lnTo>
                  <a:close/>
                </a:path>
                <a:path w="11328400" h="6462395">
                  <a:moveTo>
                    <a:pt x="1999415" y="4578724"/>
                  </a:moveTo>
                  <a:lnTo>
                    <a:pt x="1399028" y="4578724"/>
                  </a:lnTo>
                  <a:lnTo>
                    <a:pt x="832624" y="4937840"/>
                  </a:lnTo>
                  <a:lnTo>
                    <a:pt x="1433012" y="4937840"/>
                  </a:lnTo>
                  <a:lnTo>
                    <a:pt x="1999415" y="4578724"/>
                  </a:lnTo>
                  <a:close/>
                </a:path>
                <a:path w="11328400" h="6462395">
                  <a:moveTo>
                    <a:pt x="2478026" y="4578724"/>
                  </a:moveTo>
                  <a:lnTo>
                    <a:pt x="2053224" y="4578724"/>
                  </a:lnTo>
                  <a:lnTo>
                    <a:pt x="2053224" y="4937840"/>
                  </a:lnTo>
                  <a:lnTo>
                    <a:pt x="2478026" y="4937840"/>
                  </a:lnTo>
                  <a:lnTo>
                    <a:pt x="2478026" y="4578724"/>
                  </a:lnTo>
                  <a:close/>
                </a:path>
                <a:path w="11328400" h="6462395">
                  <a:moveTo>
                    <a:pt x="3698626" y="4578724"/>
                  </a:moveTo>
                  <a:lnTo>
                    <a:pt x="3098238" y="4578724"/>
                  </a:lnTo>
                  <a:lnTo>
                    <a:pt x="2531835" y="4937840"/>
                  </a:lnTo>
                  <a:lnTo>
                    <a:pt x="3132222" y="4937840"/>
                  </a:lnTo>
                  <a:lnTo>
                    <a:pt x="3698626" y="4578724"/>
                  </a:lnTo>
                  <a:close/>
                </a:path>
                <a:path w="11328400" h="6462395">
                  <a:moveTo>
                    <a:pt x="4177237" y="4578724"/>
                  </a:moveTo>
                  <a:lnTo>
                    <a:pt x="3752434" y="4578724"/>
                  </a:lnTo>
                  <a:lnTo>
                    <a:pt x="3752434" y="4937840"/>
                  </a:lnTo>
                  <a:lnTo>
                    <a:pt x="4177237" y="4937840"/>
                  </a:lnTo>
                  <a:lnTo>
                    <a:pt x="4177237" y="4578724"/>
                  </a:lnTo>
                  <a:close/>
                </a:path>
                <a:path w="11328400" h="6462395">
                  <a:moveTo>
                    <a:pt x="5397836" y="4578724"/>
                  </a:moveTo>
                  <a:lnTo>
                    <a:pt x="4797448" y="4578724"/>
                  </a:lnTo>
                  <a:lnTo>
                    <a:pt x="4231045" y="4937840"/>
                  </a:lnTo>
                  <a:lnTo>
                    <a:pt x="4831433" y="4937840"/>
                  </a:lnTo>
                  <a:lnTo>
                    <a:pt x="5397836" y="4578724"/>
                  </a:lnTo>
                  <a:close/>
                </a:path>
                <a:path w="11328400" h="6462395">
                  <a:moveTo>
                    <a:pt x="5876447" y="4578724"/>
                  </a:moveTo>
                  <a:lnTo>
                    <a:pt x="5451644" y="4578724"/>
                  </a:lnTo>
                  <a:lnTo>
                    <a:pt x="5451644" y="4937840"/>
                  </a:lnTo>
                  <a:lnTo>
                    <a:pt x="5876447" y="4937840"/>
                  </a:lnTo>
                  <a:lnTo>
                    <a:pt x="5876447" y="4578724"/>
                  </a:lnTo>
                  <a:close/>
                </a:path>
                <a:path w="11328400" h="6462395">
                  <a:moveTo>
                    <a:pt x="7097046" y="4578724"/>
                  </a:moveTo>
                  <a:lnTo>
                    <a:pt x="6496659" y="4578724"/>
                  </a:lnTo>
                  <a:lnTo>
                    <a:pt x="5930255" y="4937840"/>
                  </a:lnTo>
                  <a:lnTo>
                    <a:pt x="6530643" y="4937840"/>
                  </a:lnTo>
                  <a:lnTo>
                    <a:pt x="7097046" y="4578724"/>
                  </a:lnTo>
                  <a:close/>
                </a:path>
                <a:path w="11328400" h="6462395">
                  <a:moveTo>
                    <a:pt x="7575657" y="4578724"/>
                  </a:moveTo>
                  <a:lnTo>
                    <a:pt x="7150855" y="4578724"/>
                  </a:lnTo>
                  <a:lnTo>
                    <a:pt x="7150855" y="4937840"/>
                  </a:lnTo>
                  <a:lnTo>
                    <a:pt x="7575657" y="4937840"/>
                  </a:lnTo>
                  <a:lnTo>
                    <a:pt x="7575657" y="4578724"/>
                  </a:lnTo>
                  <a:close/>
                </a:path>
                <a:path w="11328400" h="6462395">
                  <a:moveTo>
                    <a:pt x="8796257" y="4578724"/>
                  </a:moveTo>
                  <a:lnTo>
                    <a:pt x="8195869" y="4578724"/>
                  </a:lnTo>
                  <a:lnTo>
                    <a:pt x="7629466" y="4937840"/>
                  </a:lnTo>
                  <a:lnTo>
                    <a:pt x="8229853" y="4937840"/>
                  </a:lnTo>
                  <a:lnTo>
                    <a:pt x="8796257" y="4578724"/>
                  </a:lnTo>
                  <a:close/>
                </a:path>
                <a:path w="11328400" h="6462395">
                  <a:moveTo>
                    <a:pt x="9274868" y="4578724"/>
                  </a:moveTo>
                  <a:lnTo>
                    <a:pt x="8850065" y="4578724"/>
                  </a:lnTo>
                  <a:lnTo>
                    <a:pt x="8850065" y="4937840"/>
                  </a:lnTo>
                  <a:lnTo>
                    <a:pt x="9274868" y="4937840"/>
                  </a:lnTo>
                  <a:lnTo>
                    <a:pt x="9274868" y="4578724"/>
                  </a:lnTo>
                  <a:close/>
                </a:path>
                <a:path w="11328400" h="6462395">
                  <a:moveTo>
                    <a:pt x="10495467" y="4578724"/>
                  </a:moveTo>
                  <a:lnTo>
                    <a:pt x="9895079" y="4578724"/>
                  </a:lnTo>
                  <a:lnTo>
                    <a:pt x="9328676" y="4937840"/>
                  </a:lnTo>
                  <a:lnTo>
                    <a:pt x="9929063" y="4937840"/>
                  </a:lnTo>
                  <a:lnTo>
                    <a:pt x="10495467" y="4578724"/>
                  </a:lnTo>
                  <a:close/>
                </a:path>
                <a:path w="11328400" h="6462395">
                  <a:moveTo>
                    <a:pt x="10974078" y="4578724"/>
                  </a:moveTo>
                  <a:lnTo>
                    <a:pt x="10549275" y="4578724"/>
                  </a:lnTo>
                  <a:lnTo>
                    <a:pt x="10549275" y="4937840"/>
                  </a:lnTo>
                  <a:lnTo>
                    <a:pt x="10974078" y="4937840"/>
                  </a:lnTo>
                  <a:lnTo>
                    <a:pt x="10974078" y="4578724"/>
                  </a:lnTo>
                  <a:close/>
                </a:path>
                <a:path w="11328400" h="6462395">
                  <a:moveTo>
                    <a:pt x="11328080" y="628452"/>
                  </a:moveTo>
                  <a:lnTo>
                    <a:pt x="0" y="628452"/>
                  </a:lnTo>
                  <a:lnTo>
                    <a:pt x="0" y="4578724"/>
                  </a:lnTo>
                  <a:lnTo>
                    <a:pt x="11328080" y="4578724"/>
                  </a:lnTo>
                  <a:lnTo>
                    <a:pt x="11328080" y="4219608"/>
                  </a:lnTo>
                  <a:lnTo>
                    <a:pt x="566403" y="4219608"/>
                  </a:lnTo>
                  <a:lnTo>
                    <a:pt x="566403" y="987568"/>
                  </a:lnTo>
                  <a:lnTo>
                    <a:pt x="11328080" y="987568"/>
                  </a:lnTo>
                  <a:lnTo>
                    <a:pt x="11328080" y="628452"/>
                  </a:lnTo>
                  <a:close/>
                </a:path>
                <a:path w="11328400" h="6462395">
                  <a:moveTo>
                    <a:pt x="11328080" y="987568"/>
                  </a:moveTo>
                  <a:lnTo>
                    <a:pt x="10761677" y="987568"/>
                  </a:lnTo>
                  <a:lnTo>
                    <a:pt x="10761677" y="4219608"/>
                  </a:lnTo>
                  <a:lnTo>
                    <a:pt x="11328080" y="4219608"/>
                  </a:lnTo>
                  <a:lnTo>
                    <a:pt x="11328080" y="987568"/>
                  </a:lnTo>
                  <a:close/>
                </a:path>
                <a:path w="11328400" h="6462395">
                  <a:moveTo>
                    <a:pt x="2548827" y="0"/>
                  </a:moveTo>
                  <a:lnTo>
                    <a:pt x="1982423" y="0"/>
                  </a:lnTo>
                  <a:lnTo>
                    <a:pt x="1925331" y="3646"/>
                  </a:lnTo>
                  <a:lnTo>
                    <a:pt x="1872163" y="14105"/>
                  </a:lnTo>
                  <a:lnTo>
                    <a:pt x="1824056" y="30655"/>
                  </a:lnTo>
                  <a:lnTo>
                    <a:pt x="1782147" y="52576"/>
                  </a:lnTo>
                  <a:lnTo>
                    <a:pt x="1747572" y="79148"/>
                  </a:lnTo>
                  <a:lnTo>
                    <a:pt x="1721468" y="109649"/>
                  </a:lnTo>
                  <a:lnTo>
                    <a:pt x="1699222" y="179557"/>
                  </a:lnTo>
                  <a:lnTo>
                    <a:pt x="1704973" y="215734"/>
                  </a:lnTo>
                  <a:lnTo>
                    <a:pt x="1747572" y="279934"/>
                  </a:lnTo>
                  <a:lnTo>
                    <a:pt x="1782147" y="306510"/>
                  </a:lnTo>
                  <a:lnTo>
                    <a:pt x="1824056" y="328440"/>
                  </a:lnTo>
                  <a:lnTo>
                    <a:pt x="1872163" y="345000"/>
                  </a:lnTo>
                  <a:lnTo>
                    <a:pt x="1925331" y="355466"/>
                  </a:lnTo>
                  <a:lnTo>
                    <a:pt x="1982423" y="359115"/>
                  </a:lnTo>
                  <a:lnTo>
                    <a:pt x="1982423" y="628452"/>
                  </a:lnTo>
                  <a:lnTo>
                    <a:pt x="2548827" y="628452"/>
                  </a:lnTo>
                  <a:lnTo>
                    <a:pt x="2548827" y="359115"/>
                  </a:lnTo>
                  <a:lnTo>
                    <a:pt x="2605885" y="355466"/>
                  </a:lnTo>
                  <a:lnTo>
                    <a:pt x="2659038" y="345000"/>
                  </a:lnTo>
                  <a:lnTo>
                    <a:pt x="2707142" y="328440"/>
                  </a:lnTo>
                  <a:lnTo>
                    <a:pt x="2749059" y="306510"/>
                  </a:lnTo>
                  <a:lnTo>
                    <a:pt x="2783647" y="279934"/>
                  </a:lnTo>
                  <a:lnTo>
                    <a:pt x="2809765" y="249434"/>
                  </a:lnTo>
                  <a:lnTo>
                    <a:pt x="2832028" y="179557"/>
                  </a:lnTo>
                  <a:lnTo>
                    <a:pt x="2826272" y="143359"/>
                  </a:lnTo>
                  <a:lnTo>
                    <a:pt x="2783647" y="79148"/>
                  </a:lnTo>
                  <a:lnTo>
                    <a:pt x="2749059" y="52576"/>
                  </a:lnTo>
                  <a:lnTo>
                    <a:pt x="2707142" y="30655"/>
                  </a:lnTo>
                  <a:lnTo>
                    <a:pt x="2659038" y="14105"/>
                  </a:lnTo>
                  <a:lnTo>
                    <a:pt x="2605885" y="3646"/>
                  </a:lnTo>
                  <a:lnTo>
                    <a:pt x="2548827" y="0"/>
                  </a:lnTo>
                  <a:close/>
                </a:path>
                <a:path w="11328400" h="6462395">
                  <a:moveTo>
                    <a:pt x="5947247" y="0"/>
                  </a:moveTo>
                  <a:lnTo>
                    <a:pt x="5380844" y="0"/>
                  </a:lnTo>
                  <a:lnTo>
                    <a:pt x="5323751" y="3646"/>
                  </a:lnTo>
                  <a:lnTo>
                    <a:pt x="5270583" y="14105"/>
                  </a:lnTo>
                  <a:lnTo>
                    <a:pt x="5222476" y="30655"/>
                  </a:lnTo>
                  <a:lnTo>
                    <a:pt x="5180567" y="52576"/>
                  </a:lnTo>
                  <a:lnTo>
                    <a:pt x="5145993" y="79148"/>
                  </a:lnTo>
                  <a:lnTo>
                    <a:pt x="5119889" y="109649"/>
                  </a:lnTo>
                  <a:lnTo>
                    <a:pt x="5097642" y="179557"/>
                  </a:lnTo>
                  <a:lnTo>
                    <a:pt x="5103393" y="215734"/>
                  </a:lnTo>
                  <a:lnTo>
                    <a:pt x="5145993" y="279934"/>
                  </a:lnTo>
                  <a:lnTo>
                    <a:pt x="5180567" y="306510"/>
                  </a:lnTo>
                  <a:lnTo>
                    <a:pt x="5222476" y="328440"/>
                  </a:lnTo>
                  <a:lnTo>
                    <a:pt x="5270583" y="345000"/>
                  </a:lnTo>
                  <a:lnTo>
                    <a:pt x="5323751" y="355466"/>
                  </a:lnTo>
                  <a:lnTo>
                    <a:pt x="5380844" y="359115"/>
                  </a:lnTo>
                  <a:lnTo>
                    <a:pt x="5380844" y="628452"/>
                  </a:lnTo>
                  <a:lnTo>
                    <a:pt x="5947247" y="628452"/>
                  </a:lnTo>
                  <a:lnTo>
                    <a:pt x="5947247" y="359115"/>
                  </a:lnTo>
                  <a:lnTo>
                    <a:pt x="6004306" y="355466"/>
                  </a:lnTo>
                  <a:lnTo>
                    <a:pt x="6057458" y="345000"/>
                  </a:lnTo>
                  <a:lnTo>
                    <a:pt x="6105563" y="328440"/>
                  </a:lnTo>
                  <a:lnTo>
                    <a:pt x="6147480" y="306510"/>
                  </a:lnTo>
                  <a:lnTo>
                    <a:pt x="6182068" y="279934"/>
                  </a:lnTo>
                  <a:lnTo>
                    <a:pt x="6208186" y="249434"/>
                  </a:lnTo>
                  <a:lnTo>
                    <a:pt x="6230449" y="179557"/>
                  </a:lnTo>
                  <a:lnTo>
                    <a:pt x="6224693" y="143359"/>
                  </a:lnTo>
                  <a:lnTo>
                    <a:pt x="6182068" y="79148"/>
                  </a:lnTo>
                  <a:lnTo>
                    <a:pt x="6147480" y="52576"/>
                  </a:lnTo>
                  <a:lnTo>
                    <a:pt x="6105563" y="30655"/>
                  </a:lnTo>
                  <a:lnTo>
                    <a:pt x="6057458" y="14105"/>
                  </a:lnTo>
                  <a:lnTo>
                    <a:pt x="6004306" y="3646"/>
                  </a:lnTo>
                  <a:lnTo>
                    <a:pt x="5947247" y="0"/>
                  </a:lnTo>
                  <a:close/>
                </a:path>
                <a:path w="11328400" h="6462395">
                  <a:moveTo>
                    <a:pt x="9345668" y="0"/>
                  </a:moveTo>
                  <a:lnTo>
                    <a:pt x="8779265" y="0"/>
                  </a:lnTo>
                  <a:lnTo>
                    <a:pt x="8722172" y="3646"/>
                  </a:lnTo>
                  <a:lnTo>
                    <a:pt x="8669004" y="14105"/>
                  </a:lnTo>
                  <a:lnTo>
                    <a:pt x="8620897" y="30655"/>
                  </a:lnTo>
                  <a:lnTo>
                    <a:pt x="8578988" y="52576"/>
                  </a:lnTo>
                  <a:lnTo>
                    <a:pt x="8544413" y="79148"/>
                  </a:lnTo>
                  <a:lnTo>
                    <a:pt x="8518310" y="109649"/>
                  </a:lnTo>
                  <a:lnTo>
                    <a:pt x="8496063" y="179557"/>
                  </a:lnTo>
                  <a:lnTo>
                    <a:pt x="8501814" y="215734"/>
                  </a:lnTo>
                  <a:lnTo>
                    <a:pt x="8544413" y="279934"/>
                  </a:lnTo>
                  <a:lnTo>
                    <a:pt x="8578988" y="306510"/>
                  </a:lnTo>
                  <a:lnTo>
                    <a:pt x="8620897" y="328440"/>
                  </a:lnTo>
                  <a:lnTo>
                    <a:pt x="8669004" y="345000"/>
                  </a:lnTo>
                  <a:lnTo>
                    <a:pt x="8722172" y="355466"/>
                  </a:lnTo>
                  <a:lnTo>
                    <a:pt x="8779265" y="359115"/>
                  </a:lnTo>
                  <a:lnTo>
                    <a:pt x="8779265" y="628452"/>
                  </a:lnTo>
                  <a:lnTo>
                    <a:pt x="9345668" y="628452"/>
                  </a:lnTo>
                  <a:lnTo>
                    <a:pt x="9345668" y="359115"/>
                  </a:lnTo>
                  <a:lnTo>
                    <a:pt x="9402727" y="355466"/>
                  </a:lnTo>
                  <a:lnTo>
                    <a:pt x="9455879" y="345000"/>
                  </a:lnTo>
                  <a:lnTo>
                    <a:pt x="9503984" y="328440"/>
                  </a:lnTo>
                  <a:lnTo>
                    <a:pt x="9545900" y="306510"/>
                  </a:lnTo>
                  <a:lnTo>
                    <a:pt x="9580488" y="279934"/>
                  </a:lnTo>
                  <a:lnTo>
                    <a:pt x="9606606" y="249434"/>
                  </a:lnTo>
                  <a:lnTo>
                    <a:pt x="9628870" y="179557"/>
                  </a:lnTo>
                  <a:lnTo>
                    <a:pt x="9623114" y="143359"/>
                  </a:lnTo>
                  <a:lnTo>
                    <a:pt x="9580488" y="79148"/>
                  </a:lnTo>
                  <a:lnTo>
                    <a:pt x="9545900" y="52576"/>
                  </a:lnTo>
                  <a:lnTo>
                    <a:pt x="9503984" y="30655"/>
                  </a:lnTo>
                  <a:lnTo>
                    <a:pt x="9455879" y="14105"/>
                  </a:lnTo>
                  <a:lnTo>
                    <a:pt x="9402727" y="3646"/>
                  </a:lnTo>
                  <a:lnTo>
                    <a:pt x="9345668" y="0"/>
                  </a:lnTo>
                  <a:close/>
                </a:path>
              </a:pathLst>
            </a:custGeom>
            <a:solidFill>
              <a:srgbClr val="4471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descr="$PPTXTitle"/>
          <p:cNvSpPr txBox="1">
            <a:spLocks noGrp="1"/>
          </p:cNvSpPr>
          <p:nvPr>
            <p:ph type="title"/>
          </p:nvPr>
        </p:nvSpPr>
        <p:spPr>
          <a:xfrm>
            <a:off x="3452240" y="1371092"/>
            <a:ext cx="5283835" cy="635000"/>
          </a:xfrm>
          <a:prstGeom prst="rect">
            <a:avLst/>
          </a:prstGeom>
        </p:spPr>
        <p:txBody>
          <a:bodyPr vert="horz" wrap="square" lIns="0" tIns="12065" rIns="0" bIns="0" rtlCol="0">
            <a:spAutoFit/>
          </a:bodyPr>
          <a:lstStyle/>
          <a:p>
            <a:pPr marL="12700">
              <a:lnSpc>
                <a:spcPct val="100000"/>
              </a:lnSpc>
              <a:spcBef>
                <a:spcPts val="95"/>
              </a:spcBef>
            </a:pPr>
            <a:r>
              <a:rPr sz="4000" dirty="0">
                <a:solidFill>
                  <a:srgbClr val="000000"/>
                </a:solidFill>
                <a:latin typeface="Berlin Sans FB Demi"/>
                <a:cs typeface="Berlin Sans FB Demi"/>
              </a:rPr>
              <a:t>~1915(i)</a:t>
            </a:r>
            <a:r>
              <a:rPr sz="4000" spc="-95" dirty="0">
                <a:solidFill>
                  <a:srgbClr val="000000"/>
                </a:solidFill>
                <a:latin typeface="Berlin Sans FB Demi"/>
                <a:cs typeface="Berlin Sans FB Demi"/>
              </a:rPr>
              <a:t> </a:t>
            </a:r>
            <a:r>
              <a:rPr sz="4000" dirty="0">
                <a:solidFill>
                  <a:srgbClr val="000000"/>
                </a:solidFill>
                <a:latin typeface="Berlin Sans FB Demi"/>
                <a:cs typeface="Berlin Sans FB Demi"/>
              </a:rPr>
              <a:t>RISE</a:t>
            </a:r>
            <a:r>
              <a:rPr sz="4000" spc="-90" dirty="0">
                <a:solidFill>
                  <a:srgbClr val="000000"/>
                </a:solidFill>
                <a:latin typeface="Berlin Sans FB Demi"/>
                <a:cs typeface="Berlin Sans FB Demi"/>
              </a:rPr>
              <a:t> </a:t>
            </a:r>
            <a:r>
              <a:rPr sz="4000" spc="-10" dirty="0">
                <a:solidFill>
                  <a:srgbClr val="000000"/>
                </a:solidFill>
                <a:latin typeface="Berlin Sans FB Demi"/>
                <a:cs typeface="Berlin Sans FB Demi"/>
              </a:rPr>
              <a:t>Initiative~</a:t>
            </a:r>
            <a:endParaRPr sz="4000">
              <a:latin typeface="Berlin Sans FB Demi"/>
              <a:cs typeface="Berlin Sans FB Demi"/>
            </a:endParaRPr>
          </a:p>
        </p:txBody>
      </p:sp>
      <p:sp>
        <p:nvSpPr>
          <p:cNvPr id="8" name="object 8"/>
          <p:cNvSpPr txBox="1">
            <a:spLocks noGrp="1"/>
          </p:cNvSpPr>
          <p:nvPr>
            <p:ph type="body" idx="1"/>
          </p:nvPr>
        </p:nvSpPr>
        <p:spPr>
          <a:prstGeom prst="rect">
            <a:avLst/>
          </a:prstGeom>
        </p:spPr>
        <p:txBody>
          <a:bodyPr vert="horz" wrap="square" lIns="0" tIns="140335" rIns="0" bIns="0" rtlCol="0">
            <a:spAutoFit/>
          </a:bodyPr>
          <a:lstStyle/>
          <a:p>
            <a:pPr algn="ctr">
              <a:lnSpc>
                <a:spcPct val="100000"/>
              </a:lnSpc>
              <a:spcBef>
                <a:spcPts val="1105"/>
              </a:spcBef>
            </a:pPr>
            <a:r>
              <a:rPr sz="2850" dirty="0">
                <a:solidFill>
                  <a:srgbClr val="FF0000"/>
                </a:solidFill>
              </a:rPr>
              <a:t>New</a:t>
            </a:r>
            <a:r>
              <a:rPr sz="2850" spc="-60" dirty="0">
                <a:solidFill>
                  <a:srgbClr val="FF0000"/>
                </a:solidFill>
              </a:rPr>
              <a:t> </a:t>
            </a:r>
            <a:r>
              <a:rPr sz="2850" dirty="0">
                <a:solidFill>
                  <a:srgbClr val="FF0000"/>
                </a:solidFill>
              </a:rPr>
              <a:t>Medicaid</a:t>
            </a:r>
            <a:r>
              <a:rPr sz="2850" spc="-70" dirty="0">
                <a:solidFill>
                  <a:srgbClr val="FF0000"/>
                </a:solidFill>
              </a:rPr>
              <a:t> </a:t>
            </a:r>
            <a:r>
              <a:rPr sz="2850" dirty="0">
                <a:solidFill>
                  <a:srgbClr val="FF0000"/>
                </a:solidFill>
              </a:rPr>
              <a:t>benefit</a:t>
            </a:r>
            <a:r>
              <a:rPr sz="2850" spc="-75" dirty="0">
                <a:solidFill>
                  <a:srgbClr val="FF0000"/>
                </a:solidFill>
              </a:rPr>
              <a:t> </a:t>
            </a:r>
            <a:r>
              <a:rPr sz="2850" dirty="0">
                <a:solidFill>
                  <a:srgbClr val="FF0000"/>
                </a:solidFill>
              </a:rPr>
              <a:t>under</a:t>
            </a:r>
            <a:r>
              <a:rPr sz="2850" spc="-70" dirty="0">
                <a:solidFill>
                  <a:srgbClr val="FF0000"/>
                </a:solidFill>
              </a:rPr>
              <a:t> </a:t>
            </a:r>
            <a:r>
              <a:rPr sz="2850" spc="-10" dirty="0">
                <a:solidFill>
                  <a:srgbClr val="FF0000"/>
                </a:solidFill>
              </a:rPr>
              <a:t>Kentucky’s</a:t>
            </a:r>
            <a:r>
              <a:rPr sz="2850" spc="-80" dirty="0">
                <a:solidFill>
                  <a:srgbClr val="FF0000"/>
                </a:solidFill>
              </a:rPr>
              <a:t> </a:t>
            </a:r>
            <a:r>
              <a:rPr sz="2850" dirty="0">
                <a:solidFill>
                  <a:srgbClr val="FF0000"/>
                </a:solidFill>
              </a:rPr>
              <a:t>1915(i)</a:t>
            </a:r>
            <a:r>
              <a:rPr sz="2850" spc="-55" dirty="0">
                <a:solidFill>
                  <a:srgbClr val="FF0000"/>
                </a:solidFill>
              </a:rPr>
              <a:t> </a:t>
            </a:r>
            <a:r>
              <a:rPr sz="2850" dirty="0">
                <a:solidFill>
                  <a:srgbClr val="FF0000"/>
                </a:solidFill>
              </a:rPr>
              <a:t>State</a:t>
            </a:r>
            <a:r>
              <a:rPr sz="2850" spc="-45" dirty="0">
                <a:solidFill>
                  <a:srgbClr val="FF0000"/>
                </a:solidFill>
              </a:rPr>
              <a:t> </a:t>
            </a:r>
            <a:r>
              <a:rPr sz="2850" spc="-20" dirty="0">
                <a:solidFill>
                  <a:srgbClr val="FF0000"/>
                </a:solidFill>
              </a:rPr>
              <a:t>Plan</a:t>
            </a:r>
            <a:endParaRPr sz="2850"/>
          </a:p>
          <a:p>
            <a:pPr marL="6350" marR="5080" indent="6985" algn="ctr">
              <a:lnSpc>
                <a:spcPct val="100000"/>
              </a:lnSpc>
              <a:spcBef>
                <a:spcPts val="1010"/>
              </a:spcBef>
            </a:pPr>
            <a:r>
              <a:rPr sz="2850" dirty="0">
                <a:solidFill>
                  <a:srgbClr val="006FC0"/>
                </a:solidFill>
              </a:rPr>
              <a:t>Designed</a:t>
            </a:r>
            <a:r>
              <a:rPr sz="2850" spc="-35" dirty="0">
                <a:solidFill>
                  <a:srgbClr val="006FC0"/>
                </a:solidFill>
              </a:rPr>
              <a:t> </a:t>
            </a:r>
            <a:r>
              <a:rPr sz="2850" dirty="0">
                <a:solidFill>
                  <a:srgbClr val="006FC0"/>
                </a:solidFill>
              </a:rPr>
              <a:t>for</a:t>
            </a:r>
            <a:r>
              <a:rPr sz="2850" spc="-30" dirty="0">
                <a:solidFill>
                  <a:srgbClr val="006FC0"/>
                </a:solidFill>
              </a:rPr>
              <a:t> </a:t>
            </a:r>
            <a:r>
              <a:rPr sz="2850" spc="-10" dirty="0">
                <a:solidFill>
                  <a:srgbClr val="006FC0"/>
                </a:solidFill>
              </a:rPr>
              <a:t>Medicaid-</a:t>
            </a:r>
            <a:r>
              <a:rPr sz="2850" dirty="0">
                <a:solidFill>
                  <a:srgbClr val="006FC0"/>
                </a:solidFill>
              </a:rPr>
              <a:t>eligible</a:t>
            </a:r>
            <a:r>
              <a:rPr sz="2850" spc="-55" dirty="0">
                <a:solidFill>
                  <a:srgbClr val="006FC0"/>
                </a:solidFill>
              </a:rPr>
              <a:t> </a:t>
            </a:r>
            <a:r>
              <a:rPr sz="2850" dirty="0">
                <a:solidFill>
                  <a:srgbClr val="006FC0"/>
                </a:solidFill>
              </a:rPr>
              <a:t>adults</a:t>
            </a:r>
            <a:r>
              <a:rPr sz="2850" spc="-25" dirty="0">
                <a:solidFill>
                  <a:srgbClr val="006FC0"/>
                </a:solidFill>
              </a:rPr>
              <a:t> </a:t>
            </a:r>
            <a:r>
              <a:rPr sz="2850" dirty="0">
                <a:solidFill>
                  <a:srgbClr val="006FC0"/>
                </a:solidFill>
              </a:rPr>
              <a:t>(18+)</a:t>
            </a:r>
            <a:r>
              <a:rPr sz="2850" spc="-20" dirty="0">
                <a:solidFill>
                  <a:srgbClr val="006FC0"/>
                </a:solidFill>
              </a:rPr>
              <a:t> </a:t>
            </a:r>
            <a:r>
              <a:rPr sz="2850" dirty="0">
                <a:solidFill>
                  <a:srgbClr val="006FC0"/>
                </a:solidFill>
              </a:rPr>
              <a:t>with</a:t>
            </a:r>
            <a:r>
              <a:rPr sz="2850" spc="-30" dirty="0">
                <a:solidFill>
                  <a:srgbClr val="006FC0"/>
                </a:solidFill>
              </a:rPr>
              <a:t> </a:t>
            </a:r>
            <a:r>
              <a:rPr sz="2850" dirty="0">
                <a:solidFill>
                  <a:srgbClr val="006FC0"/>
                </a:solidFill>
              </a:rPr>
              <a:t>Serious</a:t>
            </a:r>
            <a:r>
              <a:rPr sz="2850" spc="-35" dirty="0">
                <a:solidFill>
                  <a:srgbClr val="006FC0"/>
                </a:solidFill>
              </a:rPr>
              <a:t> </a:t>
            </a:r>
            <a:r>
              <a:rPr sz="2850" spc="-10" dirty="0">
                <a:solidFill>
                  <a:srgbClr val="006FC0"/>
                </a:solidFill>
              </a:rPr>
              <a:t>Mental </a:t>
            </a:r>
            <a:r>
              <a:rPr sz="2850" dirty="0">
                <a:solidFill>
                  <a:srgbClr val="006FC0"/>
                </a:solidFill>
              </a:rPr>
              <a:t>Illness</a:t>
            </a:r>
            <a:r>
              <a:rPr sz="2850" spc="-20" dirty="0">
                <a:solidFill>
                  <a:srgbClr val="006FC0"/>
                </a:solidFill>
              </a:rPr>
              <a:t> </a:t>
            </a:r>
            <a:r>
              <a:rPr sz="2850" dirty="0">
                <a:solidFill>
                  <a:srgbClr val="006FC0"/>
                </a:solidFill>
              </a:rPr>
              <a:t>(SMI),</a:t>
            </a:r>
            <a:r>
              <a:rPr sz="2850" spc="-30" dirty="0">
                <a:solidFill>
                  <a:srgbClr val="006FC0"/>
                </a:solidFill>
              </a:rPr>
              <a:t> </a:t>
            </a:r>
            <a:r>
              <a:rPr sz="2850" dirty="0">
                <a:solidFill>
                  <a:srgbClr val="006FC0"/>
                </a:solidFill>
              </a:rPr>
              <a:t>with</a:t>
            </a:r>
            <a:r>
              <a:rPr sz="2850" spc="-25" dirty="0">
                <a:solidFill>
                  <a:srgbClr val="006FC0"/>
                </a:solidFill>
              </a:rPr>
              <a:t> </a:t>
            </a:r>
            <a:r>
              <a:rPr sz="2850" dirty="0">
                <a:solidFill>
                  <a:srgbClr val="006FC0"/>
                </a:solidFill>
              </a:rPr>
              <a:t>or</a:t>
            </a:r>
            <a:r>
              <a:rPr sz="2850" spc="-25" dirty="0">
                <a:solidFill>
                  <a:srgbClr val="006FC0"/>
                </a:solidFill>
              </a:rPr>
              <a:t> </a:t>
            </a:r>
            <a:r>
              <a:rPr sz="2850" dirty="0">
                <a:solidFill>
                  <a:srgbClr val="006FC0"/>
                </a:solidFill>
              </a:rPr>
              <a:t>without</a:t>
            </a:r>
            <a:r>
              <a:rPr sz="2850" spc="-35" dirty="0">
                <a:solidFill>
                  <a:srgbClr val="006FC0"/>
                </a:solidFill>
              </a:rPr>
              <a:t> </a:t>
            </a:r>
            <a:r>
              <a:rPr sz="2850" dirty="0">
                <a:solidFill>
                  <a:srgbClr val="006FC0"/>
                </a:solidFill>
              </a:rPr>
              <a:t>a</a:t>
            </a:r>
            <a:r>
              <a:rPr sz="2850" spc="-20" dirty="0">
                <a:solidFill>
                  <a:srgbClr val="006FC0"/>
                </a:solidFill>
              </a:rPr>
              <a:t> </a:t>
            </a:r>
            <a:r>
              <a:rPr sz="2850" spc="-10" dirty="0">
                <a:solidFill>
                  <a:srgbClr val="006FC0"/>
                </a:solidFill>
              </a:rPr>
              <a:t>co-</a:t>
            </a:r>
            <a:r>
              <a:rPr sz="2850" dirty="0">
                <a:solidFill>
                  <a:srgbClr val="006FC0"/>
                </a:solidFill>
              </a:rPr>
              <a:t>occurring</a:t>
            </a:r>
            <a:r>
              <a:rPr sz="2850" spc="-65" dirty="0">
                <a:solidFill>
                  <a:srgbClr val="006FC0"/>
                </a:solidFill>
              </a:rPr>
              <a:t> </a:t>
            </a:r>
            <a:r>
              <a:rPr sz="2850" dirty="0">
                <a:solidFill>
                  <a:srgbClr val="006FC0"/>
                </a:solidFill>
              </a:rPr>
              <a:t>Substance</a:t>
            </a:r>
            <a:r>
              <a:rPr sz="2850" spc="-50" dirty="0">
                <a:solidFill>
                  <a:srgbClr val="006FC0"/>
                </a:solidFill>
              </a:rPr>
              <a:t> </a:t>
            </a:r>
            <a:r>
              <a:rPr sz="2850" dirty="0">
                <a:solidFill>
                  <a:srgbClr val="006FC0"/>
                </a:solidFill>
              </a:rPr>
              <a:t>Use</a:t>
            </a:r>
            <a:r>
              <a:rPr sz="2850" spc="-20" dirty="0">
                <a:solidFill>
                  <a:srgbClr val="006FC0"/>
                </a:solidFill>
              </a:rPr>
              <a:t> </a:t>
            </a:r>
            <a:r>
              <a:rPr sz="2850" spc="-10" dirty="0">
                <a:solidFill>
                  <a:srgbClr val="006FC0"/>
                </a:solidFill>
              </a:rPr>
              <a:t>Disorder </a:t>
            </a:r>
            <a:r>
              <a:rPr sz="2850" dirty="0">
                <a:solidFill>
                  <a:srgbClr val="6F2F9F"/>
                </a:solidFill>
              </a:rPr>
              <a:t>Brings</a:t>
            </a:r>
            <a:r>
              <a:rPr sz="2850" spc="-25" dirty="0">
                <a:solidFill>
                  <a:srgbClr val="6F2F9F"/>
                </a:solidFill>
              </a:rPr>
              <a:t> </a:t>
            </a:r>
            <a:r>
              <a:rPr sz="2850" dirty="0">
                <a:solidFill>
                  <a:srgbClr val="6F2F9F"/>
                </a:solidFill>
              </a:rPr>
              <a:t>10</a:t>
            </a:r>
            <a:r>
              <a:rPr sz="2850" spc="-5" dirty="0">
                <a:solidFill>
                  <a:srgbClr val="6F2F9F"/>
                </a:solidFill>
              </a:rPr>
              <a:t> </a:t>
            </a:r>
            <a:r>
              <a:rPr sz="2850" dirty="0">
                <a:solidFill>
                  <a:srgbClr val="6F2F9F"/>
                </a:solidFill>
              </a:rPr>
              <a:t>essential</a:t>
            </a:r>
            <a:r>
              <a:rPr sz="2850" spc="-35" dirty="0">
                <a:solidFill>
                  <a:srgbClr val="6F2F9F"/>
                </a:solidFill>
              </a:rPr>
              <a:t> </a:t>
            </a:r>
            <a:r>
              <a:rPr sz="2850" dirty="0">
                <a:solidFill>
                  <a:srgbClr val="6F2F9F"/>
                </a:solidFill>
              </a:rPr>
              <a:t>Home</a:t>
            </a:r>
            <a:r>
              <a:rPr sz="2850" spc="-5" dirty="0">
                <a:solidFill>
                  <a:srgbClr val="6F2F9F"/>
                </a:solidFill>
              </a:rPr>
              <a:t> </a:t>
            </a:r>
            <a:r>
              <a:rPr sz="2850" dirty="0">
                <a:solidFill>
                  <a:srgbClr val="6F2F9F"/>
                </a:solidFill>
              </a:rPr>
              <a:t>and</a:t>
            </a:r>
            <a:r>
              <a:rPr sz="2850" spc="-10" dirty="0">
                <a:solidFill>
                  <a:srgbClr val="6F2F9F"/>
                </a:solidFill>
              </a:rPr>
              <a:t> Community-</a:t>
            </a:r>
            <a:r>
              <a:rPr sz="2850" dirty="0">
                <a:solidFill>
                  <a:srgbClr val="6F2F9F"/>
                </a:solidFill>
              </a:rPr>
              <a:t>Based</a:t>
            </a:r>
            <a:r>
              <a:rPr sz="2850" spc="-35" dirty="0">
                <a:solidFill>
                  <a:srgbClr val="6F2F9F"/>
                </a:solidFill>
              </a:rPr>
              <a:t> </a:t>
            </a:r>
            <a:r>
              <a:rPr sz="2850" dirty="0">
                <a:solidFill>
                  <a:srgbClr val="6F2F9F"/>
                </a:solidFill>
              </a:rPr>
              <a:t>Support</a:t>
            </a:r>
            <a:r>
              <a:rPr sz="2850" spc="-20" dirty="0">
                <a:solidFill>
                  <a:srgbClr val="6F2F9F"/>
                </a:solidFill>
              </a:rPr>
              <a:t> </a:t>
            </a:r>
            <a:r>
              <a:rPr sz="2850" spc="-10" dirty="0">
                <a:solidFill>
                  <a:srgbClr val="6F2F9F"/>
                </a:solidFill>
              </a:rPr>
              <a:t>(HCBS) </a:t>
            </a:r>
            <a:r>
              <a:rPr sz="2850" dirty="0">
                <a:solidFill>
                  <a:srgbClr val="6F2F9F"/>
                </a:solidFill>
              </a:rPr>
              <a:t>services</a:t>
            </a:r>
            <a:r>
              <a:rPr sz="2850" spc="-40" dirty="0">
                <a:solidFill>
                  <a:srgbClr val="6F2F9F"/>
                </a:solidFill>
              </a:rPr>
              <a:t> </a:t>
            </a:r>
            <a:r>
              <a:rPr sz="2850" dirty="0">
                <a:solidFill>
                  <a:srgbClr val="6F2F9F"/>
                </a:solidFill>
              </a:rPr>
              <a:t>to</a:t>
            </a:r>
            <a:r>
              <a:rPr sz="2850" spc="-25" dirty="0">
                <a:solidFill>
                  <a:srgbClr val="6F2F9F"/>
                </a:solidFill>
              </a:rPr>
              <a:t> </a:t>
            </a:r>
            <a:r>
              <a:rPr sz="2850" dirty="0">
                <a:solidFill>
                  <a:srgbClr val="6F2F9F"/>
                </a:solidFill>
              </a:rPr>
              <a:t>participants</a:t>
            </a:r>
            <a:r>
              <a:rPr sz="2850" spc="-60" dirty="0">
                <a:solidFill>
                  <a:srgbClr val="6F2F9F"/>
                </a:solidFill>
              </a:rPr>
              <a:t> </a:t>
            </a:r>
            <a:r>
              <a:rPr sz="2850" dirty="0">
                <a:solidFill>
                  <a:srgbClr val="6F2F9F"/>
                </a:solidFill>
              </a:rPr>
              <a:t>in</a:t>
            </a:r>
            <a:r>
              <a:rPr sz="2850" spc="-30" dirty="0">
                <a:solidFill>
                  <a:srgbClr val="6F2F9F"/>
                </a:solidFill>
              </a:rPr>
              <a:t> </a:t>
            </a:r>
            <a:r>
              <a:rPr sz="2850" dirty="0">
                <a:solidFill>
                  <a:srgbClr val="6F2F9F"/>
                </a:solidFill>
              </a:rPr>
              <a:t>their</a:t>
            </a:r>
            <a:r>
              <a:rPr sz="2850" spc="-40" dirty="0">
                <a:solidFill>
                  <a:srgbClr val="6F2F9F"/>
                </a:solidFill>
              </a:rPr>
              <a:t> </a:t>
            </a:r>
            <a:r>
              <a:rPr sz="2850" spc="-10" dirty="0">
                <a:solidFill>
                  <a:srgbClr val="6F2F9F"/>
                </a:solidFill>
              </a:rPr>
              <a:t>community</a:t>
            </a:r>
            <a:endParaRPr sz="285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0" y="6136694"/>
            <a:ext cx="12192000" cy="723900"/>
            <a:chOff x="0" y="6136694"/>
            <a:chExt cx="12192000" cy="723900"/>
          </a:xfrm>
        </p:grpSpPr>
        <p:sp>
          <p:nvSpPr>
            <p:cNvPr id="3" name="object 3"/>
            <p:cNvSpPr/>
            <p:nvPr/>
          </p:nvSpPr>
          <p:spPr>
            <a:xfrm>
              <a:off x="0" y="6136694"/>
              <a:ext cx="12192000" cy="723900"/>
            </a:xfrm>
            <a:custGeom>
              <a:avLst/>
              <a:gdLst/>
              <a:ahLst/>
              <a:cxnLst/>
              <a:rect l="l" t="t" r="r" b="b"/>
              <a:pathLst>
                <a:path w="12192000" h="723900">
                  <a:moveTo>
                    <a:pt x="12192000" y="0"/>
                  </a:moveTo>
                  <a:lnTo>
                    <a:pt x="0" y="0"/>
                  </a:lnTo>
                  <a:lnTo>
                    <a:pt x="0" y="723277"/>
                  </a:lnTo>
                  <a:lnTo>
                    <a:pt x="12192000" y="723277"/>
                  </a:lnTo>
                  <a:lnTo>
                    <a:pt x="12192000" y="0"/>
                  </a:lnTo>
                  <a:close/>
                </a:path>
              </a:pathLst>
            </a:custGeom>
            <a:solidFill>
              <a:srgbClr val="61B5E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p:cNvPicPr/>
            <p:nvPr/>
          </p:nvPicPr>
          <p:blipFill>
            <a:blip r:embed="rId2" cstate="print"/>
            <a:stretch>
              <a:fillRect/>
            </a:stretch>
          </p:blipFill>
          <p:spPr>
            <a:xfrm>
              <a:off x="10834623" y="6231844"/>
              <a:ext cx="1130579" cy="570989"/>
            </a:xfrm>
            <a:prstGeom prst="rect">
              <a:avLst/>
            </a:prstGeom>
          </p:spPr>
        </p:pic>
      </p:grpSp>
      <p:sp>
        <p:nvSpPr>
          <p:cNvPr id="5" name="object 5">
            <a:extLst>
              <a:ext uri="{C183D7F6-B498-43B3-948B-1728B52AA6E4}">
                <adec:decorative xmlns:adec="http://schemas.microsoft.com/office/drawing/2017/decorative" val="1"/>
              </a:ext>
            </a:extLst>
          </p:cNvPr>
          <p:cNvSpPr/>
          <p:nvPr/>
        </p:nvSpPr>
        <p:spPr>
          <a:xfrm>
            <a:off x="0" y="-50"/>
            <a:ext cx="12192000" cy="307975"/>
          </a:xfrm>
          <a:custGeom>
            <a:avLst/>
            <a:gdLst/>
            <a:ahLst/>
            <a:cxnLst/>
            <a:rect l="l" t="t" r="r" b="b"/>
            <a:pathLst>
              <a:path w="12192000" h="307975">
                <a:moveTo>
                  <a:pt x="12192000" y="0"/>
                </a:moveTo>
                <a:lnTo>
                  <a:pt x="0" y="0"/>
                </a:lnTo>
                <a:lnTo>
                  <a:pt x="0" y="307771"/>
                </a:lnTo>
                <a:lnTo>
                  <a:pt x="12192000" y="307771"/>
                </a:lnTo>
                <a:lnTo>
                  <a:pt x="12192000" y="0"/>
                </a:lnTo>
                <a:close/>
              </a:path>
            </a:pathLst>
          </a:custGeom>
          <a:solidFill>
            <a:srgbClr val="61B5E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descr="A sign providing new developments on the 1915(i) RISE Initiative. "/>
          <p:cNvSpPr/>
          <p:nvPr/>
        </p:nvSpPr>
        <p:spPr>
          <a:xfrm>
            <a:off x="861364" y="1825498"/>
            <a:ext cx="10469245" cy="3453765"/>
          </a:xfrm>
          <a:custGeom>
            <a:avLst/>
            <a:gdLst/>
            <a:ahLst/>
            <a:cxnLst/>
            <a:rect l="l" t="t" r="r" b="b"/>
            <a:pathLst>
              <a:path w="10469245" h="3453765">
                <a:moveTo>
                  <a:pt x="0" y="3453383"/>
                </a:moveTo>
                <a:lnTo>
                  <a:pt x="10469245" y="3453383"/>
                </a:lnTo>
                <a:lnTo>
                  <a:pt x="10469245" y="0"/>
                </a:lnTo>
                <a:lnTo>
                  <a:pt x="0" y="0"/>
                </a:lnTo>
                <a:lnTo>
                  <a:pt x="0" y="3453383"/>
                </a:lnTo>
                <a:close/>
              </a:path>
            </a:pathLst>
          </a:custGeom>
          <a:ln w="254000">
            <a:solidFill>
              <a:srgbClr val="006FC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a:spLocks noGrp="1"/>
          </p:cNvSpPr>
          <p:nvPr>
            <p:ph type="body" idx="1"/>
          </p:nvPr>
        </p:nvSpPr>
        <p:spPr>
          <a:prstGeom prst="rect">
            <a:avLst/>
          </a:prstGeom>
        </p:spPr>
        <p:txBody>
          <a:bodyPr vert="horz" wrap="square" lIns="0" tIns="135610" rIns="0" bIns="0" rtlCol="0">
            <a:spAutoFit/>
          </a:bodyPr>
          <a:lstStyle/>
          <a:p>
            <a:pPr marL="59055" marR="5080">
              <a:lnSpc>
                <a:spcPts val="2700"/>
              </a:lnSpc>
              <a:spcBef>
                <a:spcPts val="434"/>
              </a:spcBef>
            </a:pPr>
            <a:r>
              <a:rPr dirty="0"/>
              <a:t>After</a:t>
            </a:r>
            <a:r>
              <a:rPr spc="-50" dirty="0"/>
              <a:t> </a:t>
            </a:r>
            <a:r>
              <a:rPr dirty="0"/>
              <a:t>securing</a:t>
            </a:r>
            <a:r>
              <a:rPr spc="-50" dirty="0"/>
              <a:t> </a:t>
            </a:r>
            <a:r>
              <a:rPr dirty="0"/>
              <a:t>the</a:t>
            </a:r>
            <a:r>
              <a:rPr spc="-55" dirty="0"/>
              <a:t> </a:t>
            </a:r>
            <a:r>
              <a:rPr dirty="0"/>
              <a:t>full</a:t>
            </a:r>
            <a:r>
              <a:rPr spc="-70" dirty="0"/>
              <a:t> </a:t>
            </a:r>
            <a:r>
              <a:rPr spc="-10" dirty="0"/>
              <a:t>complement</a:t>
            </a:r>
            <a:r>
              <a:rPr spc="-35" dirty="0"/>
              <a:t> </a:t>
            </a:r>
            <a:r>
              <a:rPr dirty="0"/>
              <a:t>of</a:t>
            </a:r>
            <a:r>
              <a:rPr spc="-55" dirty="0"/>
              <a:t> </a:t>
            </a:r>
            <a:r>
              <a:rPr dirty="0"/>
              <a:t>10</a:t>
            </a:r>
            <a:r>
              <a:rPr spc="-55" dirty="0"/>
              <a:t> </a:t>
            </a:r>
            <a:r>
              <a:rPr dirty="0"/>
              <a:t>services</a:t>
            </a:r>
            <a:r>
              <a:rPr spc="-20" dirty="0"/>
              <a:t> </a:t>
            </a:r>
            <a:r>
              <a:rPr dirty="0"/>
              <a:t>within</a:t>
            </a:r>
            <a:r>
              <a:rPr spc="-65" dirty="0"/>
              <a:t> </a:t>
            </a:r>
            <a:r>
              <a:rPr dirty="0"/>
              <a:t>the</a:t>
            </a:r>
            <a:r>
              <a:rPr spc="-50" dirty="0"/>
              <a:t> </a:t>
            </a:r>
            <a:r>
              <a:rPr dirty="0"/>
              <a:t>counties</a:t>
            </a:r>
            <a:r>
              <a:rPr spc="-55" dirty="0"/>
              <a:t> </a:t>
            </a:r>
            <a:r>
              <a:rPr spc="-10" dirty="0"/>
              <a:t>served, </a:t>
            </a:r>
            <a:r>
              <a:rPr dirty="0"/>
              <a:t>we</a:t>
            </a:r>
            <a:r>
              <a:rPr spc="-60" dirty="0"/>
              <a:t> </a:t>
            </a:r>
            <a:r>
              <a:rPr dirty="0"/>
              <a:t>are</a:t>
            </a:r>
            <a:r>
              <a:rPr spc="-75" dirty="0"/>
              <a:t> </a:t>
            </a:r>
            <a:r>
              <a:rPr dirty="0"/>
              <a:t>pleased</a:t>
            </a:r>
            <a:r>
              <a:rPr spc="-65" dirty="0"/>
              <a:t> </a:t>
            </a:r>
            <a:r>
              <a:rPr dirty="0"/>
              <a:t>to</a:t>
            </a:r>
            <a:r>
              <a:rPr spc="-75" dirty="0"/>
              <a:t> </a:t>
            </a:r>
            <a:r>
              <a:rPr dirty="0"/>
              <a:t>announce</a:t>
            </a:r>
            <a:r>
              <a:rPr spc="-75" dirty="0"/>
              <a:t> </a:t>
            </a:r>
            <a:r>
              <a:rPr dirty="0"/>
              <a:t>that</a:t>
            </a:r>
            <a:r>
              <a:rPr spc="-100" dirty="0"/>
              <a:t> </a:t>
            </a:r>
            <a:r>
              <a:rPr i="1" u="sng" spc="-10" dirty="0">
                <a:solidFill>
                  <a:srgbClr val="006FC0"/>
                </a:solidFill>
                <a:uFill>
                  <a:solidFill>
                    <a:srgbClr val="006FC0"/>
                  </a:solidFill>
                </a:uFill>
                <a:latin typeface="Calibri"/>
                <a:cs typeface="Calibri"/>
              </a:rPr>
              <a:t>Community</a:t>
            </a:r>
            <a:r>
              <a:rPr i="1" u="sng" spc="-85" dirty="0">
                <a:solidFill>
                  <a:srgbClr val="006FC0"/>
                </a:solidFill>
                <a:uFill>
                  <a:solidFill>
                    <a:srgbClr val="006FC0"/>
                  </a:solidFill>
                </a:uFill>
                <a:latin typeface="Calibri"/>
                <a:cs typeface="Calibri"/>
              </a:rPr>
              <a:t> </a:t>
            </a:r>
            <a:r>
              <a:rPr i="1" u="sng" dirty="0">
                <a:solidFill>
                  <a:srgbClr val="006FC0"/>
                </a:solidFill>
                <a:uFill>
                  <a:solidFill>
                    <a:srgbClr val="006FC0"/>
                  </a:solidFill>
                </a:uFill>
                <a:latin typeface="Calibri"/>
                <a:cs typeface="Calibri"/>
              </a:rPr>
              <a:t>Mental</a:t>
            </a:r>
            <a:r>
              <a:rPr i="1" u="sng" spc="-70" dirty="0">
                <a:solidFill>
                  <a:srgbClr val="006FC0"/>
                </a:solidFill>
                <a:uFill>
                  <a:solidFill>
                    <a:srgbClr val="006FC0"/>
                  </a:solidFill>
                </a:uFill>
                <a:latin typeface="Calibri"/>
                <a:cs typeface="Calibri"/>
              </a:rPr>
              <a:t> </a:t>
            </a:r>
            <a:r>
              <a:rPr i="1" u="sng" dirty="0">
                <a:solidFill>
                  <a:srgbClr val="006FC0"/>
                </a:solidFill>
                <a:uFill>
                  <a:solidFill>
                    <a:srgbClr val="006FC0"/>
                  </a:solidFill>
                </a:uFill>
                <a:latin typeface="Calibri"/>
                <a:cs typeface="Calibri"/>
              </a:rPr>
              <a:t>Health</a:t>
            </a:r>
            <a:r>
              <a:rPr i="1" u="sng" spc="-75" dirty="0">
                <a:solidFill>
                  <a:srgbClr val="006FC0"/>
                </a:solidFill>
                <a:uFill>
                  <a:solidFill>
                    <a:srgbClr val="006FC0"/>
                  </a:solidFill>
                </a:uFill>
                <a:latin typeface="Calibri"/>
                <a:cs typeface="Calibri"/>
              </a:rPr>
              <a:t> </a:t>
            </a:r>
            <a:r>
              <a:rPr i="1" u="sng" dirty="0">
                <a:solidFill>
                  <a:srgbClr val="006FC0"/>
                </a:solidFill>
                <a:uFill>
                  <a:solidFill>
                    <a:srgbClr val="006FC0"/>
                  </a:solidFill>
                </a:uFill>
                <a:latin typeface="Calibri"/>
                <a:cs typeface="Calibri"/>
              </a:rPr>
              <a:t>Center</a:t>
            </a:r>
            <a:r>
              <a:rPr i="1" u="sng" spc="-75" dirty="0">
                <a:solidFill>
                  <a:srgbClr val="006FC0"/>
                </a:solidFill>
                <a:uFill>
                  <a:solidFill>
                    <a:srgbClr val="006FC0"/>
                  </a:solidFill>
                </a:uFill>
                <a:latin typeface="Calibri"/>
                <a:cs typeface="Calibri"/>
              </a:rPr>
              <a:t> </a:t>
            </a:r>
            <a:r>
              <a:rPr i="1" u="sng" spc="-10" dirty="0">
                <a:solidFill>
                  <a:srgbClr val="006FC0"/>
                </a:solidFill>
                <a:uFill>
                  <a:solidFill>
                    <a:srgbClr val="006FC0"/>
                  </a:solidFill>
                </a:uFill>
                <a:latin typeface="Calibri"/>
                <a:cs typeface="Calibri"/>
              </a:rPr>
              <a:t>(CMHC)</a:t>
            </a:r>
            <a:r>
              <a:rPr i="1" u="none" spc="-10" dirty="0">
                <a:solidFill>
                  <a:srgbClr val="006FC0"/>
                </a:solidFill>
                <a:latin typeface="Calibri"/>
                <a:cs typeface="Calibri"/>
              </a:rPr>
              <a:t> </a:t>
            </a:r>
            <a:r>
              <a:rPr i="1" u="sng" dirty="0">
                <a:solidFill>
                  <a:srgbClr val="006FC0"/>
                </a:solidFill>
                <a:uFill>
                  <a:solidFill>
                    <a:srgbClr val="006FC0"/>
                  </a:solidFill>
                </a:uFill>
                <a:latin typeface="Calibri"/>
                <a:cs typeface="Calibri"/>
              </a:rPr>
              <a:t>Regions</a:t>
            </a:r>
            <a:r>
              <a:rPr i="1" u="sng" spc="-55" dirty="0">
                <a:solidFill>
                  <a:srgbClr val="006FC0"/>
                </a:solidFill>
                <a:uFill>
                  <a:solidFill>
                    <a:srgbClr val="006FC0"/>
                  </a:solidFill>
                </a:uFill>
                <a:latin typeface="Calibri"/>
                <a:cs typeface="Calibri"/>
              </a:rPr>
              <a:t> </a:t>
            </a:r>
            <a:r>
              <a:rPr i="1" u="sng" dirty="0">
                <a:solidFill>
                  <a:srgbClr val="006FC0"/>
                </a:solidFill>
                <a:uFill>
                  <a:solidFill>
                    <a:srgbClr val="006FC0"/>
                  </a:solidFill>
                </a:uFill>
                <a:latin typeface="Calibri"/>
                <a:cs typeface="Calibri"/>
              </a:rPr>
              <a:t>2</a:t>
            </a:r>
            <a:r>
              <a:rPr i="1" u="sng" spc="-60" dirty="0">
                <a:solidFill>
                  <a:srgbClr val="006FC0"/>
                </a:solidFill>
                <a:uFill>
                  <a:solidFill>
                    <a:srgbClr val="006FC0"/>
                  </a:solidFill>
                </a:uFill>
                <a:latin typeface="Calibri"/>
                <a:cs typeface="Calibri"/>
              </a:rPr>
              <a:t> </a:t>
            </a:r>
            <a:r>
              <a:rPr i="1" u="sng" spc="-10" dirty="0">
                <a:solidFill>
                  <a:srgbClr val="006FC0"/>
                </a:solidFill>
                <a:uFill>
                  <a:solidFill>
                    <a:srgbClr val="006FC0"/>
                  </a:solidFill>
                </a:uFill>
                <a:latin typeface="Calibri"/>
                <a:cs typeface="Calibri"/>
              </a:rPr>
              <a:t>(Pennyroyal</a:t>
            </a:r>
            <a:r>
              <a:rPr i="1" u="sng" spc="-85" dirty="0">
                <a:solidFill>
                  <a:srgbClr val="006FC0"/>
                </a:solidFill>
                <a:uFill>
                  <a:solidFill>
                    <a:srgbClr val="006FC0"/>
                  </a:solidFill>
                </a:uFill>
                <a:latin typeface="Calibri"/>
                <a:cs typeface="Calibri"/>
              </a:rPr>
              <a:t> </a:t>
            </a:r>
            <a:r>
              <a:rPr i="1" u="sng" dirty="0">
                <a:solidFill>
                  <a:srgbClr val="006FC0"/>
                </a:solidFill>
                <a:uFill>
                  <a:solidFill>
                    <a:srgbClr val="006FC0"/>
                  </a:solidFill>
                </a:uFill>
                <a:latin typeface="Calibri"/>
                <a:cs typeface="Calibri"/>
              </a:rPr>
              <a:t>Regional</a:t>
            </a:r>
            <a:r>
              <a:rPr i="1" u="sng" spc="-60" dirty="0">
                <a:solidFill>
                  <a:srgbClr val="006FC0"/>
                </a:solidFill>
                <a:uFill>
                  <a:solidFill>
                    <a:srgbClr val="006FC0"/>
                  </a:solidFill>
                </a:uFill>
                <a:latin typeface="Calibri"/>
                <a:cs typeface="Calibri"/>
              </a:rPr>
              <a:t> </a:t>
            </a:r>
            <a:r>
              <a:rPr i="1" u="sng" dirty="0">
                <a:solidFill>
                  <a:srgbClr val="006FC0"/>
                </a:solidFill>
                <a:uFill>
                  <a:solidFill>
                    <a:srgbClr val="006FC0"/>
                  </a:solidFill>
                </a:uFill>
                <a:latin typeface="Calibri"/>
                <a:cs typeface="Calibri"/>
              </a:rPr>
              <a:t>Center)</a:t>
            </a:r>
            <a:r>
              <a:rPr i="1" u="sng" spc="-55" dirty="0">
                <a:solidFill>
                  <a:srgbClr val="006FC0"/>
                </a:solidFill>
                <a:uFill>
                  <a:solidFill>
                    <a:srgbClr val="006FC0"/>
                  </a:solidFill>
                </a:uFill>
                <a:latin typeface="Calibri"/>
                <a:cs typeface="Calibri"/>
              </a:rPr>
              <a:t> </a:t>
            </a:r>
            <a:r>
              <a:rPr i="1" u="sng" dirty="0">
                <a:solidFill>
                  <a:srgbClr val="006FC0"/>
                </a:solidFill>
                <a:uFill>
                  <a:solidFill>
                    <a:srgbClr val="006FC0"/>
                  </a:solidFill>
                </a:uFill>
                <a:latin typeface="Calibri"/>
                <a:cs typeface="Calibri"/>
              </a:rPr>
              <a:t>and</a:t>
            </a:r>
            <a:r>
              <a:rPr i="1" u="sng" spc="-55" dirty="0">
                <a:solidFill>
                  <a:srgbClr val="006FC0"/>
                </a:solidFill>
                <a:uFill>
                  <a:solidFill>
                    <a:srgbClr val="006FC0"/>
                  </a:solidFill>
                </a:uFill>
                <a:latin typeface="Calibri"/>
                <a:cs typeface="Calibri"/>
              </a:rPr>
              <a:t> </a:t>
            </a:r>
            <a:r>
              <a:rPr i="1" u="sng" dirty="0">
                <a:solidFill>
                  <a:srgbClr val="006FC0"/>
                </a:solidFill>
                <a:uFill>
                  <a:solidFill>
                    <a:srgbClr val="006FC0"/>
                  </a:solidFill>
                </a:uFill>
                <a:latin typeface="Calibri"/>
                <a:cs typeface="Calibri"/>
              </a:rPr>
              <a:t>12</a:t>
            </a:r>
            <a:r>
              <a:rPr i="1" u="sng" spc="-60" dirty="0">
                <a:solidFill>
                  <a:srgbClr val="006FC0"/>
                </a:solidFill>
                <a:uFill>
                  <a:solidFill>
                    <a:srgbClr val="006FC0"/>
                  </a:solidFill>
                </a:uFill>
                <a:latin typeface="Calibri"/>
                <a:cs typeface="Calibri"/>
              </a:rPr>
              <a:t> </a:t>
            </a:r>
            <a:r>
              <a:rPr i="1" u="sng" dirty="0">
                <a:solidFill>
                  <a:srgbClr val="006FC0"/>
                </a:solidFill>
                <a:uFill>
                  <a:solidFill>
                    <a:srgbClr val="006FC0"/>
                  </a:solidFill>
                </a:uFill>
                <a:latin typeface="Calibri"/>
                <a:cs typeface="Calibri"/>
              </a:rPr>
              <a:t>(Kentucky</a:t>
            </a:r>
            <a:r>
              <a:rPr i="1" u="sng" spc="-80" dirty="0">
                <a:solidFill>
                  <a:srgbClr val="006FC0"/>
                </a:solidFill>
                <a:uFill>
                  <a:solidFill>
                    <a:srgbClr val="006FC0"/>
                  </a:solidFill>
                </a:uFill>
                <a:latin typeface="Calibri"/>
                <a:cs typeface="Calibri"/>
              </a:rPr>
              <a:t> </a:t>
            </a:r>
            <a:r>
              <a:rPr i="1" u="sng" dirty="0">
                <a:solidFill>
                  <a:srgbClr val="006FC0"/>
                </a:solidFill>
                <a:uFill>
                  <a:solidFill>
                    <a:srgbClr val="006FC0"/>
                  </a:solidFill>
                </a:uFill>
                <a:latin typeface="Calibri"/>
                <a:cs typeface="Calibri"/>
              </a:rPr>
              <a:t>River</a:t>
            </a:r>
            <a:r>
              <a:rPr i="1" u="sng" spc="-50" dirty="0">
                <a:solidFill>
                  <a:srgbClr val="006FC0"/>
                </a:solidFill>
                <a:uFill>
                  <a:solidFill>
                    <a:srgbClr val="006FC0"/>
                  </a:solidFill>
                </a:uFill>
                <a:latin typeface="Calibri"/>
                <a:cs typeface="Calibri"/>
              </a:rPr>
              <a:t> </a:t>
            </a:r>
            <a:r>
              <a:rPr i="1" u="sng" spc="-10" dirty="0">
                <a:solidFill>
                  <a:srgbClr val="006FC0"/>
                </a:solidFill>
                <a:uFill>
                  <a:solidFill>
                    <a:srgbClr val="006FC0"/>
                  </a:solidFill>
                </a:uFill>
                <a:latin typeface="Calibri"/>
                <a:cs typeface="Calibri"/>
              </a:rPr>
              <a:t>Community</a:t>
            </a:r>
            <a:r>
              <a:rPr i="1" u="none" spc="-10" dirty="0">
                <a:solidFill>
                  <a:srgbClr val="006FC0"/>
                </a:solidFill>
                <a:latin typeface="Calibri"/>
                <a:cs typeface="Calibri"/>
              </a:rPr>
              <a:t> </a:t>
            </a:r>
            <a:r>
              <a:rPr i="1" u="sng" dirty="0">
                <a:solidFill>
                  <a:srgbClr val="006FC0"/>
                </a:solidFill>
                <a:uFill>
                  <a:solidFill>
                    <a:srgbClr val="006FC0"/>
                  </a:solidFill>
                </a:uFill>
                <a:latin typeface="Calibri"/>
                <a:cs typeface="Calibri"/>
              </a:rPr>
              <a:t>Care)</a:t>
            </a:r>
            <a:r>
              <a:rPr i="1" u="none" spc="-60" dirty="0">
                <a:solidFill>
                  <a:srgbClr val="006FC0"/>
                </a:solidFill>
                <a:latin typeface="Calibri"/>
                <a:cs typeface="Calibri"/>
              </a:rPr>
              <a:t> </a:t>
            </a:r>
            <a:r>
              <a:rPr u="none" dirty="0"/>
              <a:t>will</a:t>
            </a:r>
            <a:r>
              <a:rPr u="none" spc="-50" dirty="0"/>
              <a:t> </a:t>
            </a:r>
            <a:r>
              <a:rPr u="none" dirty="0"/>
              <a:t>begin</a:t>
            </a:r>
            <a:r>
              <a:rPr u="none" spc="-60" dirty="0"/>
              <a:t> </a:t>
            </a:r>
            <a:r>
              <a:rPr u="none" dirty="0"/>
              <a:t>accepting</a:t>
            </a:r>
            <a:r>
              <a:rPr u="none" spc="-35" dirty="0"/>
              <a:t> </a:t>
            </a:r>
            <a:r>
              <a:rPr u="none" dirty="0"/>
              <a:t>1915(i)</a:t>
            </a:r>
            <a:r>
              <a:rPr u="none" spc="-50" dirty="0"/>
              <a:t> </a:t>
            </a:r>
            <a:r>
              <a:rPr u="none" dirty="0"/>
              <a:t>RISE</a:t>
            </a:r>
            <a:r>
              <a:rPr u="none" spc="-40" dirty="0"/>
              <a:t> </a:t>
            </a:r>
            <a:r>
              <a:rPr u="none" spc="-10" dirty="0"/>
              <a:t>Participant</a:t>
            </a:r>
            <a:r>
              <a:rPr u="none" spc="-65" dirty="0"/>
              <a:t> </a:t>
            </a:r>
            <a:r>
              <a:rPr u="none" spc="-20" dirty="0"/>
              <a:t>referrals</a:t>
            </a:r>
            <a:r>
              <a:rPr u="none" spc="-40" dirty="0"/>
              <a:t> </a:t>
            </a:r>
            <a:r>
              <a:rPr u="none" dirty="0"/>
              <a:t>1/15/2026!</a:t>
            </a:r>
            <a:r>
              <a:rPr u="none" spc="-35" dirty="0"/>
              <a:t> </a:t>
            </a:r>
            <a:r>
              <a:rPr u="none" spc="-25" dirty="0"/>
              <a:t>See </a:t>
            </a:r>
            <a:r>
              <a:rPr u="none" spc="-10" dirty="0"/>
              <a:t>available</a:t>
            </a:r>
            <a:r>
              <a:rPr u="none" spc="-55" dirty="0"/>
              <a:t> </a:t>
            </a:r>
            <a:r>
              <a:rPr u="none" spc="-10" dirty="0"/>
              <a:t>providers</a:t>
            </a:r>
            <a:r>
              <a:rPr u="none" spc="-50" dirty="0"/>
              <a:t> </a:t>
            </a:r>
            <a:r>
              <a:rPr u="none" dirty="0"/>
              <a:t>at</a:t>
            </a:r>
            <a:r>
              <a:rPr u="none" spc="-90" dirty="0"/>
              <a:t> </a:t>
            </a:r>
            <a:r>
              <a:rPr u="sng" spc="-10" dirty="0">
                <a:solidFill>
                  <a:srgbClr val="538235"/>
                </a:solidFill>
                <a:uFill>
                  <a:solidFill>
                    <a:srgbClr val="538235"/>
                  </a:solidFill>
                </a:uFill>
                <a:hlinkClick r:id="rId3"/>
              </a:rPr>
              <a:t>https://dbhdid.ky.gov/providerdirectory</a:t>
            </a:r>
          </a:p>
          <a:p>
            <a:pPr marL="59055" marR="444500">
              <a:lnSpc>
                <a:spcPts val="2700"/>
              </a:lnSpc>
              <a:spcBef>
                <a:spcPts val="1000"/>
              </a:spcBef>
            </a:pPr>
            <a:r>
              <a:rPr dirty="0"/>
              <a:t>Instructions</a:t>
            </a:r>
            <a:r>
              <a:rPr spc="-60" dirty="0"/>
              <a:t> </a:t>
            </a:r>
            <a:r>
              <a:rPr dirty="0"/>
              <a:t>for</a:t>
            </a:r>
            <a:r>
              <a:rPr spc="-60" dirty="0"/>
              <a:t> </a:t>
            </a:r>
            <a:r>
              <a:rPr spc="-10" dirty="0"/>
              <a:t>referring</a:t>
            </a:r>
            <a:r>
              <a:rPr spc="-55" dirty="0"/>
              <a:t> </a:t>
            </a:r>
            <a:r>
              <a:rPr dirty="0"/>
              <a:t>participants</a:t>
            </a:r>
            <a:r>
              <a:rPr spc="-65" dirty="0"/>
              <a:t> </a:t>
            </a:r>
            <a:r>
              <a:rPr dirty="0"/>
              <a:t>to</a:t>
            </a:r>
            <a:r>
              <a:rPr spc="-55" dirty="0"/>
              <a:t> </a:t>
            </a:r>
            <a:r>
              <a:rPr dirty="0"/>
              <a:t>the</a:t>
            </a:r>
            <a:r>
              <a:rPr spc="-55" dirty="0"/>
              <a:t> </a:t>
            </a:r>
            <a:r>
              <a:rPr dirty="0"/>
              <a:t>1915(i)</a:t>
            </a:r>
            <a:r>
              <a:rPr spc="-55" dirty="0"/>
              <a:t> </a:t>
            </a:r>
            <a:r>
              <a:rPr dirty="0"/>
              <a:t>RISE</a:t>
            </a:r>
            <a:r>
              <a:rPr spc="-25" dirty="0"/>
              <a:t> </a:t>
            </a:r>
            <a:r>
              <a:rPr dirty="0"/>
              <a:t>Initiative</a:t>
            </a:r>
            <a:r>
              <a:rPr spc="-40" dirty="0"/>
              <a:t> </a:t>
            </a:r>
            <a:r>
              <a:rPr dirty="0"/>
              <a:t>may</a:t>
            </a:r>
            <a:r>
              <a:rPr spc="-35" dirty="0"/>
              <a:t> </a:t>
            </a:r>
            <a:r>
              <a:rPr spc="-25" dirty="0"/>
              <a:t>be </a:t>
            </a:r>
            <a:r>
              <a:rPr dirty="0"/>
              <a:t>found</a:t>
            </a:r>
            <a:r>
              <a:rPr spc="-70" dirty="0"/>
              <a:t> </a:t>
            </a:r>
            <a:r>
              <a:rPr dirty="0"/>
              <a:t>on</a:t>
            </a:r>
            <a:r>
              <a:rPr spc="-45" dirty="0"/>
              <a:t> </a:t>
            </a:r>
            <a:r>
              <a:rPr dirty="0"/>
              <a:t>the</a:t>
            </a:r>
            <a:r>
              <a:rPr spc="-55" dirty="0"/>
              <a:t> </a:t>
            </a:r>
            <a:r>
              <a:rPr spc="-10" dirty="0"/>
              <a:t>attached</a:t>
            </a:r>
            <a:r>
              <a:rPr spc="-60" dirty="0"/>
              <a:t> </a:t>
            </a:r>
            <a:r>
              <a:rPr i="1" u="sng" dirty="0">
                <a:solidFill>
                  <a:srgbClr val="538235"/>
                </a:solidFill>
                <a:uFill>
                  <a:solidFill>
                    <a:srgbClr val="538235"/>
                  </a:solidFill>
                </a:uFill>
                <a:latin typeface="Calibri"/>
                <a:cs typeface="Calibri"/>
              </a:rPr>
              <a:t>1915(i)</a:t>
            </a:r>
            <a:r>
              <a:rPr i="1" u="sng" spc="-65" dirty="0">
                <a:solidFill>
                  <a:srgbClr val="538235"/>
                </a:solidFill>
                <a:uFill>
                  <a:solidFill>
                    <a:srgbClr val="538235"/>
                  </a:solidFill>
                </a:uFill>
                <a:latin typeface="Calibri"/>
                <a:cs typeface="Calibri"/>
              </a:rPr>
              <a:t> </a:t>
            </a:r>
            <a:r>
              <a:rPr i="1" u="sng" dirty="0">
                <a:solidFill>
                  <a:srgbClr val="538235"/>
                </a:solidFill>
                <a:uFill>
                  <a:solidFill>
                    <a:srgbClr val="538235"/>
                  </a:solidFill>
                </a:uFill>
                <a:latin typeface="Calibri"/>
                <a:cs typeface="Calibri"/>
              </a:rPr>
              <a:t>RISE</a:t>
            </a:r>
            <a:r>
              <a:rPr i="1" u="sng" spc="-35" dirty="0">
                <a:solidFill>
                  <a:srgbClr val="538235"/>
                </a:solidFill>
                <a:uFill>
                  <a:solidFill>
                    <a:srgbClr val="538235"/>
                  </a:solidFill>
                </a:uFill>
                <a:latin typeface="Calibri"/>
                <a:cs typeface="Calibri"/>
              </a:rPr>
              <a:t> </a:t>
            </a:r>
            <a:r>
              <a:rPr i="1" u="sng" dirty="0">
                <a:solidFill>
                  <a:srgbClr val="538235"/>
                </a:solidFill>
                <a:uFill>
                  <a:solidFill>
                    <a:srgbClr val="538235"/>
                  </a:solidFill>
                </a:uFill>
                <a:latin typeface="Calibri"/>
                <a:cs typeface="Calibri"/>
              </a:rPr>
              <a:t>Referral</a:t>
            </a:r>
            <a:r>
              <a:rPr i="1" u="sng" spc="-55" dirty="0">
                <a:solidFill>
                  <a:srgbClr val="538235"/>
                </a:solidFill>
                <a:uFill>
                  <a:solidFill>
                    <a:srgbClr val="538235"/>
                  </a:solidFill>
                </a:uFill>
                <a:latin typeface="Calibri"/>
                <a:cs typeface="Calibri"/>
              </a:rPr>
              <a:t> </a:t>
            </a:r>
            <a:r>
              <a:rPr i="1" u="sng" spc="-10" dirty="0">
                <a:solidFill>
                  <a:srgbClr val="538235"/>
                </a:solidFill>
                <a:uFill>
                  <a:solidFill>
                    <a:srgbClr val="538235"/>
                  </a:solidFill>
                </a:uFill>
                <a:latin typeface="Calibri"/>
                <a:cs typeface="Calibri"/>
              </a:rPr>
              <a:t>Submission</a:t>
            </a:r>
            <a:r>
              <a:rPr i="1" u="sng" spc="-55" dirty="0">
                <a:solidFill>
                  <a:srgbClr val="538235"/>
                </a:solidFill>
                <a:uFill>
                  <a:solidFill>
                    <a:srgbClr val="538235"/>
                  </a:solidFill>
                </a:uFill>
                <a:latin typeface="Calibri"/>
                <a:cs typeface="Calibri"/>
              </a:rPr>
              <a:t> </a:t>
            </a:r>
            <a:r>
              <a:rPr i="1" u="sng" spc="-20" dirty="0">
                <a:solidFill>
                  <a:srgbClr val="538235"/>
                </a:solidFill>
                <a:uFill>
                  <a:solidFill>
                    <a:srgbClr val="538235"/>
                  </a:solidFill>
                </a:uFill>
                <a:latin typeface="Calibri"/>
                <a:cs typeface="Calibri"/>
              </a:rPr>
              <a:t>Form</a:t>
            </a:r>
          </a:p>
        </p:txBody>
      </p:sp>
      <p:sp>
        <p:nvSpPr>
          <p:cNvPr id="8" name="object 8" descr="$PPTXTitle"/>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1915(i)</a:t>
            </a:r>
            <a:r>
              <a:rPr spc="-105" dirty="0"/>
              <a:t> </a:t>
            </a:r>
            <a:r>
              <a:rPr dirty="0"/>
              <a:t>RISE</a:t>
            </a:r>
            <a:r>
              <a:rPr spc="-105" dirty="0"/>
              <a:t> </a:t>
            </a:r>
            <a:r>
              <a:rPr dirty="0"/>
              <a:t>Initiative</a:t>
            </a:r>
            <a:r>
              <a:rPr spc="-110" dirty="0"/>
              <a:t> </a:t>
            </a:r>
            <a:r>
              <a:rPr dirty="0"/>
              <a:t>Recent</a:t>
            </a:r>
            <a:r>
              <a:rPr spc="-100" dirty="0"/>
              <a:t> </a:t>
            </a:r>
            <a:r>
              <a:rPr spc="-10" dirty="0"/>
              <a:t>Developments: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A map giving the Kentucky Community Mental Health Center Regions. "/>
          <p:cNvPicPr/>
          <p:nvPr/>
        </p:nvPicPr>
        <p:blipFill>
          <a:blip r:embed="rId2" cstate="print"/>
          <a:stretch>
            <a:fillRect/>
          </a:stretch>
        </p:blipFill>
        <p:spPr>
          <a:xfrm>
            <a:off x="1252537" y="94653"/>
            <a:ext cx="9686925" cy="676334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83183" y="909269"/>
            <a:ext cx="7675880" cy="4081145"/>
          </a:xfrm>
          <a:prstGeom prst="rect">
            <a:avLst/>
          </a:prstGeom>
        </p:spPr>
        <p:txBody>
          <a:bodyPr vert="horz" wrap="square" lIns="0" tIns="64769" rIns="0" bIns="0" rtlCol="0">
            <a:spAutoFit/>
          </a:bodyPr>
          <a:lstStyle/>
          <a:p>
            <a:pPr marL="241300" marR="203200" lvl="0" indent="-229235" defTabSz="914400" eaLnBrk="1" fontAlgn="auto" latinLnBrk="0" hangingPunct="1">
              <a:lnSpc>
                <a:spcPts val="3240"/>
              </a:lnSpc>
              <a:spcBef>
                <a:spcPts val="509"/>
              </a:spcBef>
              <a:spcAft>
                <a:spcPts val="0"/>
              </a:spcAft>
              <a:buClrTx/>
              <a:buSzTx/>
              <a:buFont typeface="Arial"/>
              <a:buChar char="•"/>
              <a:tabLst>
                <a:tab pos="241300" algn="l"/>
              </a:tabLst>
              <a:defRPr/>
            </a:pPr>
            <a:r>
              <a:rPr kumimoji="0" sz="3000" b="0" i="0" u="none" strike="noStrike" kern="0" cap="none" spc="0" normalizeH="0" baseline="0" noProof="0" dirty="0">
                <a:ln>
                  <a:noFill/>
                </a:ln>
                <a:solidFill>
                  <a:sysClr val="windowText" lastClr="000000"/>
                </a:solidFill>
                <a:effectLst/>
                <a:uLnTx/>
                <a:uFillTx/>
                <a:latin typeface="Calibri"/>
                <a:cs typeface="Calibri"/>
              </a:rPr>
              <a:t>10</a:t>
            </a:r>
            <a:r>
              <a:rPr kumimoji="0" sz="3000" b="0" i="0" u="none" strike="noStrike" kern="0" cap="none" spc="-60"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certified</a:t>
            </a:r>
            <a:r>
              <a:rPr kumimoji="0" sz="3000" b="0" i="0" u="none" strike="noStrike" kern="0" cap="none" spc="-65" normalizeH="0" baseline="0" noProof="0" dirty="0">
                <a:ln>
                  <a:noFill/>
                </a:ln>
                <a:solidFill>
                  <a:sysClr val="windowText" lastClr="000000"/>
                </a:solidFill>
                <a:effectLst/>
                <a:uLnTx/>
                <a:uFillTx/>
                <a:latin typeface="Calibri"/>
                <a:cs typeface="Calibri"/>
              </a:rPr>
              <a:t> </a:t>
            </a:r>
            <a:r>
              <a:rPr kumimoji="0" sz="3000" b="0" i="0" u="none" strike="noStrike" kern="0" cap="none" spc="-10" normalizeH="0" baseline="0" noProof="0" dirty="0">
                <a:ln>
                  <a:noFill/>
                </a:ln>
                <a:solidFill>
                  <a:sysClr val="windowText" lastClr="000000"/>
                </a:solidFill>
                <a:effectLst/>
                <a:uLnTx/>
                <a:uFillTx/>
                <a:latin typeface="Calibri"/>
                <a:cs typeface="Calibri"/>
              </a:rPr>
              <a:t>providers,</a:t>
            </a:r>
            <a:r>
              <a:rPr kumimoji="0" sz="3000" b="0" i="0" u="none" strike="noStrike" kern="0" cap="none" spc="-55"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with</a:t>
            </a:r>
            <a:r>
              <a:rPr kumimoji="0" sz="3000" b="0" i="0" u="none" strike="noStrike" kern="0" cap="none" spc="-45"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80+</a:t>
            </a:r>
            <a:r>
              <a:rPr kumimoji="0" sz="3000" b="0" i="0" u="none" strike="noStrike" kern="0" cap="none" spc="-60"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more</a:t>
            </a:r>
            <a:r>
              <a:rPr kumimoji="0" sz="3000" b="0" i="0" u="none" strike="noStrike" kern="0" cap="none" spc="-50" normalizeH="0" baseline="0" noProof="0" dirty="0">
                <a:ln>
                  <a:noFill/>
                </a:ln>
                <a:solidFill>
                  <a:sysClr val="windowText" lastClr="000000"/>
                </a:solidFill>
                <a:effectLst/>
                <a:uLnTx/>
                <a:uFillTx/>
                <a:latin typeface="Calibri"/>
                <a:cs typeface="Calibri"/>
              </a:rPr>
              <a:t> </a:t>
            </a:r>
            <a:r>
              <a:rPr kumimoji="0" sz="3000" b="0" i="0" u="none" strike="noStrike" kern="0" cap="none" spc="-10" normalizeH="0" baseline="0" noProof="0" dirty="0">
                <a:ln>
                  <a:noFill/>
                </a:ln>
                <a:solidFill>
                  <a:sysClr val="windowText" lastClr="000000"/>
                </a:solidFill>
                <a:effectLst/>
                <a:uLnTx/>
                <a:uFillTx/>
                <a:latin typeface="Calibri"/>
                <a:cs typeface="Calibri"/>
              </a:rPr>
              <a:t>currently somewhere</a:t>
            </a:r>
            <a:r>
              <a:rPr kumimoji="0" sz="3000" b="0" i="0" u="none" strike="noStrike" kern="0" cap="none" spc="-40"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in</a:t>
            </a:r>
            <a:r>
              <a:rPr kumimoji="0" sz="3000" b="0" i="0" u="none" strike="noStrike" kern="0" cap="none" spc="-55"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the</a:t>
            </a:r>
            <a:r>
              <a:rPr kumimoji="0" sz="3000" b="0" i="0" u="none" strike="noStrike" kern="0" cap="none" spc="-70" normalizeH="0" baseline="0" noProof="0" dirty="0">
                <a:ln>
                  <a:noFill/>
                </a:ln>
                <a:solidFill>
                  <a:sysClr val="windowText" lastClr="000000"/>
                </a:solidFill>
                <a:effectLst/>
                <a:uLnTx/>
                <a:uFillTx/>
                <a:latin typeface="Calibri"/>
                <a:cs typeface="Calibri"/>
              </a:rPr>
              <a:t> </a:t>
            </a:r>
            <a:r>
              <a:rPr kumimoji="0" sz="3000" b="0" i="0" u="none" strike="noStrike" kern="0" cap="none" spc="-10" normalizeH="0" baseline="0" noProof="0" dirty="0">
                <a:ln>
                  <a:noFill/>
                </a:ln>
                <a:solidFill>
                  <a:sysClr val="windowText" lastClr="000000"/>
                </a:solidFill>
                <a:effectLst/>
                <a:uLnTx/>
                <a:uFillTx/>
                <a:latin typeface="Calibri"/>
                <a:cs typeface="Calibri"/>
              </a:rPr>
              <a:t>application/review</a:t>
            </a:r>
            <a:r>
              <a:rPr kumimoji="0" sz="3000" b="0" i="0" u="none" strike="noStrike" kern="0" cap="none" spc="-40" normalizeH="0" baseline="0" noProof="0" dirty="0">
                <a:ln>
                  <a:noFill/>
                </a:ln>
                <a:solidFill>
                  <a:sysClr val="windowText" lastClr="000000"/>
                </a:solidFill>
                <a:effectLst/>
                <a:uLnTx/>
                <a:uFillTx/>
                <a:latin typeface="Calibri"/>
                <a:cs typeface="Calibri"/>
              </a:rPr>
              <a:t> </a:t>
            </a:r>
            <a:r>
              <a:rPr kumimoji="0" sz="3000" b="0" i="0" u="none" strike="noStrike" kern="0" cap="none" spc="-10" normalizeH="0" baseline="0" noProof="0" dirty="0">
                <a:ln>
                  <a:noFill/>
                </a:ln>
                <a:solidFill>
                  <a:sysClr val="windowText" lastClr="000000"/>
                </a:solidFill>
                <a:effectLst/>
                <a:uLnTx/>
                <a:uFillTx/>
                <a:latin typeface="Calibri"/>
                <a:cs typeface="Calibri"/>
              </a:rPr>
              <a:t>process.</a:t>
            </a:r>
            <a:endParaRPr kumimoji="0" sz="3000" b="0" i="0" u="none" strike="noStrike" kern="0" cap="none" spc="0" normalizeH="0" baseline="0" noProof="0">
              <a:ln>
                <a:noFill/>
              </a:ln>
              <a:solidFill>
                <a:sysClr val="windowText" lastClr="000000"/>
              </a:solidFill>
              <a:effectLst/>
              <a:uLnTx/>
              <a:uFillTx/>
              <a:latin typeface="Calibri"/>
              <a:cs typeface="Calibri"/>
            </a:endParaRPr>
          </a:p>
          <a:p>
            <a:pPr marL="241300" marR="316230" lvl="0" indent="-229235" defTabSz="914400" eaLnBrk="1" fontAlgn="auto" latinLnBrk="0" hangingPunct="1">
              <a:lnSpc>
                <a:spcPts val="3240"/>
              </a:lnSpc>
              <a:spcBef>
                <a:spcPts val="1200"/>
              </a:spcBef>
              <a:spcAft>
                <a:spcPts val="0"/>
              </a:spcAft>
              <a:buClrTx/>
              <a:buSzTx/>
              <a:buFont typeface="Arial"/>
              <a:buChar char="•"/>
              <a:tabLst>
                <a:tab pos="241300" algn="l"/>
              </a:tabLst>
              <a:defRPr/>
            </a:pPr>
            <a:r>
              <a:rPr kumimoji="0" sz="3000" b="0" i="0" u="none" strike="noStrike" kern="0" cap="none" spc="-60" normalizeH="0" baseline="0" noProof="0" dirty="0">
                <a:ln>
                  <a:noFill/>
                </a:ln>
                <a:solidFill>
                  <a:sysClr val="windowText" lastClr="000000"/>
                </a:solidFill>
                <a:effectLst/>
                <a:uLnTx/>
                <a:uFillTx/>
                <a:latin typeface="Calibri"/>
                <a:cs typeface="Calibri"/>
              </a:rPr>
              <a:t>You </a:t>
            </a:r>
            <a:r>
              <a:rPr kumimoji="0" sz="3000" b="0" i="0" u="none" strike="noStrike" kern="0" cap="none" spc="0" normalizeH="0" baseline="0" noProof="0" dirty="0">
                <a:ln>
                  <a:noFill/>
                </a:ln>
                <a:solidFill>
                  <a:sysClr val="windowText" lastClr="000000"/>
                </a:solidFill>
                <a:effectLst/>
                <a:uLnTx/>
                <a:uFillTx/>
                <a:latin typeface="Calibri"/>
                <a:cs typeface="Calibri"/>
              </a:rPr>
              <a:t>can</a:t>
            </a:r>
            <a:r>
              <a:rPr kumimoji="0" sz="3000" b="0" i="0" u="none" strike="noStrike" kern="0" cap="none" spc="-70"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track</a:t>
            </a:r>
            <a:r>
              <a:rPr kumimoji="0" sz="3000" b="0" i="0" u="none" strike="noStrike" kern="0" cap="none" spc="-70"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as</a:t>
            </a:r>
            <a:r>
              <a:rPr kumimoji="0" sz="3000" b="0" i="0" u="none" strike="noStrike" kern="0" cap="none" spc="-55" normalizeH="0" baseline="0" noProof="0" dirty="0">
                <a:ln>
                  <a:noFill/>
                </a:ln>
                <a:solidFill>
                  <a:sysClr val="windowText" lastClr="000000"/>
                </a:solidFill>
                <a:effectLst/>
                <a:uLnTx/>
                <a:uFillTx/>
                <a:latin typeface="Calibri"/>
                <a:cs typeface="Calibri"/>
              </a:rPr>
              <a:t> </a:t>
            </a:r>
            <a:r>
              <a:rPr kumimoji="0" sz="3000" b="0" i="0" u="none" strike="noStrike" kern="0" cap="none" spc="-10" normalizeH="0" baseline="0" noProof="0" dirty="0">
                <a:ln>
                  <a:noFill/>
                </a:ln>
                <a:solidFill>
                  <a:sysClr val="windowText" lastClr="000000"/>
                </a:solidFill>
                <a:effectLst/>
                <a:uLnTx/>
                <a:uFillTx/>
                <a:latin typeface="Calibri"/>
                <a:cs typeface="Calibri"/>
              </a:rPr>
              <a:t>providers</a:t>
            </a:r>
            <a:r>
              <a:rPr kumimoji="0" sz="3000" b="0" i="0" u="none" strike="noStrike" kern="0" cap="none" spc="-50"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come</a:t>
            </a:r>
            <a:r>
              <a:rPr kumimoji="0" sz="3000" b="0" i="0" u="none" strike="noStrike" kern="0" cap="none" spc="-55" normalizeH="0" baseline="0" noProof="0" dirty="0">
                <a:ln>
                  <a:noFill/>
                </a:ln>
                <a:solidFill>
                  <a:sysClr val="windowText" lastClr="000000"/>
                </a:solidFill>
                <a:effectLst/>
                <a:uLnTx/>
                <a:uFillTx/>
                <a:latin typeface="Calibri"/>
                <a:cs typeface="Calibri"/>
              </a:rPr>
              <a:t> </a:t>
            </a:r>
            <a:r>
              <a:rPr kumimoji="0" sz="3000" b="0" i="0" u="none" strike="noStrike" kern="0" cap="none" spc="-20" normalizeH="0" baseline="0" noProof="0" dirty="0">
                <a:ln>
                  <a:noFill/>
                </a:ln>
                <a:solidFill>
                  <a:sysClr val="windowText" lastClr="000000"/>
                </a:solidFill>
                <a:effectLst/>
                <a:uLnTx/>
                <a:uFillTx/>
                <a:latin typeface="Calibri"/>
                <a:cs typeface="Calibri"/>
              </a:rPr>
              <a:t>on-</a:t>
            </a:r>
            <a:r>
              <a:rPr kumimoji="0" sz="3000" b="0" i="0" u="none" strike="noStrike" kern="0" cap="none" spc="0" normalizeH="0" baseline="0" noProof="0" dirty="0">
                <a:ln>
                  <a:noFill/>
                </a:ln>
                <a:solidFill>
                  <a:sysClr val="windowText" lastClr="000000"/>
                </a:solidFill>
                <a:effectLst/>
                <a:uLnTx/>
                <a:uFillTx/>
                <a:latin typeface="Calibri"/>
                <a:cs typeface="Calibri"/>
              </a:rPr>
              <a:t>line</a:t>
            </a:r>
            <a:r>
              <a:rPr kumimoji="0" sz="3000" b="0" i="0" u="none" strike="noStrike" kern="0" cap="none" spc="-60"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at</a:t>
            </a:r>
            <a:r>
              <a:rPr kumimoji="0" sz="3000" b="0" i="0" u="none" strike="noStrike" kern="0" cap="none" spc="-75" normalizeH="0" baseline="0" noProof="0" dirty="0">
                <a:ln>
                  <a:noFill/>
                </a:ln>
                <a:solidFill>
                  <a:sysClr val="windowText" lastClr="000000"/>
                </a:solidFill>
                <a:effectLst/>
                <a:uLnTx/>
                <a:uFillTx/>
                <a:latin typeface="Calibri"/>
                <a:cs typeface="Calibri"/>
              </a:rPr>
              <a:t> </a:t>
            </a:r>
            <a:r>
              <a:rPr kumimoji="0" sz="3000" b="0" i="0" u="none" strike="noStrike" kern="0" cap="none" spc="-25" normalizeH="0" baseline="0" noProof="0" dirty="0">
                <a:ln>
                  <a:noFill/>
                </a:ln>
                <a:solidFill>
                  <a:sysClr val="windowText" lastClr="000000"/>
                </a:solidFill>
                <a:effectLst/>
                <a:uLnTx/>
                <a:uFillTx/>
                <a:latin typeface="Calibri"/>
                <a:cs typeface="Calibri"/>
              </a:rPr>
              <a:t>our </a:t>
            </a:r>
            <a:r>
              <a:rPr kumimoji="0" sz="3000" b="0" i="0" u="none" strike="noStrike" kern="0" cap="none" spc="0" normalizeH="0" baseline="0" noProof="0" dirty="0">
                <a:ln>
                  <a:noFill/>
                </a:ln>
                <a:solidFill>
                  <a:sysClr val="windowText" lastClr="000000"/>
                </a:solidFill>
                <a:effectLst/>
                <a:uLnTx/>
                <a:uFillTx/>
                <a:latin typeface="Calibri"/>
                <a:cs typeface="Calibri"/>
              </a:rPr>
              <a:t>Provider</a:t>
            </a:r>
            <a:r>
              <a:rPr kumimoji="0" sz="3000" b="0" i="0" u="none" strike="noStrike" kern="0" cap="none" spc="-130" normalizeH="0" baseline="0" noProof="0" dirty="0">
                <a:ln>
                  <a:noFill/>
                </a:ln>
                <a:solidFill>
                  <a:sysClr val="windowText" lastClr="000000"/>
                </a:solidFill>
                <a:effectLst/>
                <a:uLnTx/>
                <a:uFillTx/>
                <a:latin typeface="Calibri"/>
                <a:cs typeface="Calibri"/>
              </a:rPr>
              <a:t> </a:t>
            </a:r>
            <a:r>
              <a:rPr kumimoji="0" sz="3000" b="0" i="0" u="none" strike="noStrike" kern="0" cap="none" spc="-10" normalizeH="0" baseline="0" noProof="0" dirty="0">
                <a:ln>
                  <a:noFill/>
                </a:ln>
                <a:solidFill>
                  <a:sysClr val="windowText" lastClr="000000"/>
                </a:solidFill>
                <a:effectLst/>
                <a:uLnTx/>
                <a:uFillTx/>
                <a:latin typeface="Calibri"/>
                <a:cs typeface="Calibri"/>
              </a:rPr>
              <a:t>Directory, </a:t>
            </a:r>
            <a:r>
              <a:rPr kumimoji="0" sz="3000" b="0" i="0" u="none" strike="noStrike" kern="0" cap="none" spc="-10" normalizeH="0" baseline="0" noProof="0" dirty="0">
                <a:ln>
                  <a:noFill/>
                </a:ln>
                <a:solidFill>
                  <a:sysClr val="windowText" lastClr="000000"/>
                </a:solidFill>
                <a:effectLst/>
                <a:uLnTx/>
                <a:uFillTx/>
                <a:latin typeface="Calibri"/>
                <a:cs typeface="Calibri"/>
                <a:hlinkClick r:id="rId2"/>
              </a:rPr>
              <a:t>https://dbhdid.ky.gov/providerdirectory</a:t>
            </a:r>
            <a:endParaRPr kumimoji="0" sz="3000" b="0" i="0" u="none" strike="noStrike" kern="0" cap="none" spc="0" normalizeH="0" baseline="0" noProof="0">
              <a:ln>
                <a:noFill/>
              </a:ln>
              <a:solidFill>
                <a:sysClr val="windowText" lastClr="000000"/>
              </a:solidFill>
              <a:effectLst/>
              <a:uLnTx/>
              <a:uFillTx/>
              <a:latin typeface="Calibri"/>
              <a:cs typeface="Calibri"/>
            </a:endParaRPr>
          </a:p>
          <a:p>
            <a:pPr marL="241300" marR="5080" lvl="0" indent="-229235" defTabSz="914400" eaLnBrk="1" fontAlgn="auto" latinLnBrk="0" hangingPunct="1">
              <a:lnSpc>
                <a:spcPct val="90000"/>
              </a:lnSpc>
              <a:spcBef>
                <a:spcPts val="1155"/>
              </a:spcBef>
              <a:spcAft>
                <a:spcPts val="0"/>
              </a:spcAft>
              <a:buClrTx/>
              <a:buSzTx/>
              <a:buFont typeface="Arial"/>
              <a:buChar char="•"/>
              <a:tabLst>
                <a:tab pos="241300" algn="l"/>
              </a:tabLst>
              <a:defRPr/>
            </a:pPr>
            <a:r>
              <a:rPr kumimoji="0" sz="3000" b="0" i="0" u="none" strike="noStrike" kern="0" cap="none" spc="0" normalizeH="0" baseline="0" noProof="0" dirty="0">
                <a:ln>
                  <a:noFill/>
                </a:ln>
                <a:solidFill>
                  <a:sysClr val="windowText" lastClr="000000"/>
                </a:solidFill>
                <a:effectLst/>
                <a:uLnTx/>
                <a:uFillTx/>
                <a:latin typeface="Calibri"/>
                <a:cs typeface="Calibri"/>
              </a:rPr>
              <a:t>Over</a:t>
            </a:r>
            <a:r>
              <a:rPr kumimoji="0" sz="3000" b="0" i="0" u="none" strike="noStrike" kern="0" cap="none" spc="-95"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200</a:t>
            </a:r>
            <a:r>
              <a:rPr kumimoji="0" sz="3000" b="0" i="0" u="none" strike="noStrike" kern="0" cap="none" spc="-55"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potential</a:t>
            </a:r>
            <a:r>
              <a:rPr kumimoji="0" sz="3000" b="0" i="0" u="none" strike="noStrike" kern="0" cap="none" spc="-75" normalizeH="0" baseline="0" noProof="0" dirty="0">
                <a:ln>
                  <a:noFill/>
                </a:ln>
                <a:solidFill>
                  <a:sysClr val="windowText" lastClr="000000"/>
                </a:solidFill>
                <a:effectLst/>
                <a:uLnTx/>
                <a:uFillTx/>
                <a:latin typeface="Calibri"/>
                <a:cs typeface="Calibri"/>
              </a:rPr>
              <a:t> </a:t>
            </a:r>
            <a:r>
              <a:rPr kumimoji="0" sz="3000" b="0" i="0" u="none" strike="noStrike" kern="0" cap="none" spc="-10" normalizeH="0" baseline="0" noProof="0" dirty="0">
                <a:ln>
                  <a:noFill/>
                </a:ln>
                <a:solidFill>
                  <a:sysClr val="windowText" lastClr="000000"/>
                </a:solidFill>
                <a:effectLst/>
                <a:uLnTx/>
                <a:uFillTx/>
                <a:latin typeface="Calibri"/>
                <a:cs typeface="Calibri"/>
              </a:rPr>
              <a:t>providers</a:t>
            </a:r>
            <a:r>
              <a:rPr kumimoji="0" sz="3000" b="0" i="0" u="none" strike="noStrike" kern="0" cap="none" spc="-60"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have</a:t>
            </a:r>
            <a:r>
              <a:rPr kumimoji="0" sz="3000" b="0" i="0" u="none" strike="noStrike" kern="0" cap="none" spc="-80" normalizeH="0" baseline="0" noProof="0" dirty="0">
                <a:ln>
                  <a:noFill/>
                </a:ln>
                <a:solidFill>
                  <a:sysClr val="windowText" lastClr="000000"/>
                </a:solidFill>
                <a:effectLst/>
                <a:uLnTx/>
                <a:uFillTx/>
                <a:latin typeface="Calibri"/>
                <a:cs typeface="Calibri"/>
              </a:rPr>
              <a:t> </a:t>
            </a:r>
            <a:r>
              <a:rPr kumimoji="0" sz="3000" b="0" i="0" u="none" strike="noStrike" kern="0" cap="none" spc="-10" normalizeH="0" baseline="0" noProof="0" dirty="0">
                <a:ln>
                  <a:noFill/>
                </a:ln>
                <a:solidFill>
                  <a:sysClr val="windowText" lastClr="000000"/>
                </a:solidFill>
                <a:effectLst/>
                <a:uLnTx/>
                <a:uFillTx/>
                <a:latin typeface="Calibri"/>
                <a:cs typeface="Calibri"/>
              </a:rPr>
              <a:t>registered</a:t>
            </a:r>
            <a:r>
              <a:rPr kumimoji="0" sz="3000" b="0" i="0" u="none" strike="noStrike" kern="0" cap="none" spc="-75" normalizeH="0" baseline="0" noProof="0" dirty="0">
                <a:ln>
                  <a:noFill/>
                </a:ln>
                <a:solidFill>
                  <a:sysClr val="windowText" lastClr="000000"/>
                </a:solidFill>
                <a:effectLst/>
                <a:uLnTx/>
                <a:uFillTx/>
                <a:latin typeface="Calibri"/>
                <a:cs typeface="Calibri"/>
              </a:rPr>
              <a:t> </a:t>
            </a:r>
            <a:r>
              <a:rPr kumimoji="0" sz="3000" b="0" i="0" u="none" strike="noStrike" kern="0" cap="none" spc="-25" normalizeH="0" baseline="0" noProof="0" dirty="0">
                <a:ln>
                  <a:noFill/>
                </a:ln>
                <a:solidFill>
                  <a:sysClr val="windowText" lastClr="000000"/>
                </a:solidFill>
                <a:effectLst/>
                <a:uLnTx/>
                <a:uFillTx/>
                <a:latin typeface="Calibri"/>
                <a:cs typeface="Calibri"/>
              </a:rPr>
              <a:t>for </a:t>
            </a:r>
            <a:r>
              <a:rPr kumimoji="0" sz="3000" b="0" i="0" u="none" strike="noStrike" kern="0" cap="none" spc="0" normalizeH="0" baseline="0" noProof="0" dirty="0">
                <a:ln>
                  <a:noFill/>
                </a:ln>
                <a:solidFill>
                  <a:sysClr val="windowText" lastClr="000000"/>
                </a:solidFill>
                <a:effectLst/>
                <a:uLnTx/>
                <a:uFillTx/>
                <a:latin typeface="Calibri"/>
                <a:cs typeface="Calibri"/>
              </a:rPr>
              <a:t>our</a:t>
            </a:r>
            <a:r>
              <a:rPr kumimoji="0" sz="3000" b="0" i="0" u="none" strike="noStrike" kern="0" cap="none" spc="-70"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“Office</a:t>
            </a:r>
            <a:r>
              <a:rPr kumimoji="0" sz="3000" b="0" i="0" u="none" strike="noStrike" kern="0" cap="none" spc="-90"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Hours”</a:t>
            </a:r>
            <a:r>
              <a:rPr kumimoji="0" sz="3000" b="0" i="0" u="none" strike="noStrike" kern="0" cap="none" spc="-75"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series</a:t>
            </a:r>
            <a:r>
              <a:rPr kumimoji="0" sz="3000" b="0" i="0" u="none" strike="noStrike" kern="0" cap="none" spc="-75"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on</a:t>
            </a:r>
            <a:r>
              <a:rPr kumimoji="0" sz="3000" b="0" i="0" u="none" strike="noStrike" kern="0" cap="none" spc="-70" normalizeH="0" baseline="0" noProof="0" dirty="0">
                <a:ln>
                  <a:noFill/>
                </a:ln>
                <a:solidFill>
                  <a:sysClr val="windowText" lastClr="000000"/>
                </a:solidFill>
                <a:effectLst/>
                <a:uLnTx/>
                <a:uFillTx/>
                <a:latin typeface="Calibri"/>
                <a:cs typeface="Calibri"/>
              </a:rPr>
              <a:t> </a:t>
            </a:r>
            <a:r>
              <a:rPr kumimoji="0" sz="3000" b="0" i="0" u="none" strike="noStrike" kern="0" cap="none" spc="-10" normalizeH="0" baseline="0" noProof="0" dirty="0">
                <a:ln>
                  <a:noFill/>
                </a:ln>
                <a:solidFill>
                  <a:sysClr val="windowText" lastClr="000000"/>
                </a:solidFill>
                <a:effectLst/>
                <a:uLnTx/>
                <a:uFillTx/>
                <a:latin typeface="Calibri"/>
                <a:cs typeface="Calibri"/>
              </a:rPr>
              <a:t>Mondays,</a:t>
            </a:r>
            <a:r>
              <a:rPr kumimoji="0" sz="3000" b="0" i="0" u="none" strike="noStrike" kern="0" cap="none" spc="-70" normalizeH="0" baseline="0" noProof="0" dirty="0">
                <a:ln>
                  <a:noFill/>
                </a:ln>
                <a:solidFill>
                  <a:sysClr val="windowText" lastClr="000000"/>
                </a:solidFill>
                <a:effectLst/>
                <a:uLnTx/>
                <a:uFillTx/>
                <a:latin typeface="Calibri"/>
                <a:cs typeface="Calibri"/>
              </a:rPr>
              <a:t> </a:t>
            </a:r>
            <a:r>
              <a:rPr kumimoji="0" sz="3000" b="0" i="0" u="none" strike="noStrike" kern="0" cap="none" spc="-10" normalizeH="0" baseline="0" noProof="0" dirty="0">
                <a:ln>
                  <a:noFill/>
                </a:ln>
                <a:solidFill>
                  <a:sysClr val="windowText" lastClr="000000"/>
                </a:solidFill>
                <a:effectLst/>
                <a:uLnTx/>
                <a:uFillTx/>
                <a:latin typeface="Calibri"/>
                <a:cs typeface="Calibri"/>
              </a:rPr>
              <a:t>3:00-</a:t>
            </a:r>
            <a:r>
              <a:rPr kumimoji="0" sz="3000" b="0" i="0" u="none" strike="noStrike" kern="0" cap="none" spc="0" normalizeH="0" baseline="0" noProof="0" dirty="0">
                <a:ln>
                  <a:noFill/>
                </a:ln>
                <a:solidFill>
                  <a:sysClr val="windowText" lastClr="000000"/>
                </a:solidFill>
                <a:effectLst/>
                <a:uLnTx/>
                <a:uFillTx/>
                <a:latin typeface="Calibri"/>
                <a:cs typeface="Calibri"/>
              </a:rPr>
              <a:t>4:00pm</a:t>
            </a:r>
            <a:r>
              <a:rPr kumimoji="0" sz="3000" b="0" i="0" u="none" strike="noStrike" kern="0" cap="none" spc="-70"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(ET).</a:t>
            </a:r>
            <a:r>
              <a:rPr kumimoji="0" sz="3000" b="0" i="0" u="none" strike="noStrike" kern="0" cap="none" spc="-75"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A</a:t>
            </a:r>
            <a:r>
              <a:rPr kumimoji="0" sz="3000" b="0" i="0" u="none" strike="noStrike" kern="0" cap="none" spc="-65"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quick</a:t>
            </a:r>
            <a:r>
              <a:rPr kumimoji="0" sz="3000" b="0" i="0" u="none" strike="noStrike" kern="0" cap="none" spc="-70"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Zoom</a:t>
            </a:r>
            <a:r>
              <a:rPr kumimoji="0" sz="3000" b="0" i="0" u="none" strike="noStrike" kern="0" cap="none" spc="-65" normalizeH="0" baseline="0" noProof="0" dirty="0">
                <a:ln>
                  <a:noFill/>
                </a:ln>
                <a:solidFill>
                  <a:sysClr val="windowText" lastClr="000000"/>
                </a:solidFill>
                <a:effectLst/>
                <a:uLnTx/>
                <a:uFillTx/>
                <a:latin typeface="Calibri"/>
                <a:cs typeface="Calibri"/>
              </a:rPr>
              <a:t> </a:t>
            </a:r>
            <a:r>
              <a:rPr kumimoji="0" sz="3000" b="0" i="0" u="none" strike="noStrike" kern="0" cap="none" spc="-10" normalizeH="0" baseline="0" noProof="0" dirty="0">
                <a:ln>
                  <a:noFill/>
                </a:ln>
                <a:solidFill>
                  <a:sysClr val="windowText" lastClr="000000"/>
                </a:solidFill>
                <a:effectLst/>
                <a:uLnTx/>
                <a:uFillTx/>
                <a:latin typeface="Calibri"/>
                <a:cs typeface="Calibri"/>
              </a:rPr>
              <a:t>registration</a:t>
            </a:r>
            <a:r>
              <a:rPr kumimoji="0" sz="3000" b="0" i="0" u="none" strike="noStrike" kern="0" cap="none" spc="-80" normalizeH="0" baseline="0" noProof="0" dirty="0">
                <a:ln>
                  <a:noFill/>
                </a:ln>
                <a:solidFill>
                  <a:sysClr val="windowText" lastClr="000000"/>
                </a:solidFill>
                <a:effectLst/>
                <a:uLnTx/>
                <a:uFillTx/>
                <a:latin typeface="Calibri"/>
                <a:cs typeface="Calibri"/>
              </a:rPr>
              <a:t> </a:t>
            </a:r>
            <a:r>
              <a:rPr kumimoji="0" sz="3000" b="0" i="0" u="none" strike="noStrike" kern="0" cap="none" spc="-10" normalizeH="0" baseline="0" noProof="0" dirty="0">
                <a:ln>
                  <a:noFill/>
                </a:ln>
                <a:solidFill>
                  <a:sysClr val="windowText" lastClr="000000"/>
                </a:solidFill>
                <a:effectLst/>
                <a:uLnTx/>
                <a:uFillTx/>
                <a:latin typeface="Calibri"/>
                <a:cs typeface="Calibri"/>
              </a:rPr>
              <a:t>allows </a:t>
            </a:r>
            <a:r>
              <a:rPr kumimoji="0" sz="3000" b="0" i="0" u="none" strike="noStrike" kern="0" cap="none" spc="0" normalizeH="0" baseline="0" noProof="0" dirty="0">
                <a:ln>
                  <a:noFill/>
                </a:ln>
                <a:solidFill>
                  <a:sysClr val="windowText" lastClr="000000"/>
                </a:solidFill>
                <a:effectLst/>
                <a:uLnTx/>
                <a:uFillTx/>
                <a:latin typeface="Calibri"/>
                <a:cs typeface="Calibri"/>
              </a:rPr>
              <a:t>you</a:t>
            </a:r>
            <a:r>
              <a:rPr kumimoji="0" sz="3000" b="0" i="0" u="none" strike="noStrike" kern="0" cap="none" spc="-70"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to</a:t>
            </a:r>
            <a:r>
              <a:rPr kumimoji="0" sz="3000" b="0" i="0" u="none" strike="noStrike" kern="0" cap="none" spc="-65"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attend</a:t>
            </a:r>
            <a:r>
              <a:rPr kumimoji="0" sz="3000" b="0" i="0" u="none" strike="noStrike" kern="0" cap="none" spc="-85"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any</a:t>
            </a:r>
            <a:r>
              <a:rPr kumimoji="0" sz="3000" b="0" i="0" u="none" strike="noStrike" kern="0" cap="none" spc="-55"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or</a:t>
            </a:r>
            <a:r>
              <a:rPr kumimoji="0" sz="3000" b="0" i="0" u="none" strike="noStrike" kern="0" cap="none" spc="-65"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all</a:t>
            </a:r>
            <a:r>
              <a:rPr kumimoji="0" sz="3000" b="0" i="0" u="none" strike="noStrike" kern="0" cap="none" spc="-75" normalizeH="0" baseline="0" noProof="0" dirty="0">
                <a:ln>
                  <a:noFill/>
                </a:ln>
                <a:solidFill>
                  <a:sysClr val="windowText" lastClr="000000"/>
                </a:solidFill>
                <a:effectLst/>
                <a:uLnTx/>
                <a:uFillTx/>
                <a:latin typeface="Calibri"/>
                <a:cs typeface="Calibri"/>
              </a:rPr>
              <a:t> </a:t>
            </a:r>
            <a:r>
              <a:rPr kumimoji="0" sz="3000" b="0" i="0" u="none" strike="noStrike" kern="0" cap="none" spc="0" normalizeH="0" baseline="0" noProof="0" dirty="0">
                <a:ln>
                  <a:noFill/>
                </a:ln>
                <a:solidFill>
                  <a:sysClr val="windowText" lastClr="000000"/>
                </a:solidFill>
                <a:effectLst/>
                <a:uLnTx/>
                <a:uFillTx/>
                <a:latin typeface="Calibri"/>
                <a:cs typeface="Calibri"/>
              </a:rPr>
              <a:t>future</a:t>
            </a:r>
            <a:r>
              <a:rPr kumimoji="0" sz="3000" b="0" i="0" u="none" strike="noStrike" kern="0" cap="none" spc="-60" normalizeH="0" baseline="0" noProof="0" dirty="0">
                <a:ln>
                  <a:noFill/>
                </a:ln>
                <a:solidFill>
                  <a:sysClr val="windowText" lastClr="000000"/>
                </a:solidFill>
                <a:effectLst/>
                <a:uLnTx/>
                <a:uFillTx/>
                <a:latin typeface="Calibri"/>
                <a:cs typeface="Calibri"/>
              </a:rPr>
              <a:t> </a:t>
            </a:r>
            <a:r>
              <a:rPr kumimoji="0" sz="3000" b="0" i="0" u="none" strike="noStrike" kern="0" cap="none" spc="-10" normalizeH="0" baseline="0" noProof="0" dirty="0">
                <a:ln>
                  <a:noFill/>
                </a:ln>
                <a:solidFill>
                  <a:sysClr val="windowText" lastClr="000000"/>
                </a:solidFill>
                <a:effectLst/>
                <a:uLnTx/>
                <a:uFillTx/>
                <a:latin typeface="Calibri"/>
                <a:cs typeface="Calibri"/>
              </a:rPr>
              <a:t>meetings.</a:t>
            </a:r>
            <a:endParaRPr kumimoji="0" sz="3000" b="0" i="0" u="none" strike="noStrike" kern="0" cap="none" spc="0" normalizeH="0" baseline="0" noProof="0">
              <a:ln>
                <a:noFill/>
              </a:ln>
              <a:solidFill>
                <a:sysClr val="windowText" lastClr="000000"/>
              </a:solidFill>
              <a:effectLst/>
              <a:uLnTx/>
              <a:uFillTx/>
              <a:latin typeface="Calibri"/>
              <a:cs typeface="Calibri"/>
            </a:endParaRPr>
          </a:p>
        </p:txBody>
      </p:sp>
      <p:grpSp>
        <p:nvGrpSpPr>
          <p:cNvPr id="3" name="object 3" descr="An image that supports the information on this slide. "/>
          <p:cNvGrpSpPr/>
          <p:nvPr/>
        </p:nvGrpSpPr>
        <p:grpSpPr>
          <a:xfrm>
            <a:off x="8576436" y="910463"/>
            <a:ext cx="3421379" cy="4197985"/>
            <a:chOff x="8576436" y="910463"/>
            <a:chExt cx="3421379" cy="4197985"/>
          </a:xfrm>
        </p:grpSpPr>
        <p:sp>
          <p:nvSpPr>
            <p:cNvPr id="4" name="object 4"/>
            <p:cNvSpPr/>
            <p:nvPr/>
          </p:nvSpPr>
          <p:spPr>
            <a:xfrm>
              <a:off x="8576436" y="910463"/>
              <a:ext cx="3421379" cy="4197985"/>
            </a:xfrm>
            <a:custGeom>
              <a:avLst/>
              <a:gdLst/>
              <a:ahLst/>
              <a:cxnLst/>
              <a:rect l="l" t="t" r="r" b="b"/>
              <a:pathLst>
                <a:path w="3421379" h="4197985">
                  <a:moveTo>
                    <a:pt x="3421126" y="0"/>
                  </a:moveTo>
                  <a:lnTo>
                    <a:pt x="0" y="0"/>
                  </a:lnTo>
                  <a:lnTo>
                    <a:pt x="0" y="4197604"/>
                  </a:lnTo>
                  <a:lnTo>
                    <a:pt x="3421126" y="4197604"/>
                  </a:lnTo>
                  <a:lnTo>
                    <a:pt x="3421126" y="0"/>
                  </a:lnTo>
                  <a:close/>
                </a:path>
              </a:pathLst>
            </a:custGeom>
            <a:solidFill>
              <a:srgbClr val="2E549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9321419" y="1673859"/>
              <a:ext cx="2107565" cy="2676525"/>
            </a:xfrm>
            <a:custGeom>
              <a:avLst/>
              <a:gdLst/>
              <a:ahLst/>
              <a:cxnLst/>
              <a:rect l="l" t="t" r="r" b="b"/>
              <a:pathLst>
                <a:path w="2107565" h="2676525">
                  <a:moveTo>
                    <a:pt x="1614043" y="127000"/>
                  </a:moveTo>
                  <a:lnTo>
                    <a:pt x="1612392" y="101600"/>
                  </a:lnTo>
                  <a:lnTo>
                    <a:pt x="1606804" y="76200"/>
                  </a:lnTo>
                  <a:lnTo>
                    <a:pt x="1599057" y="63500"/>
                  </a:lnTo>
                  <a:lnTo>
                    <a:pt x="1588008" y="38100"/>
                  </a:lnTo>
                  <a:lnTo>
                    <a:pt x="1574673" y="25400"/>
                  </a:lnTo>
                  <a:lnTo>
                    <a:pt x="1560195" y="12700"/>
                  </a:lnTo>
                  <a:lnTo>
                    <a:pt x="1543050" y="12700"/>
                  </a:lnTo>
                  <a:lnTo>
                    <a:pt x="1525270" y="0"/>
                  </a:lnTo>
                  <a:lnTo>
                    <a:pt x="1436624" y="0"/>
                  </a:lnTo>
                  <a:lnTo>
                    <a:pt x="1436624" y="342900"/>
                  </a:lnTo>
                  <a:lnTo>
                    <a:pt x="1436624" y="393700"/>
                  </a:lnTo>
                  <a:lnTo>
                    <a:pt x="1436624" y="812800"/>
                  </a:lnTo>
                  <a:lnTo>
                    <a:pt x="1436624" y="863600"/>
                  </a:lnTo>
                  <a:lnTo>
                    <a:pt x="1436624" y="1257300"/>
                  </a:lnTo>
                  <a:lnTo>
                    <a:pt x="1436624" y="1308100"/>
                  </a:lnTo>
                  <a:lnTo>
                    <a:pt x="1434465" y="1333500"/>
                  </a:lnTo>
                  <a:lnTo>
                    <a:pt x="1428369" y="1358900"/>
                  </a:lnTo>
                  <a:lnTo>
                    <a:pt x="1418844" y="1384300"/>
                  </a:lnTo>
                  <a:lnTo>
                    <a:pt x="1406652" y="1397000"/>
                  </a:lnTo>
                  <a:lnTo>
                    <a:pt x="1391158" y="1422400"/>
                  </a:lnTo>
                  <a:lnTo>
                    <a:pt x="1374013" y="1422400"/>
                  </a:lnTo>
                  <a:lnTo>
                    <a:pt x="1354582" y="1435100"/>
                  </a:lnTo>
                  <a:lnTo>
                    <a:pt x="614172" y="1435100"/>
                  </a:lnTo>
                  <a:lnTo>
                    <a:pt x="595249" y="1422400"/>
                  </a:lnTo>
                  <a:lnTo>
                    <a:pt x="577596" y="1422400"/>
                  </a:lnTo>
                  <a:lnTo>
                    <a:pt x="562610" y="1397000"/>
                  </a:lnTo>
                  <a:lnTo>
                    <a:pt x="549783" y="1384300"/>
                  </a:lnTo>
                  <a:lnTo>
                    <a:pt x="540385" y="1358900"/>
                  </a:lnTo>
                  <a:lnTo>
                    <a:pt x="534289" y="1333500"/>
                  </a:lnTo>
                  <a:lnTo>
                    <a:pt x="532130" y="1308100"/>
                  </a:lnTo>
                  <a:lnTo>
                    <a:pt x="532130" y="1257300"/>
                  </a:lnTo>
                  <a:lnTo>
                    <a:pt x="534289" y="1231900"/>
                  </a:lnTo>
                  <a:lnTo>
                    <a:pt x="540385" y="1219200"/>
                  </a:lnTo>
                  <a:lnTo>
                    <a:pt x="549783" y="1193800"/>
                  </a:lnTo>
                  <a:lnTo>
                    <a:pt x="562610" y="1168400"/>
                  </a:lnTo>
                  <a:lnTo>
                    <a:pt x="577596" y="1155700"/>
                  </a:lnTo>
                  <a:lnTo>
                    <a:pt x="595249" y="1143000"/>
                  </a:lnTo>
                  <a:lnTo>
                    <a:pt x="1374013" y="1143000"/>
                  </a:lnTo>
                  <a:lnTo>
                    <a:pt x="1391158" y="1155700"/>
                  </a:lnTo>
                  <a:lnTo>
                    <a:pt x="1406652" y="1168400"/>
                  </a:lnTo>
                  <a:lnTo>
                    <a:pt x="1418844" y="1193800"/>
                  </a:lnTo>
                  <a:lnTo>
                    <a:pt x="1428369" y="1219200"/>
                  </a:lnTo>
                  <a:lnTo>
                    <a:pt x="1434465" y="1231900"/>
                  </a:lnTo>
                  <a:lnTo>
                    <a:pt x="1436624" y="1257300"/>
                  </a:lnTo>
                  <a:lnTo>
                    <a:pt x="1436624" y="863600"/>
                  </a:lnTo>
                  <a:lnTo>
                    <a:pt x="1434465" y="889000"/>
                  </a:lnTo>
                  <a:lnTo>
                    <a:pt x="1428369" y="914400"/>
                  </a:lnTo>
                  <a:lnTo>
                    <a:pt x="1418844" y="927100"/>
                  </a:lnTo>
                  <a:lnTo>
                    <a:pt x="1406652" y="952500"/>
                  </a:lnTo>
                  <a:lnTo>
                    <a:pt x="1391158" y="965200"/>
                  </a:lnTo>
                  <a:lnTo>
                    <a:pt x="1374013" y="977900"/>
                  </a:lnTo>
                  <a:lnTo>
                    <a:pt x="1354582" y="977900"/>
                  </a:lnTo>
                  <a:lnTo>
                    <a:pt x="1333500" y="990600"/>
                  </a:lnTo>
                  <a:lnTo>
                    <a:pt x="634619" y="990600"/>
                  </a:lnTo>
                  <a:lnTo>
                    <a:pt x="614172" y="977900"/>
                  </a:lnTo>
                  <a:lnTo>
                    <a:pt x="595249" y="977900"/>
                  </a:lnTo>
                  <a:lnTo>
                    <a:pt x="577596" y="965200"/>
                  </a:lnTo>
                  <a:lnTo>
                    <a:pt x="562610" y="952500"/>
                  </a:lnTo>
                  <a:lnTo>
                    <a:pt x="549783" y="927100"/>
                  </a:lnTo>
                  <a:lnTo>
                    <a:pt x="540385" y="914400"/>
                  </a:lnTo>
                  <a:lnTo>
                    <a:pt x="534289" y="889000"/>
                  </a:lnTo>
                  <a:lnTo>
                    <a:pt x="532130" y="863600"/>
                  </a:lnTo>
                  <a:lnTo>
                    <a:pt x="532130" y="812800"/>
                  </a:lnTo>
                  <a:lnTo>
                    <a:pt x="540385" y="762000"/>
                  </a:lnTo>
                  <a:lnTo>
                    <a:pt x="562610" y="723900"/>
                  </a:lnTo>
                  <a:lnTo>
                    <a:pt x="595249" y="698500"/>
                  </a:lnTo>
                  <a:lnTo>
                    <a:pt x="614172" y="685800"/>
                  </a:lnTo>
                  <a:lnTo>
                    <a:pt x="1354582" y="685800"/>
                  </a:lnTo>
                  <a:lnTo>
                    <a:pt x="1391158" y="711200"/>
                  </a:lnTo>
                  <a:lnTo>
                    <a:pt x="1428369" y="762000"/>
                  </a:lnTo>
                  <a:lnTo>
                    <a:pt x="1436624" y="812800"/>
                  </a:lnTo>
                  <a:lnTo>
                    <a:pt x="1436624" y="393700"/>
                  </a:lnTo>
                  <a:lnTo>
                    <a:pt x="1434465" y="419100"/>
                  </a:lnTo>
                  <a:lnTo>
                    <a:pt x="1428369" y="444500"/>
                  </a:lnTo>
                  <a:lnTo>
                    <a:pt x="1418844" y="457200"/>
                  </a:lnTo>
                  <a:lnTo>
                    <a:pt x="1406652" y="482600"/>
                  </a:lnTo>
                  <a:lnTo>
                    <a:pt x="1391158" y="495300"/>
                  </a:lnTo>
                  <a:lnTo>
                    <a:pt x="1374013" y="508000"/>
                  </a:lnTo>
                  <a:lnTo>
                    <a:pt x="1354582" y="508000"/>
                  </a:lnTo>
                  <a:lnTo>
                    <a:pt x="1333500" y="520700"/>
                  </a:lnTo>
                  <a:lnTo>
                    <a:pt x="634619" y="520700"/>
                  </a:lnTo>
                  <a:lnTo>
                    <a:pt x="614172" y="508000"/>
                  </a:lnTo>
                  <a:lnTo>
                    <a:pt x="595249" y="508000"/>
                  </a:lnTo>
                  <a:lnTo>
                    <a:pt x="577596" y="495300"/>
                  </a:lnTo>
                  <a:lnTo>
                    <a:pt x="562610" y="482600"/>
                  </a:lnTo>
                  <a:lnTo>
                    <a:pt x="549783" y="457200"/>
                  </a:lnTo>
                  <a:lnTo>
                    <a:pt x="540385" y="444500"/>
                  </a:lnTo>
                  <a:lnTo>
                    <a:pt x="534289" y="419100"/>
                  </a:lnTo>
                  <a:lnTo>
                    <a:pt x="532130" y="393700"/>
                  </a:lnTo>
                  <a:lnTo>
                    <a:pt x="532130" y="342900"/>
                  </a:lnTo>
                  <a:lnTo>
                    <a:pt x="540385" y="292100"/>
                  </a:lnTo>
                  <a:lnTo>
                    <a:pt x="562610" y="254000"/>
                  </a:lnTo>
                  <a:lnTo>
                    <a:pt x="595249" y="228600"/>
                  </a:lnTo>
                  <a:lnTo>
                    <a:pt x="614172" y="215900"/>
                  </a:lnTo>
                  <a:lnTo>
                    <a:pt x="1354582" y="215900"/>
                  </a:lnTo>
                  <a:lnTo>
                    <a:pt x="1391158" y="241300"/>
                  </a:lnTo>
                  <a:lnTo>
                    <a:pt x="1428369" y="292100"/>
                  </a:lnTo>
                  <a:lnTo>
                    <a:pt x="1436624" y="342900"/>
                  </a:lnTo>
                  <a:lnTo>
                    <a:pt x="1436624" y="0"/>
                  </a:lnTo>
                  <a:lnTo>
                    <a:pt x="406273" y="0"/>
                  </a:lnTo>
                  <a:lnTo>
                    <a:pt x="406273" y="355600"/>
                  </a:lnTo>
                  <a:lnTo>
                    <a:pt x="406273" y="825500"/>
                  </a:lnTo>
                  <a:lnTo>
                    <a:pt x="406273" y="1295400"/>
                  </a:lnTo>
                  <a:lnTo>
                    <a:pt x="404622" y="1320800"/>
                  </a:lnTo>
                  <a:lnTo>
                    <a:pt x="389636" y="1371600"/>
                  </a:lnTo>
                  <a:lnTo>
                    <a:pt x="363093" y="1409700"/>
                  </a:lnTo>
                  <a:lnTo>
                    <a:pt x="327025" y="1435100"/>
                  </a:lnTo>
                  <a:lnTo>
                    <a:pt x="307086" y="1447800"/>
                  </a:lnTo>
                  <a:lnTo>
                    <a:pt x="263271" y="1447800"/>
                  </a:lnTo>
                  <a:lnTo>
                    <a:pt x="224536" y="1422400"/>
                  </a:lnTo>
                  <a:lnTo>
                    <a:pt x="192913" y="1397000"/>
                  </a:lnTo>
                  <a:lnTo>
                    <a:pt x="172974" y="1346200"/>
                  </a:lnTo>
                  <a:lnTo>
                    <a:pt x="165227" y="1295400"/>
                  </a:lnTo>
                  <a:lnTo>
                    <a:pt x="166878" y="1270000"/>
                  </a:lnTo>
                  <a:lnTo>
                    <a:pt x="172974" y="1244600"/>
                  </a:lnTo>
                  <a:lnTo>
                    <a:pt x="181229" y="1219200"/>
                  </a:lnTo>
                  <a:lnTo>
                    <a:pt x="192913" y="1206500"/>
                  </a:lnTo>
                  <a:lnTo>
                    <a:pt x="207899" y="1181100"/>
                  </a:lnTo>
                  <a:lnTo>
                    <a:pt x="224536" y="1168400"/>
                  </a:lnTo>
                  <a:lnTo>
                    <a:pt x="243332" y="1155700"/>
                  </a:lnTo>
                  <a:lnTo>
                    <a:pt x="328168" y="1155700"/>
                  </a:lnTo>
                  <a:lnTo>
                    <a:pt x="346456" y="1168400"/>
                  </a:lnTo>
                  <a:lnTo>
                    <a:pt x="363601" y="1181100"/>
                  </a:lnTo>
                  <a:lnTo>
                    <a:pt x="378079" y="1206500"/>
                  </a:lnTo>
                  <a:lnTo>
                    <a:pt x="389636" y="1219200"/>
                  </a:lnTo>
                  <a:lnTo>
                    <a:pt x="398526" y="1244600"/>
                  </a:lnTo>
                  <a:lnTo>
                    <a:pt x="404622" y="1270000"/>
                  </a:lnTo>
                  <a:lnTo>
                    <a:pt x="406273" y="1295400"/>
                  </a:lnTo>
                  <a:lnTo>
                    <a:pt x="406273" y="825500"/>
                  </a:lnTo>
                  <a:lnTo>
                    <a:pt x="404622" y="850900"/>
                  </a:lnTo>
                  <a:lnTo>
                    <a:pt x="398526" y="876300"/>
                  </a:lnTo>
                  <a:lnTo>
                    <a:pt x="389636" y="889000"/>
                  </a:lnTo>
                  <a:lnTo>
                    <a:pt x="377444" y="914400"/>
                  </a:lnTo>
                  <a:lnTo>
                    <a:pt x="363093" y="927100"/>
                  </a:lnTo>
                  <a:lnTo>
                    <a:pt x="345821" y="939800"/>
                  </a:lnTo>
                  <a:lnTo>
                    <a:pt x="327025" y="952500"/>
                  </a:lnTo>
                  <a:lnTo>
                    <a:pt x="307086" y="965200"/>
                  </a:lnTo>
                  <a:lnTo>
                    <a:pt x="263271" y="965200"/>
                  </a:lnTo>
                  <a:lnTo>
                    <a:pt x="224536" y="939800"/>
                  </a:lnTo>
                  <a:lnTo>
                    <a:pt x="192913" y="914400"/>
                  </a:lnTo>
                  <a:lnTo>
                    <a:pt x="181229" y="889000"/>
                  </a:lnTo>
                  <a:lnTo>
                    <a:pt x="172974" y="876300"/>
                  </a:lnTo>
                  <a:lnTo>
                    <a:pt x="166878" y="850900"/>
                  </a:lnTo>
                  <a:lnTo>
                    <a:pt x="165227" y="825500"/>
                  </a:lnTo>
                  <a:lnTo>
                    <a:pt x="166878" y="787400"/>
                  </a:lnTo>
                  <a:lnTo>
                    <a:pt x="172974" y="774700"/>
                  </a:lnTo>
                  <a:lnTo>
                    <a:pt x="181229" y="749300"/>
                  </a:lnTo>
                  <a:lnTo>
                    <a:pt x="207899" y="711200"/>
                  </a:lnTo>
                  <a:lnTo>
                    <a:pt x="243332" y="685800"/>
                  </a:lnTo>
                  <a:lnTo>
                    <a:pt x="263271" y="673100"/>
                  </a:lnTo>
                  <a:lnTo>
                    <a:pt x="307594" y="673100"/>
                  </a:lnTo>
                  <a:lnTo>
                    <a:pt x="346456" y="698500"/>
                  </a:lnTo>
                  <a:lnTo>
                    <a:pt x="378079" y="723900"/>
                  </a:lnTo>
                  <a:lnTo>
                    <a:pt x="398526" y="774700"/>
                  </a:lnTo>
                  <a:lnTo>
                    <a:pt x="404622" y="787400"/>
                  </a:lnTo>
                  <a:lnTo>
                    <a:pt x="406273" y="825500"/>
                  </a:lnTo>
                  <a:lnTo>
                    <a:pt x="406273" y="355600"/>
                  </a:lnTo>
                  <a:lnTo>
                    <a:pt x="404622" y="393700"/>
                  </a:lnTo>
                  <a:lnTo>
                    <a:pt x="398526" y="406400"/>
                  </a:lnTo>
                  <a:lnTo>
                    <a:pt x="377444" y="457200"/>
                  </a:lnTo>
                  <a:lnTo>
                    <a:pt x="345821" y="482600"/>
                  </a:lnTo>
                  <a:lnTo>
                    <a:pt x="307086" y="508000"/>
                  </a:lnTo>
                  <a:lnTo>
                    <a:pt x="263271" y="508000"/>
                  </a:lnTo>
                  <a:lnTo>
                    <a:pt x="224536" y="482600"/>
                  </a:lnTo>
                  <a:lnTo>
                    <a:pt x="192913" y="457200"/>
                  </a:lnTo>
                  <a:lnTo>
                    <a:pt x="172974" y="406400"/>
                  </a:lnTo>
                  <a:lnTo>
                    <a:pt x="166878" y="393700"/>
                  </a:lnTo>
                  <a:lnTo>
                    <a:pt x="165227" y="355600"/>
                  </a:lnTo>
                  <a:lnTo>
                    <a:pt x="166878" y="330200"/>
                  </a:lnTo>
                  <a:lnTo>
                    <a:pt x="172974" y="304800"/>
                  </a:lnTo>
                  <a:lnTo>
                    <a:pt x="181229" y="292100"/>
                  </a:lnTo>
                  <a:lnTo>
                    <a:pt x="192913" y="266700"/>
                  </a:lnTo>
                  <a:lnTo>
                    <a:pt x="207899" y="254000"/>
                  </a:lnTo>
                  <a:lnTo>
                    <a:pt x="224536" y="228600"/>
                  </a:lnTo>
                  <a:lnTo>
                    <a:pt x="243332" y="228600"/>
                  </a:lnTo>
                  <a:lnTo>
                    <a:pt x="263271" y="215900"/>
                  </a:lnTo>
                  <a:lnTo>
                    <a:pt x="307594" y="215900"/>
                  </a:lnTo>
                  <a:lnTo>
                    <a:pt x="328168" y="228600"/>
                  </a:lnTo>
                  <a:lnTo>
                    <a:pt x="346456" y="228600"/>
                  </a:lnTo>
                  <a:lnTo>
                    <a:pt x="363601" y="254000"/>
                  </a:lnTo>
                  <a:lnTo>
                    <a:pt x="378079" y="266700"/>
                  </a:lnTo>
                  <a:lnTo>
                    <a:pt x="389636" y="292100"/>
                  </a:lnTo>
                  <a:lnTo>
                    <a:pt x="398526" y="304800"/>
                  </a:lnTo>
                  <a:lnTo>
                    <a:pt x="404622" y="330200"/>
                  </a:lnTo>
                  <a:lnTo>
                    <a:pt x="406273" y="355600"/>
                  </a:lnTo>
                  <a:lnTo>
                    <a:pt x="406273" y="0"/>
                  </a:lnTo>
                  <a:lnTo>
                    <a:pt x="77089" y="0"/>
                  </a:lnTo>
                  <a:lnTo>
                    <a:pt x="60960" y="12700"/>
                  </a:lnTo>
                  <a:lnTo>
                    <a:pt x="45466" y="12700"/>
                  </a:lnTo>
                  <a:lnTo>
                    <a:pt x="32131" y="25400"/>
                  </a:lnTo>
                  <a:lnTo>
                    <a:pt x="21590" y="38100"/>
                  </a:lnTo>
                  <a:lnTo>
                    <a:pt x="12192" y="63500"/>
                  </a:lnTo>
                  <a:lnTo>
                    <a:pt x="5588" y="76200"/>
                  </a:lnTo>
                  <a:lnTo>
                    <a:pt x="1143" y="101600"/>
                  </a:lnTo>
                  <a:lnTo>
                    <a:pt x="0" y="127000"/>
                  </a:lnTo>
                  <a:lnTo>
                    <a:pt x="0" y="2451100"/>
                  </a:lnTo>
                  <a:lnTo>
                    <a:pt x="5588" y="2501900"/>
                  </a:lnTo>
                  <a:lnTo>
                    <a:pt x="32131" y="2540000"/>
                  </a:lnTo>
                  <a:lnTo>
                    <a:pt x="60960" y="2565400"/>
                  </a:lnTo>
                  <a:lnTo>
                    <a:pt x="773176" y="2565400"/>
                  </a:lnTo>
                  <a:lnTo>
                    <a:pt x="731139" y="2527300"/>
                  </a:lnTo>
                  <a:lnTo>
                    <a:pt x="706120" y="2489200"/>
                  </a:lnTo>
                  <a:lnTo>
                    <a:pt x="665099" y="2425700"/>
                  </a:lnTo>
                  <a:lnTo>
                    <a:pt x="649097" y="2387600"/>
                  </a:lnTo>
                  <a:lnTo>
                    <a:pt x="635762" y="2349500"/>
                  </a:lnTo>
                  <a:lnTo>
                    <a:pt x="625221" y="2298700"/>
                  </a:lnTo>
                  <a:lnTo>
                    <a:pt x="617982" y="2260600"/>
                  </a:lnTo>
                  <a:lnTo>
                    <a:pt x="613537" y="2222500"/>
                  </a:lnTo>
                  <a:lnTo>
                    <a:pt x="611886" y="2171700"/>
                  </a:lnTo>
                  <a:lnTo>
                    <a:pt x="614172" y="2133600"/>
                  </a:lnTo>
                  <a:lnTo>
                    <a:pt x="620268" y="2082800"/>
                  </a:lnTo>
                  <a:lnTo>
                    <a:pt x="629666" y="2032000"/>
                  </a:lnTo>
                  <a:lnTo>
                    <a:pt x="643001" y="1993900"/>
                  </a:lnTo>
                  <a:lnTo>
                    <a:pt x="659638" y="1943100"/>
                  </a:lnTo>
                  <a:lnTo>
                    <a:pt x="680085" y="1905000"/>
                  </a:lnTo>
                  <a:lnTo>
                    <a:pt x="703961" y="1866900"/>
                  </a:lnTo>
                  <a:lnTo>
                    <a:pt x="731139" y="1828800"/>
                  </a:lnTo>
                  <a:lnTo>
                    <a:pt x="760984" y="1790700"/>
                  </a:lnTo>
                  <a:lnTo>
                    <a:pt x="793750" y="1765300"/>
                  </a:lnTo>
                  <a:lnTo>
                    <a:pt x="827532" y="1739900"/>
                  </a:lnTo>
                  <a:lnTo>
                    <a:pt x="863600" y="1727200"/>
                  </a:lnTo>
                  <a:lnTo>
                    <a:pt x="900684" y="1701800"/>
                  </a:lnTo>
                  <a:lnTo>
                    <a:pt x="939419" y="1701800"/>
                  </a:lnTo>
                  <a:lnTo>
                    <a:pt x="978789" y="1689100"/>
                  </a:lnTo>
                  <a:lnTo>
                    <a:pt x="1061466" y="1689100"/>
                  </a:lnTo>
                  <a:lnTo>
                    <a:pt x="1141222" y="1714500"/>
                  </a:lnTo>
                  <a:lnTo>
                    <a:pt x="1216660" y="1739900"/>
                  </a:lnTo>
                  <a:lnTo>
                    <a:pt x="1252093" y="1778000"/>
                  </a:lnTo>
                  <a:lnTo>
                    <a:pt x="1253744" y="1765300"/>
                  </a:lnTo>
                  <a:lnTo>
                    <a:pt x="1257046" y="1765300"/>
                  </a:lnTo>
                  <a:lnTo>
                    <a:pt x="1270889" y="1752600"/>
                  </a:lnTo>
                  <a:lnTo>
                    <a:pt x="1281430" y="1739900"/>
                  </a:lnTo>
                  <a:lnTo>
                    <a:pt x="1293114" y="1727200"/>
                  </a:lnTo>
                  <a:lnTo>
                    <a:pt x="1320800" y="1689100"/>
                  </a:lnTo>
                  <a:lnTo>
                    <a:pt x="1336294" y="1663700"/>
                  </a:lnTo>
                  <a:lnTo>
                    <a:pt x="1352931" y="1651000"/>
                  </a:lnTo>
                  <a:lnTo>
                    <a:pt x="1370711" y="1625600"/>
                  </a:lnTo>
                  <a:lnTo>
                    <a:pt x="1388364" y="1600200"/>
                  </a:lnTo>
                  <a:lnTo>
                    <a:pt x="1426083" y="1562100"/>
                  </a:lnTo>
                  <a:lnTo>
                    <a:pt x="1463802" y="1511300"/>
                  </a:lnTo>
                  <a:lnTo>
                    <a:pt x="1482598" y="1498600"/>
                  </a:lnTo>
                  <a:lnTo>
                    <a:pt x="1500886" y="1473200"/>
                  </a:lnTo>
                  <a:lnTo>
                    <a:pt x="1518158" y="1447800"/>
                  </a:lnTo>
                  <a:lnTo>
                    <a:pt x="1528648" y="1435100"/>
                  </a:lnTo>
                  <a:lnTo>
                    <a:pt x="1549654" y="1409700"/>
                  </a:lnTo>
                  <a:lnTo>
                    <a:pt x="1564132" y="1397000"/>
                  </a:lnTo>
                  <a:lnTo>
                    <a:pt x="1576832" y="1384300"/>
                  </a:lnTo>
                  <a:lnTo>
                    <a:pt x="1588008" y="1371600"/>
                  </a:lnTo>
                  <a:lnTo>
                    <a:pt x="1597406" y="1358900"/>
                  </a:lnTo>
                  <a:lnTo>
                    <a:pt x="1605661" y="1346200"/>
                  </a:lnTo>
                  <a:lnTo>
                    <a:pt x="1614043" y="1346200"/>
                  </a:lnTo>
                  <a:lnTo>
                    <a:pt x="1614043" y="215900"/>
                  </a:lnTo>
                  <a:lnTo>
                    <a:pt x="1614043" y="127000"/>
                  </a:lnTo>
                  <a:close/>
                </a:path>
                <a:path w="2107565" h="2676525">
                  <a:moveTo>
                    <a:pt x="2107565" y="1659763"/>
                  </a:moveTo>
                  <a:lnTo>
                    <a:pt x="2103755" y="1606042"/>
                  </a:lnTo>
                  <a:lnTo>
                    <a:pt x="2088261" y="1555750"/>
                  </a:lnTo>
                  <a:lnTo>
                    <a:pt x="2061718" y="1510665"/>
                  </a:lnTo>
                  <a:lnTo>
                    <a:pt x="2023999" y="1473835"/>
                  </a:lnTo>
                  <a:lnTo>
                    <a:pt x="1981962" y="1450975"/>
                  </a:lnTo>
                  <a:lnTo>
                    <a:pt x="1935988" y="1442974"/>
                  </a:lnTo>
                  <a:lnTo>
                    <a:pt x="1913255" y="1444879"/>
                  </a:lnTo>
                  <a:lnTo>
                    <a:pt x="1868932" y="1458341"/>
                  </a:lnTo>
                  <a:lnTo>
                    <a:pt x="1828038" y="1485900"/>
                  </a:lnTo>
                  <a:lnTo>
                    <a:pt x="1336929" y="2078101"/>
                  </a:lnTo>
                  <a:lnTo>
                    <a:pt x="1321943" y="2092833"/>
                  </a:lnTo>
                  <a:lnTo>
                    <a:pt x="1306449" y="2104263"/>
                  </a:lnTo>
                  <a:lnTo>
                    <a:pt x="1289812" y="2110994"/>
                  </a:lnTo>
                  <a:lnTo>
                    <a:pt x="1273302" y="2114296"/>
                  </a:lnTo>
                  <a:lnTo>
                    <a:pt x="1255522" y="2114296"/>
                  </a:lnTo>
                  <a:lnTo>
                    <a:pt x="1205738" y="2092833"/>
                  </a:lnTo>
                  <a:lnTo>
                    <a:pt x="1129284" y="2003552"/>
                  </a:lnTo>
                  <a:lnTo>
                    <a:pt x="1110996" y="1984121"/>
                  </a:lnTo>
                  <a:lnTo>
                    <a:pt x="1071118" y="1956562"/>
                  </a:lnTo>
                  <a:lnTo>
                    <a:pt x="1027938" y="1942465"/>
                  </a:lnTo>
                  <a:lnTo>
                    <a:pt x="983107" y="1942465"/>
                  </a:lnTo>
                  <a:lnTo>
                    <a:pt x="939419" y="1956562"/>
                  </a:lnTo>
                  <a:lnTo>
                    <a:pt x="898906" y="1984121"/>
                  </a:lnTo>
                  <a:lnTo>
                    <a:pt x="865759" y="2025015"/>
                  </a:lnTo>
                  <a:lnTo>
                    <a:pt x="843026" y="2074037"/>
                  </a:lnTo>
                  <a:lnTo>
                    <a:pt x="830834" y="2126361"/>
                  </a:lnTo>
                  <a:lnTo>
                    <a:pt x="829183" y="2153285"/>
                  </a:lnTo>
                  <a:lnTo>
                    <a:pt x="830834" y="2180082"/>
                  </a:lnTo>
                  <a:lnTo>
                    <a:pt x="843026" y="2233168"/>
                  </a:lnTo>
                  <a:lnTo>
                    <a:pt x="865759" y="2281428"/>
                  </a:lnTo>
                  <a:lnTo>
                    <a:pt x="1140333" y="2613787"/>
                  </a:lnTo>
                  <a:lnTo>
                    <a:pt x="1176909" y="2648712"/>
                  </a:lnTo>
                  <a:lnTo>
                    <a:pt x="1218438" y="2668905"/>
                  </a:lnTo>
                  <a:lnTo>
                    <a:pt x="1264412" y="2676271"/>
                  </a:lnTo>
                  <a:lnTo>
                    <a:pt x="1287145" y="2674874"/>
                  </a:lnTo>
                  <a:lnTo>
                    <a:pt x="1330833" y="2660777"/>
                  </a:lnTo>
                  <a:lnTo>
                    <a:pt x="1370076" y="2633345"/>
                  </a:lnTo>
                  <a:lnTo>
                    <a:pt x="2053971" y="1808099"/>
                  </a:lnTo>
                  <a:lnTo>
                    <a:pt x="2083308" y="1763903"/>
                  </a:lnTo>
                  <a:lnTo>
                    <a:pt x="2100453" y="1713484"/>
                  </a:lnTo>
                  <a:lnTo>
                    <a:pt x="2105406" y="1686687"/>
                  </a:lnTo>
                  <a:lnTo>
                    <a:pt x="2107565" y="1659763"/>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Dark blue bar for background design."/>
          <p:cNvGrpSpPr/>
          <p:nvPr/>
        </p:nvGrpSpPr>
        <p:grpSpPr>
          <a:xfrm>
            <a:off x="70884" y="1265090"/>
            <a:ext cx="11950995" cy="2694604"/>
            <a:chOff x="0" y="0"/>
            <a:chExt cx="5305783" cy="1064535"/>
          </a:xfrm>
        </p:grpSpPr>
        <p:sp>
          <p:nvSpPr>
            <p:cNvPr id="3" name="Freeform 3"/>
            <p:cNvSpPr/>
            <p:nvPr/>
          </p:nvSpPr>
          <p:spPr>
            <a:xfrm>
              <a:off x="0" y="0"/>
              <a:ext cx="5305783" cy="1064535"/>
            </a:xfrm>
            <a:custGeom>
              <a:avLst/>
              <a:gdLst/>
              <a:ahLst/>
              <a:cxnLst/>
              <a:rect l="l" t="t" r="r" b="b"/>
              <a:pathLst>
                <a:path w="5305783" h="1064535">
                  <a:moveTo>
                    <a:pt x="0" y="0"/>
                  </a:moveTo>
                  <a:lnTo>
                    <a:pt x="5305783" y="0"/>
                  </a:lnTo>
                  <a:lnTo>
                    <a:pt x="5305783" y="1064535"/>
                  </a:lnTo>
                  <a:lnTo>
                    <a:pt x="0" y="1064535"/>
                  </a:lnTo>
                  <a:close/>
                </a:path>
              </a:pathLst>
            </a:custGeom>
            <a:solidFill>
              <a:srgbClr val="01203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38100"/>
              <a:ext cx="5305783" cy="1102635"/>
            </a:xfrm>
            <a:prstGeom prst="rect">
              <a:avLst/>
            </a:prstGeom>
          </p:spPr>
          <p:txBody>
            <a:bodyPr lIns="33867" tIns="33867" rIns="33867" bIns="33867" rtlCol="0" anchor="ctr"/>
            <a:lstStyle/>
            <a:p>
              <a:pPr marL="0" marR="0" lvl="0" indent="0" algn="ctr" defTabSz="914400" rtl="0" eaLnBrk="1" fontAlgn="auto" latinLnBrk="0" hangingPunct="1">
                <a:lnSpc>
                  <a:spcPts val="2239"/>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Freeform 5" descr="White box for text backdrop. "/>
          <p:cNvSpPr/>
          <p:nvPr/>
        </p:nvSpPr>
        <p:spPr>
          <a:xfrm rot="-5400000">
            <a:off x="1563319" y="-430861"/>
            <a:ext cx="6097622" cy="7669965"/>
          </a:xfrm>
          <a:custGeom>
            <a:avLst/>
            <a:gdLst/>
            <a:ahLst/>
            <a:cxnLst/>
            <a:rect l="l" t="t" r="r" b="b"/>
            <a:pathLst>
              <a:path w="9146433" h="11504947">
                <a:moveTo>
                  <a:pt x="0" y="0"/>
                </a:moveTo>
                <a:lnTo>
                  <a:pt x="9146432" y="0"/>
                </a:lnTo>
                <a:lnTo>
                  <a:pt x="9146432" y="11504946"/>
                </a:lnTo>
                <a:lnTo>
                  <a:pt x="0" y="11504946"/>
                </a:lnTo>
                <a:lnTo>
                  <a:pt x="0" y="0"/>
                </a:lnTo>
                <a:close/>
              </a:path>
            </a:pathLst>
          </a:custGeom>
          <a:blipFill>
            <a:blip r:embed="rId2">
              <a:alphaModFix amt="50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6" descr="Shadow effect to help the white box stand out. "/>
          <p:cNvSpPr/>
          <p:nvPr/>
        </p:nvSpPr>
        <p:spPr>
          <a:xfrm rot="-5400000">
            <a:off x="2397588" y="-394822"/>
            <a:ext cx="6097622" cy="7669965"/>
          </a:xfrm>
          <a:custGeom>
            <a:avLst/>
            <a:gdLst/>
            <a:ahLst/>
            <a:cxnLst/>
            <a:rect l="l" t="t" r="r" b="b"/>
            <a:pathLst>
              <a:path w="9146433" h="11504947">
                <a:moveTo>
                  <a:pt x="0" y="0"/>
                </a:moveTo>
                <a:lnTo>
                  <a:pt x="9146433" y="0"/>
                </a:lnTo>
                <a:lnTo>
                  <a:pt x="9146433" y="11504947"/>
                </a:lnTo>
                <a:lnTo>
                  <a:pt x="0" y="11504947"/>
                </a:lnTo>
                <a:lnTo>
                  <a:pt x="0" y="0"/>
                </a:lnTo>
                <a:close/>
              </a:path>
            </a:pathLst>
          </a:custGeom>
          <a:blipFill>
            <a:blip r:embed="rId2">
              <a:alphaModFix amt="50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7" descr="White box for text backdrop. "/>
          <p:cNvGrpSpPr/>
          <p:nvPr/>
        </p:nvGrpSpPr>
        <p:grpSpPr>
          <a:xfrm>
            <a:off x="685800" y="770761"/>
            <a:ext cx="8224472" cy="5857757"/>
            <a:chOff x="0" y="0"/>
            <a:chExt cx="3249174" cy="2080681"/>
          </a:xfrm>
        </p:grpSpPr>
        <p:sp>
          <p:nvSpPr>
            <p:cNvPr id="8" name="Freeform 8"/>
            <p:cNvSpPr/>
            <p:nvPr/>
          </p:nvSpPr>
          <p:spPr>
            <a:xfrm>
              <a:off x="0" y="0"/>
              <a:ext cx="3249174" cy="2080681"/>
            </a:xfrm>
            <a:custGeom>
              <a:avLst/>
              <a:gdLst/>
              <a:ahLst/>
              <a:cxnLst/>
              <a:rect l="l" t="t" r="r" b="b"/>
              <a:pathLst>
                <a:path w="3249174" h="2080681">
                  <a:moveTo>
                    <a:pt x="0" y="0"/>
                  </a:moveTo>
                  <a:lnTo>
                    <a:pt x="3249174" y="0"/>
                  </a:lnTo>
                  <a:lnTo>
                    <a:pt x="3249174" y="2080681"/>
                  </a:lnTo>
                  <a:lnTo>
                    <a:pt x="0" y="2080681"/>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9"/>
            <p:cNvSpPr txBox="1"/>
            <p:nvPr/>
          </p:nvSpPr>
          <p:spPr>
            <a:xfrm>
              <a:off x="0" y="-38100"/>
              <a:ext cx="3249174" cy="2118781"/>
            </a:xfrm>
            <a:prstGeom prst="rect">
              <a:avLst/>
            </a:prstGeom>
          </p:spPr>
          <p:txBody>
            <a:bodyPr lIns="33867" tIns="33867" rIns="33867" bIns="33867" rtlCol="0" anchor="ctr"/>
            <a:lstStyle/>
            <a:p>
              <a:pPr marL="0" marR="0" lvl="0" indent="0" algn="ctr" defTabSz="914400" rtl="0" eaLnBrk="1" fontAlgn="auto" latinLnBrk="0" hangingPunct="1">
                <a:lnSpc>
                  <a:spcPts val="2239"/>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Group 13" descr="Blue bar to separate the word &quot;Agenda&quot; from the details of the agenda. "/>
          <p:cNvGrpSpPr/>
          <p:nvPr/>
        </p:nvGrpSpPr>
        <p:grpSpPr>
          <a:xfrm>
            <a:off x="2304082" y="1265091"/>
            <a:ext cx="149145" cy="4327819"/>
            <a:chOff x="0" y="0"/>
            <a:chExt cx="58921" cy="1709756"/>
          </a:xfrm>
        </p:grpSpPr>
        <p:sp>
          <p:nvSpPr>
            <p:cNvPr id="14" name="Freeform 14"/>
            <p:cNvSpPr/>
            <p:nvPr/>
          </p:nvSpPr>
          <p:spPr>
            <a:xfrm>
              <a:off x="0" y="0"/>
              <a:ext cx="58921" cy="1709756"/>
            </a:xfrm>
            <a:custGeom>
              <a:avLst/>
              <a:gdLst/>
              <a:ahLst/>
              <a:cxnLst/>
              <a:rect l="l" t="t" r="r" b="b"/>
              <a:pathLst>
                <a:path w="58921" h="1709756">
                  <a:moveTo>
                    <a:pt x="0" y="0"/>
                  </a:moveTo>
                  <a:lnTo>
                    <a:pt x="58921" y="0"/>
                  </a:lnTo>
                  <a:lnTo>
                    <a:pt x="58921" y="1709756"/>
                  </a:lnTo>
                  <a:lnTo>
                    <a:pt x="0" y="1709756"/>
                  </a:lnTo>
                  <a:close/>
                </a:path>
              </a:pathLst>
            </a:custGeom>
            <a:solidFill>
              <a:srgbClr val="01203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5"/>
            <p:cNvSpPr txBox="1"/>
            <p:nvPr/>
          </p:nvSpPr>
          <p:spPr>
            <a:xfrm>
              <a:off x="0" y="-38100"/>
              <a:ext cx="58921" cy="1747856"/>
            </a:xfrm>
            <a:prstGeom prst="rect">
              <a:avLst/>
            </a:prstGeom>
          </p:spPr>
          <p:txBody>
            <a:bodyPr lIns="33867" tIns="33867" rIns="33867" bIns="33867" rtlCol="0" anchor="ctr"/>
            <a:lstStyle/>
            <a:p>
              <a:pPr marL="0" marR="0" lvl="0" indent="0" algn="ctr" defTabSz="914400" rtl="0" eaLnBrk="1" fontAlgn="auto" latinLnBrk="0" hangingPunct="1">
                <a:lnSpc>
                  <a:spcPts val="2239"/>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 name="TextBox 16"/>
          <p:cNvSpPr txBox="1">
            <a:spLocks noGrp="1"/>
          </p:cNvSpPr>
          <p:nvPr>
            <p:ph type="title" idx="4294967295"/>
          </p:nvPr>
        </p:nvSpPr>
        <p:spPr>
          <a:xfrm rot="-5400000">
            <a:off x="-1087636" y="2929698"/>
            <a:ext cx="5266723" cy="9488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8139"/>
              </a:lnSpc>
              <a:spcBef>
                <a:spcPts val="0"/>
              </a:spcBef>
              <a:spcAft>
                <a:spcPts val="0"/>
              </a:spcAft>
              <a:buClrTx/>
              <a:buSzTx/>
              <a:buFontTx/>
              <a:buNone/>
              <a:tabLst/>
              <a:defRPr/>
            </a:pPr>
            <a:r>
              <a:rPr kumimoji="0" lang="en-US" sz="5814" b="1" i="0" u="none" strike="noStrike" kern="1200" cap="none" spc="0" normalizeH="0" baseline="0" noProof="0" dirty="0">
                <a:ln>
                  <a:noFill/>
                </a:ln>
                <a:solidFill>
                  <a:srgbClr val="69B5DE"/>
                </a:solidFill>
                <a:effectLst/>
                <a:uLnTx/>
                <a:uFillTx/>
                <a:latin typeface="Garet Ultra-Bold"/>
                <a:ea typeface="Garet Ultra-Bold"/>
                <a:cs typeface="Garet Ultra-Bold"/>
                <a:sym typeface="Garet Ultra-Bold"/>
              </a:rPr>
              <a:t>Agenda</a:t>
            </a:r>
          </a:p>
        </p:txBody>
      </p:sp>
      <p:sp>
        <p:nvSpPr>
          <p:cNvPr id="17" name="TextBox 17"/>
          <p:cNvSpPr txBox="1"/>
          <p:nvPr/>
        </p:nvSpPr>
        <p:spPr>
          <a:xfrm>
            <a:off x="2560266" y="990665"/>
            <a:ext cx="6193165" cy="5310685"/>
          </a:xfrm>
          <a:prstGeom prst="rect">
            <a:avLst/>
          </a:prstGeom>
        </p:spPr>
        <p:txBody>
          <a:bodyPr lIns="0" tIns="0" rIns="0" bIns="0" rtlCol="0" anchor="t">
            <a:spAutoFit/>
          </a:bodyPr>
          <a:lstStyle/>
          <a:p>
            <a:pPr marL="518186" marR="0" lvl="1" indent="-259093" algn="l" defTabSz="914400" rtl="0" eaLnBrk="1" fontAlgn="auto" latinLnBrk="0" hangingPunct="1">
              <a:lnSpc>
                <a:spcPts val="4224"/>
              </a:lnSpc>
              <a:spcBef>
                <a:spcPts val="0"/>
              </a:spcBef>
              <a:spcAft>
                <a:spcPts val="0"/>
              </a:spcAft>
              <a:buClrTx/>
              <a:buSzTx/>
              <a:buFont typeface="Arial"/>
              <a:buChar char="•"/>
              <a:tabLst/>
              <a:defRPr/>
            </a:pPr>
            <a:r>
              <a:rPr kumimoji="0" lang="en-US" sz="1750" b="0" i="0" u="none" strike="noStrike" kern="1200" cap="none" spc="0" normalizeH="0" baseline="0" noProof="0" dirty="0">
                <a:ln>
                  <a:noFill/>
                </a:ln>
                <a:solidFill>
                  <a:srgbClr val="0B0D17"/>
                </a:solidFill>
                <a:effectLst/>
                <a:uLnTx/>
                <a:uFillTx/>
                <a:latin typeface="Garet"/>
                <a:ea typeface="Garet"/>
                <a:cs typeface="Garet"/>
                <a:sym typeface="Garet"/>
              </a:rPr>
              <a:t>Welcome/Introduction</a:t>
            </a:r>
          </a:p>
          <a:p>
            <a:pPr marL="518186" marR="0" lvl="1" indent="-259093" algn="l" defTabSz="914400" rtl="0" eaLnBrk="1" fontAlgn="auto" latinLnBrk="0" hangingPunct="1">
              <a:lnSpc>
                <a:spcPts val="4224"/>
              </a:lnSpc>
              <a:spcBef>
                <a:spcPts val="0"/>
              </a:spcBef>
              <a:spcAft>
                <a:spcPts val="0"/>
              </a:spcAft>
              <a:buClrTx/>
              <a:buSzTx/>
              <a:buFont typeface="Arial"/>
              <a:buChar char="•"/>
              <a:tabLst/>
              <a:defRPr/>
            </a:pPr>
            <a:r>
              <a:rPr kumimoji="0" lang="en-US" sz="1750" b="0" i="0" u="none" strike="noStrike" kern="1200" cap="none" spc="0" normalizeH="0" baseline="0" noProof="0" dirty="0">
                <a:ln>
                  <a:noFill/>
                </a:ln>
                <a:solidFill>
                  <a:srgbClr val="0B0D17"/>
                </a:solidFill>
                <a:effectLst/>
                <a:uLnTx/>
                <a:uFillTx/>
                <a:latin typeface="Garet"/>
                <a:ea typeface="Garet"/>
                <a:cs typeface="Garet"/>
                <a:sym typeface="Garet"/>
              </a:rPr>
              <a:t>Medicaid Renewals and State Based Marketplace Updates</a:t>
            </a:r>
          </a:p>
          <a:p>
            <a:pPr marL="518186" marR="0" lvl="1" indent="-259093" algn="l" defTabSz="914400" rtl="0" eaLnBrk="1" fontAlgn="auto" latinLnBrk="0" hangingPunct="1">
              <a:lnSpc>
                <a:spcPts val="4224"/>
              </a:lnSpc>
              <a:spcBef>
                <a:spcPts val="0"/>
              </a:spcBef>
              <a:spcAft>
                <a:spcPts val="0"/>
              </a:spcAft>
              <a:buClrTx/>
              <a:buSzTx/>
              <a:buFont typeface="Arial"/>
              <a:buChar char="•"/>
              <a:tabLst/>
              <a:defRPr/>
            </a:pPr>
            <a:r>
              <a:rPr lang="en-US" sz="1750" dirty="0">
                <a:solidFill>
                  <a:srgbClr val="0B0D17"/>
                </a:solidFill>
                <a:latin typeface="Garet"/>
                <a:ea typeface="Garet"/>
                <a:cs typeface="Garet"/>
                <a:sym typeface="Garet"/>
              </a:rPr>
              <a:t>1915(</a:t>
            </a:r>
            <a:r>
              <a:rPr lang="en-US" sz="1750" dirty="0" err="1">
                <a:solidFill>
                  <a:srgbClr val="0B0D17"/>
                </a:solidFill>
                <a:latin typeface="Garet"/>
                <a:ea typeface="Garet"/>
                <a:cs typeface="Garet"/>
                <a:sym typeface="Garet"/>
              </a:rPr>
              <a:t>i</a:t>
            </a:r>
            <a:r>
              <a:rPr lang="en-US" sz="1750" dirty="0">
                <a:solidFill>
                  <a:srgbClr val="0B0D17"/>
                </a:solidFill>
                <a:latin typeface="Garet"/>
                <a:ea typeface="Garet"/>
                <a:cs typeface="Garet"/>
                <a:sym typeface="Garet"/>
              </a:rPr>
              <a:t>) RISE Initiative</a:t>
            </a:r>
          </a:p>
          <a:p>
            <a:pPr marL="518186" marR="0" lvl="1" indent="-259093" algn="l" defTabSz="914400" rtl="0" eaLnBrk="1" fontAlgn="auto" latinLnBrk="0" hangingPunct="1">
              <a:lnSpc>
                <a:spcPts val="4224"/>
              </a:lnSpc>
              <a:spcBef>
                <a:spcPts val="0"/>
              </a:spcBef>
              <a:spcAft>
                <a:spcPts val="0"/>
              </a:spcAft>
              <a:buClrTx/>
              <a:buSzTx/>
              <a:buFont typeface="Arial"/>
              <a:buChar char="•"/>
              <a:tabLst/>
              <a:defRPr/>
            </a:pPr>
            <a:r>
              <a:rPr kumimoji="0" lang="en-US" sz="1750" b="0" i="0" u="none" strike="noStrike" kern="1200" cap="none" spc="0" normalizeH="0" baseline="0" noProof="0" dirty="0">
                <a:ln>
                  <a:noFill/>
                </a:ln>
                <a:solidFill>
                  <a:srgbClr val="0B0D17"/>
                </a:solidFill>
                <a:effectLst/>
                <a:uLnTx/>
                <a:uFillTx/>
                <a:latin typeface="Garet"/>
                <a:ea typeface="Garet"/>
                <a:cs typeface="Garet"/>
                <a:sym typeface="Garet"/>
              </a:rPr>
              <a:t>1915(c) Community Health for Improved Lives and Development (CHILD) Waiver</a:t>
            </a:r>
          </a:p>
          <a:p>
            <a:pPr marL="518186" marR="0" lvl="1" indent="-259093" algn="l" defTabSz="914400" rtl="0" eaLnBrk="1" fontAlgn="auto" latinLnBrk="0" hangingPunct="1">
              <a:lnSpc>
                <a:spcPts val="4224"/>
              </a:lnSpc>
              <a:spcBef>
                <a:spcPts val="0"/>
              </a:spcBef>
              <a:spcAft>
                <a:spcPts val="0"/>
              </a:spcAft>
              <a:buClrTx/>
              <a:buSzTx/>
              <a:buFont typeface="Arial"/>
              <a:buChar char="•"/>
              <a:tabLst/>
              <a:defRPr/>
            </a:pPr>
            <a:r>
              <a:rPr lang="en-US" sz="1750" dirty="0">
                <a:solidFill>
                  <a:srgbClr val="0B0D17"/>
                </a:solidFill>
                <a:latin typeface="Garet"/>
                <a:ea typeface="Garet"/>
                <a:cs typeface="Garet"/>
                <a:sym typeface="Garet"/>
              </a:rPr>
              <a:t>Reentry Status Update</a:t>
            </a:r>
          </a:p>
          <a:p>
            <a:pPr marL="518186" marR="0" lvl="1" indent="-259093" algn="l" defTabSz="914400" rtl="0" eaLnBrk="1" fontAlgn="auto" latinLnBrk="0" hangingPunct="1">
              <a:lnSpc>
                <a:spcPts val="4224"/>
              </a:lnSpc>
              <a:spcBef>
                <a:spcPts val="0"/>
              </a:spcBef>
              <a:spcAft>
                <a:spcPts val="0"/>
              </a:spcAft>
              <a:buClrTx/>
              <a:buSzTx/>
              <a:buFont typeface="Arial"/>
              <a:buChar char="•"/>
              <a:tabLst/>
              <a:defRPr/>
            </a:pPr>
            <a:r>
              <a:rPr lang="en-US" sz="1750" dirty="0">
                <a:solidFill>
                  <a:srgbClr val="0B0D17"/>
                </a:solidFill>
                <a:latin typeface="Garet"/>
                <a:ea typeface="Garet"/>
                <a:cs typeface="Garet"/>
                <a:sym typeface="Garet"/>
              </a:rPr>
              <a:t>Our Healthy Kentucky Home Spotlight</a:t>
            </a:r>
          </a:p>
          <a:p>
            <a:pPr marL="518186" marR="0" lvl="1" indent="-259093" algn="l" defTabSz="914400" rtl="0" eaLnBrk="1" fontAlgn="auto" latinLnBrk="0" hangingPunct="1">
              <a:lnSpc>
                <a:spcPts val="4224"/>
              </a:lnSpc>
              <a:spcBef>
                <a:spcPts val="0"/>
              </a:spcBef>
              <a:spcAft>
                <a:spcPts val="0"/>
              </a:spcAft>
              <a:buClrTx/>
              <a:buSzTx/>
              <a:buFont typeface="Arial"/>
              <a:buChar char="•"/>
              <a:tabLst/>
              <a:defRPr/>
            </a:pPr>
            <a:r>
              <a:rPr lang="en-US" sz="1750" dirty="0">
                <a:solidFill>
                  <a:srgbClr val="0B0D17"/>
                </a:solidFill>
                <a:latin typeface="Garet"/>
                <a:ea typeface="Garet"/>
                <a:cs typeface="Garet"/>
                <a:sym typeface="Garet"/>
              </a:rPr>
              <a:t>Sister Agency Spotlight – Department of Public Health with Flu Season</a:t>
            </a:r>
          </a:p>
          <a:p>
            <a:pPr marL="518186" marR="0" lvl="1" indent="-259093" algn="l" defTabSz="914400" rtl="0" eaLnBrk="1" fontAlgn="auto" latinLnBrk="0" hangingPunct="1">
              <a:lnSpc>
                <a:spcPts val="4224"/>
              </a:lnSpc>
              <a:spcBef>
                <a:spcPts val="0"/>
              </a:spcBef>
              <a:spcAft>
                <a:spcPts val="0"/>
              </a:spcAft>
              <a:buClrTx/>
              <a:buSzTx/>
              <a:buFont typeface="Arial"/>
              <a:buChar char="•"/>
              <a:tabLst/>
              <a:defRPr/>
            </a:pPr>
            <a:r>
              <a:rPr lang="en-US" sz="1750" dirty="0">
                <a:solidFill>
                  <a:srgbClr val="0B0D17"/>
                </a:solidFill>
                <a:latin typeface="Garet"/>
                <a:ea typeface="Garet"/>
                <a:cs typeface="Garet"/>
                <a:sym typeface="Garet"/>
              </a:rPr>
              <a:t>House Resolution 1 Update</a:t>
            </a:r>
          </a:p>
        </p:txBody>
      </p:sp>
      <p:pic>
        <p:nvPicPr>
          <p:cNvPr id="18" name="Picture 17" descr="Team Kentucky, Cabinet for Health and Family Services logo.">
            <a:extLst>
              <a:ext uri="{FF2B5EF4-FFF2-40B4-BE49-F238E27FC236}">
                <a16:creationId xmlns:a16="http://schemas.microsoft.com/office/drawing/2014/main" id="{A871EF9D-E9E3-8B0A-6C8D-C7CF32F7CD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48117" y="5866997"/>
            <a:ext cx="1556189" cy="81514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BFDFF-48AE-E439-64A3-8E6F2BB5C37A}"/>
              </a:ext>
            </a:extLst>
          </p:cNvPr>
          <p:cNvSpPr>
            <a:spLocks noGrp="1"/>
          </p:cNvSpPr>
          <p:nvPr>
            <p:ph type="ctrTitle"/>
          </p:nvPr>
        </p:nvSpPr>
        <p:spPr>
          <a:xfrm>
            <a:off x="1524000" y="3429000"/>
            <a:ext cx="9144000" cy="1257214"/>
          </a:xfrm>
        </p:spPr>
        <p:txBody>
          <a:bodyPr/>
          <a:lstStyle/>
          <a:p>
            <a:r>
              <a:rPr lang="en-US" u="sng" dirty="0">
                <a:solidFill>
                  <a:srgbClr val="6BB5DD"/>
                </a:solidFill>
              </a:rPr>
              <a:t>1915(c) Community Health for Improved Lives and Development (CHILD) Waiver</a:t>
            </a:r>
          </a:p>
        </p:txBody>
      </p:sp>
    </p:spTree>
    <p:extLst>
      <p:ext uri="{BB962C8B-B14F-4D97-AF65-F5344CB8AC3E}">
        <p14:creationId xmlns:p14="http://schemas.microsoft.com/office/powerpoint/2010/main" val="1618021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CAEDFA-8A30-4F98-D587-F834898DD447}"/>
              </a:ext>
            </a:extLst>
          </p:cNvPr>
          <p:cNvSpPr>
            <a:spLocks noGrp="1"/>
          </p:cNvSpPr>
          <p:nvPr>
            <p:ph type="title"/>
          </p:nvPr>
        </p:nvSpPr>
        <p:spPr/>
        <p:txBody>
          <a:bodyPr/>
          <a:lstStyle/>
          <a:p>
            <a:r>
              <a:rPr lang="en-US" dirty="0"/>
              <a:t>What is the 1915(c) CHILD Waiver?</a:t>
            </a:r>
          </a:p>
        </p:txBody>
      </p:sp>
      <p:sp>
        <p:nvSpPr>
          <p:cNvPr id="6" name="Content Placeholder 5">
            <a:extLst>
              <a:ext uri="{FF2B5EF4-FFF2-40B4-BE49-F238E27FC236}">
                <a16:creationId xmlns:a16="http://schemas.microsoft.com/office/drawing/2014/main" id="{825E7655-CD14-9F3F-F861-BAB409E33D2C}"/>
              </a:ext>
            </a:extLst>
          </p:cNvPr>
          <p:cNvSpPr>
            <a:spLocks noGrp="1"/>
          </p:cNvSpPr>
          <p:nvPr>
            <p:ph idx="1"/>
          </p:nvPr>
        </p:nvSpPr>
        <p:spPr>
          <a:xfrm>
            <a:off x="838200" y="1770434"/>
            <a:ext cx="10515600" cy="4210236"/>
          </a:xfrm>
        </p:spPr>
        <p:txBody>
          <a:bodyPr/>
          <a:lstStyle/>
          <a:p>
            <a:r>
              <a:rPr lang="en-US" sz="2400" b="1" dirty="0"/>
              <a:t>Community Health for Improved Lives and Development</a:t>
            </a:r>
          </a:p>
          <a:p>
            <a:pPr lvl="1">
              <a:spcAft>
                <a:spcPts val="1200"/>
              </a:spcAft>
            </a:pPr>
            <a:r>
              <a:rPr lang="en-US" sz="2000" dirty="0">
                <a:ea typeface="Calibri" panose="020F0502020204030204" pitchFamily="34" charset="0"/>
                <a:cs typeface="Times New Roman" panose="02020603050405020304" pitchFamily="18" charset="0"/>
              </a:rPr>
              <a:t>The CHILD Waiver is a new Kentucky Medicaid program designed to help Kentucky children and youth with significant behavioral health or developmental challenges get the services they need, while staying at home, in school, and in their communities.</a:t>
            </a:r>
          </a:p>
          <a:p>
            <a:pPr marL="457200" lvl="1" indent="0">
              <a:spcAft>
                <a:spcPts val="1200"/>
              </a:spcAft>
              <a:buNone/>
            </a:pPr>
            <a:endParaRPr lang="en-US" sz="1050" b="1" dirty="0"/>
          </a:p>
          <a:p>
            <a:r>
              <a:rPr lang="en-US" sz="2400" b="1" dirty="0"/>
              <a:t>Serving Children &amp; Youth with Most Complex Needs</a:t>
            </a:r>
          </a:p>
          <a:p>
            <a:pPr lvl="1">
              <a:spcAft>
                <a:spcPts val="1200"/>
              </a:spcAft>
            </a:pPr>
            <a:r>
              <a:rPr lang="en-US" sz="2000" dirty="0">
                <a:solidFill>
                  <a:prstClr val="black"/>
                </a:solidFill>
              </a:rPr>
              <a:t>Focused for children and youth stepping out of acute inpatient care or at risk of out-of-home placement due requiring intensive behavioral health and residential supports. </a:t>
            </a:r>
          </a:p>
          <a:p>
            <a:pPr lvl="1">
              <a:spcAft>
                <a:spcPts val="1200"/>
              </a:spcAft>
            </a:pPr>
            <a:r>
              <a:rPr lang="en-US" sz="2000" dirty="0">
                <a:solidFill>
                  <a:prstClr val="black"/>
                </a:solidFill>
              </a:rPr>
              <a:t>CHILD waiver includes clinical therapeutic services designed to foster a step-down approach, coming from the highest level of care to return to home and the community.</a:t>
            </a:r>
          </a:p>
          <a:p>
            <a:pPr marL="457200" lvl="1" indent="0">
              <a:buNone/>
            </a:pPr>
            <a:endParaRPr lang="en-US" b="1" dirty="0"/>
          </a:p>
        </p:txBody>
      </p:sp>
      <p:sp>
        <p:nvSpPr>
          <p:cNvPr id="4" name="Slide Number Placeholder 3">
            <a:extLst>
              <a:ext uri="{FF2B5EF4-FFF2-40B4-BE49-F238E27FC236}">
                <a16:creationId xmlns:a16="http://schemas.microsoft.com/office/drawing/2014/main" id="{5D271142-718E-17E5-E403-6D35172A6A4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A6944-F601-477E-B16E-B12B2A3FF70B}" type="slidenum">
              <a:rPr kumimoji="0" lang="en-US" sz="1800" b="0" i="0" u="none" strike="noStrike" kern="1200" cap="none" spc="0" normalizeH="0" baseline="0" noProof="0" smtClean="0">
                <a:ln>
                  <a:noFill/>
                </a:ln>
                <a:solidFill>
                  <a:prstClr val="white"/>
                </a:solidFill>
                <a:effectLst/>
                <a:uLnTx/>
                <a:uFillTx/>
                <a:latin typeface="Aptos" panose="020B00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829258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5385B-7C28-FD03-5BAF-A3154E6C95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3EFC1F-41B5-5C8E-3CB3-9BE45DDEB39E}"/>
              </a:ext>
            </a:extLst>
          </p:cNvPr>
          <p:cNvSpPr>
            <a:spLocks noGrp="1"/>
          </p:cNvSpPr>
          <p:nvPr>
            <p:ph type="title"/>
          </p:nvPr>
        </p:nvSpPr>
        <p:spPr/>
        <p:txBody>
          <a:bodyPr/>
          <a:lstStyle/>
          <a:p>
            <a:r>
              <a:rPr lang="en-US" dirty="0"/>
              <a:t>Who does the 1915(c) CHILD Waiver Help?</a:t>
            </a:r>
          </a:p>
        </p:txBody>
      </p:sp>
      <p:sp>
        <p:nvSpPr>
          <p:cNvPr id="3" name="Content Placeholder 2">
            <a:extLst>
              <a:ext uri="{FF2B5EF4-FFF2-40B4-BE49-F238E27FC236}">
                <a16:creationId xmlns:a16="http://schemas.microsoft.com/office/drawing/2014/main" id="{E2434FB9-9632-2939-3EB9-5686D753314B}"/>
              </a:ext>
            </a:extLst>
          </p:cNvPr>
          <p:cNvSpPr>
            <a:spLocks noGrp="1"/>
          </p:cNvSpPr>
          <p:nvPr>
            <p:ph idx="1"/>
          </p:nvPr>
        </p:nvSpPr>
        <p:spPr/>
        <p:txBody>
          <a:bodyPr/>
          <a:lstStyle/>
          <a:p>
            <a:pPr marL="457200" indent="-457200">
              <a:lnSpc>
                <a:spcPct val="100000"/>
              </a:lnSpc>
              <a:spcBef>
                <a:spcPts val="500"/>
              </a:spcBef>
              <a:spcAft>
                <a:spcPts val="500"/>
              </a:spcAft>
            </a:pPr>
            <a:r>
              <a:rPr lang="en-US" b="1" dirty="0"/>
              <a:t>Children and Youth</a:t>
            </a:r>
          </a:p>
          <a:p>
            <a:pPr marL="914400" lvl="1" indent="-457200">
              <a:lnSpc>
                <a:spcPct val="100000"/>
              </a:lnSpc>
              <a:spcAft>
                <a:spcPts val="500"/>
              </a:spcAft>
              <a:buSzPct val="82000"/>
              <a:buFont typeface="Courier New" panose="02070309020205020404" pitchFamily="49" charset="0"/>
              <a:buChar char="o"/>
            </a:pPr>
            <a:r>
              <a:rPr lang="en-US" dirty="0"/>
              <a:t>Under age 21,</a:t>
            </a:r>
            <a:endParaRPr lang="en-US" dirty="0">
              <a:ea typeface="Calibri"/>
              <a:cs typeface="Calibri"/>
            </a:endParaRPr>
          </a:p>
          <a:p>
            <a:pPr marL="914400" lvl="1" indent="-457200">
              <a:lnSpc>
                <a:spcPct val="100000"/>
              </a:lnSpc>
              <a:spcAft>
                <a:spcPts val="500"/>
              </a:spcAft>
              <a:buSzPct val="82000"/>
              <a:buFont typeface="Courier New" panose="02070309020205020404" pitchFamily="49" charset="0"/>
              <a:buChar char="o"/>
            </a:pPr>
            <a:r>
              <a:rPr lang="en-US" dirty="0"/>
              <a:t>With significant behavioral health or developmental needs.</a:t>
            </a:r>
            <a:endParaRPr lang="en-US" dirty="0">
              <a:ea typeface="Calibri"/>
              <a:cs typeface="Calibri"/>
            </a:endParaRPr>
          </a:p>
          <a:p>
            <a:pPr marL="914400" lvl="1" indent="-457200">
              <a:lnSpc>
                <a:spcPct val="100000"/>
              </a:lnSpc>
              <a:spcAft>
                <a:spcPts val="500"/>
              </a:spcAft>
              <a:buSzPct val="82000"/>
              <a:buFont typeface="Courier New" panose="02070309020205020404" pitchFamily="49" charset="0"/>
              <a:buChar char="o"/>
            </a:pPr>
            <a:r>
              <a:rPr lang="en-US" dirty="0"/>
              <a:t>Kentucky children and youth who:</a:t>
            </a:r>
            <a:endParaRPr lang="en-US" dirty="0">
              <a:ea typeface="Calibri"/>
              <a:cs typeface="Calibri"/>
            </a:endParaRPr>
          </a:p>
          <a:p>
            <a:pPr lvl="2">
              <a:lnSpc>
                <a:spcPct val="100000"/>
              </a:lnSpc>
              <a:spcAft>
                <a:spcPts val="500"/>
              </a:spcAft>
              <a:buSzPct val="82000"/>
              <a:buFont typeface="Wingdings" panose="05000000000000000000" pitchFamily="2" charset="2"/>
              <a:buChar char="§"/>
            </a:pPr>
            <a:r>
              <a:rPr lang="en-US" dirty="0"/>
              <a:t>Need a level of care like what would be provided in an inpatient facility, intermediate care facility for individuals with intellectual disabilities (ICF/IID), or hospital.</a:t>
            </a:r>
            <a:endParaRPr lang="en-US" dirty="0">
              <a:ea typeface="Calibri"/>
              <a:cs typeface="Calibri"/>
            </a:endParaRPr>
          </a:p>
          <a:p>
            <a:pPr lvl="2">
              <a:lnSpc>
                <a:spcPct val="100000"/>
              </a:lnSpc>
              <a:spcAft>
                <a:spcPts val="500"/>
              </a:spcAft>
              <a:buSzPct val="82000"/>
              <a:buFont typeface="Wingdings" panose="05000000000000000000" pitchFamily="2" charset="2"/>
              <a:buChar char="§"/>
            </a:pPr>
            <a:r>
              <a:rPr lang="en-US" dirty="0"/>
              <a:t>Can be safely supported at home or in the community with the right services.</a:t>
            </a:r>
            <a:endParaRPr lang="en-US" dirty="0">
              <a:ea typeface="Calibri"/>
              <a:cs typeface="Calibri"/>
            </a:endParaRPr>
          </a:p>
          <a:p>
            <a:endParaRPr lang="en-US" dirty="0"/>
          </a:p>
        </p:txBody>
      </p:sp>
      <p:sp>
        <p:nvSpPr>
          <p:cNvPr id="4" name="Slide Number Placeholder 3">
            <a:extLst>
              <a:ext uri="{FF2B5EF4-FFF2-40B4-BE49-F238E27FC236}">
                <a16:creationId xmlns:a16="http://schemas.microsoft.com/office/drawing/2014/main" id="{E44BDF61-B0C7-F8F9-9873-161E36C5CF3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A6944-F601-477E-B16E-B12B2A3FF70B}" type="slidenum">
              <a:rPr kumimoji="0" lang="en-US" sz="1800" b="0" i="0" u="none" strike="noStrike" kern="1200" cap="none" spc="0" normalizeH="0" baseline="0" noProof="0" smtClean="0">
                <a:ln>
                  <a:noFill/>
                </a:ln>
                <a:solidFill>
                  <a:prstClr val="white"/>
                </a:solidFill>
                <a:effectLst/>
                <a:uLnTx/>
                <a:uFillTx/>
                <a:latin typeface="Aptos" panose="020B00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546770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2F366-D41C-C875-661E-1781E8383724}"/>
              </a:ext>
            </a:extLst>
          </p:cNvPr>
          <p:cNvSpPr>
            <a:spLocks noGrp="1"/>
          </p:cNvSpPr>
          <p:nvPr>
            <p:ph type="title"/>
          </p:nvPr>
        </p:nvSpPr>
        <p:spPr/>
        <p:txBody>
          <a:bodyPr/>
          <a:lstStyle/>
          <a:p>
            <a:r>
              <a:rPr lang="en-US" dirty="0"/>
              <a:t>Who does the 1915(c) CHILD Waiver Help?</a:t>
            </a:r>
          </a:p>
        </p:txBody>
      </p:sp>
      <p:sp>
        <p:nvSpPr>
          <p:cNvPr id="4" name="Slide Number Placeholder 3">
            <a:extLst>
              <a:ext uri="{FF2B5EF4-FFF2-40B4-BE49-F238E27FC236}">
                <a16:creationId xmlns:a16="http://schemas.microsoft.com/office/drawing/2014/main" id="{2571B3A2-794F-6709-E975-9113B6DA9B2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A6944-F601-477E-B16E-B12B2A3FF70B}" type="slidenum">
              <a:rPr kumimoji="0" lang="en-US" sz="1800" b="0" i="0" u="none" strike="noStrike" kern="1200" cap="none" spc="0" normalizeH="0" baseline="0" noProof="0" smtClean="0">
                <a:ln>
                  <a:noFill/>
                </a:ln>
                <a:solidFill>
                  <a:prstClr val="white"/>
                </a:solidFill>
                <a:effectLst/>
                <a:uLnTx/>
                <a:uFillTx/>
                <a:latin typeface="Aptos" panose="020B00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p:txBody>
      </p:sp>
      <p:sp>
        <p:nvSpPr>
          <p:cNvPr id="8" name="object 3">
            <a:extLst>
              <a:ext uri="{FF2B5EF4-FFF2-40B4-BE49-F238E27FC236}">
                <a16:creationId xmlns:a16="http://schemas.microsoft.com/office/drawing/2014/main" id="{771BF225-131E-68CA-4E19-A3C2C5CA5CF2}"/>
              </a:ext>
            </a:extLst>
          </p:cNvPr>
          <p:cNvSpPr txBox="1"/>
          <p:nvPr/>
        </p:nvSpPr>
        <p:spPr>
          <a:xfrm>
            <a:off x="973455" y="1690688"/>
            <a:ext cx="10380345" cy="2845010"/>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defRPr/>
            </a:pPr>
            <a:r>
              <a:rPr kumimoji="0" sz="2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Enrollment</a:t>
            </a:r>
            <a:r>
              <a:rPr kumimoji="0" sz="2400" b="1" i="0" u="none" strike="noStrike" kern="1200" cap="none" spc="-95" normalizeH="0" baseline="0" noProof="0" dirty="0">
                <a:ln>
                  <a:noFill/>
                </a:ln>
                <a:solidFill>
                  <a:prstClr val="black"/>
                </a:solidFill>
                <a:effectLst/>
                <a:uLnTx/>
                <a:uFillTx/>
                <a:latin typeface="Aptos" panose="020B0004020202020204" pitchFamily="34" charset="0"/>
                <a:ea typeface="+mn-ea"/>
                <a:cs typeface="Calibri"/>
              </a:rPr>
              <a:t> </a:t>
            </a:r>
            <a:r>
              <a:rPr kumimoji="0" sz="2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is</a:t>
            </a:r>
            <a:r>
              <a:rPr kumimoji="0" sz="2400" b="1"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400" b="1"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targeted</a:t>
            </a:r>
            <a:r>
              <a:rPr kumimoji="0" sz="2400" b="1" i="0" u="none" strike="noStrike" kern="1200" cap="none" spc="-90" normalizeH="0" baseline="0" noProof="0" dirty="0">
                <a:ln>
                  <a:noFill/>
                </a:ln>
                <a:solidFill>
                  <a:prstClr val="black"/>
                </a:solidFill>
                <a:effectLst/>
                <a:uLnTx/>
                <a:uFillTx/>
                <a:latin typeface="Aptos" panose="020B0004020202020204" pitchFamily="34" charset="0"/>
                <a:ea typeface="+mn-ea"/>
                <a:cs typeface="Calibri"/>
              </a:rPr>
              <a:t> </a:t>
            </a:r>
            <a:r>
              <a:rPr kumimoji="0" sz="2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to</a:t>
            </a:r>
            <a:r>
              <a:rPr kumimoji="0" sz="2400" b="1"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those</a:t>
            </a:r>
            <a:r>
              <a:rPr kumimoji="0" sz="2400" b="1" i="0" u="none" strike="noStrike" kern="1200" cap="none" spc="-85" normalizeH="0" baseline="0" noProof="0" dirty="0">
                <a:ln>
                  <a:noFill/>
                </a:ln>
                <a:solidFill>
                  <a:prstClr val="black"/>
                </a:solidFill>
                <a:effectLst/>
                <a:uLnTx/>
                <a:uFillTx/>
                <a:latin typeface="Aptos" panose="020B0004020202020204" pitchFamily="34" charset="0"/>
                <a:ea typeface="+mn-ea"/>
                <a:cs typeface="Calibri"/>
              </a:rPr>
              <a:t> </a:t>
            </a:r>
            <a:r>
              <a:rPr kumimoji="0" sz="2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who</a:t>
            </a:r>
            <a:r>
              <a:rPr kumimoji="0" sz="2400" b="1"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have</a:t>
            </a:r>
            <a:r>
              <a:rPr kumimoji="0" sz="2400" b="1" i="0" u="none" strike="noStrike" kern="1200" cap="none" spc="-75" normalizeH="0" baseline="0" noProof="0" dirty="0">
                <a:ln>
                  <a:noFill/>
                </a:ln>
                <a:solidFill>
                  <a:prstClr val="black"/>
                </a:solidFill>
                <a:effectLst/>
                <a:uLnTx/>
                <a:uFillTx/>
                <a:latin typeface="Aptos" panose="020B0004020202020204" pitchFamily="34" charset="0"/>
                <a:ea typeface="+mn-ea"/>
                <a:cs typeface="Calibri"/>
              </a:rPr>
              <a:t> </a:t>
            </a:r>
            <a:r>
              <a:rPr kumimoji="0" sz="2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exhausted</a:t>
            </a:r>
            <a:r>
              <a:rPr kumimoji="0" sz="2400" b="1" i="0" u="none" strike="noStrike" kern="1200" cap="none" spc="-100" normalizeH="0" baseline="0" noProof="0" dirty="0">
                <a:ln>
                  <a:noFill/>
                </a:ln>
                <a:solidFill>
                  <a:prstClr val="black"/>
                </a:solidFill>
                <a:effectLst/>
                <a:uLnTx/>
                <a:uFillTx/>
                <a:latin typeface="Aptos" panose="020B0004020202020204" pitchFamily="34" charset="0"/>
                <a:ea typeface="+mn-ea"/>
                <a:cs typeface="Calibri"/>
              </a:rPr>
              <a:t> </a:t>
            </a:r>
            <a:r>
              <a:rPr kumimoji="0" sz="2400" b="1"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supports </a:t>
            </a:r>
            <a:r>
              <a:rPr kumimoji="0" sz="2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and</a:t>
            </a:r>
            <a:r>
              <a:rPr kumimoji="0" sz="2400" b="1" i="0" u="none" strike="noStrike" kern="1200" cap="none" spc="-50" normalizeH="0" baseline="0" noProof="0" dirty="0">
                <a:ln>
                  <a:noFill/>
                </a:ln>
                <a:solidFill>
                  <a:prstClr val="black"/>
                </a:solidFill>
                <a:effectLst/>
                <a:uLnTx/>
                <a:uFillTx/>
                <a:latin typeface="Aptos" panose="020B0004020202020204" pitchFamily="34" charset="0"/>
                <a:ea typeface="+mn-ea"/>
                <a:cs typeface="Calibri"/>
              </a:rPr>
              <a:t> </a:t>
            </a:r>
            <a:r>
              <a:rPr kumimoji="0" sz="2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services</a:t>
            </a:r>
            <a:r>
              <a:rPr kumimoji="0" sz="2400" b="1" i="0" u="none" strike="noStrike" kern="1200" cap="none" spc="-20" normalizeH="0" baseline="0" noProof="0" dirty="0">
                <a:ln>
                  <a:noFill/>
                </a:ln>
                <a:solidFill>
                  <a:prstClr val="black"/>
                </a:solidFill>
                <a:effectLst/>
                <a:uLnTx/>
                <a:uFillTx/>
                <a:latin typeface="Aptos" panose="020B0004020202020204" pitchFamily="34" charset="0"/>
                <a:ea typeface="+mn-ea"/>
                <a:cs typeface="Calibri"/>
              </a:rPr>
              <a:t> </a:t>
            </a:r>
            <a:r>
              <a:rPr kumimoji="0" sz="2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enabling</a:t>
            </a:r>
            <a:r>
              <a:rPr kumimoji="0" sz="2400" b="1" i="0" u="none" strike="noStrike" kern="1200" cap="none" spc="-60" normalizeH="0" baseline="0" noProof="0" dirty="0">
                <a:ln>
                  <a:noFill/>
                </a:ln>
                <a:solidFill>
                  <a:prstClr val="black"/>
                </a:solidFill>
                <a:effectLst/>
                <a:uLnTx/>
                <a:uFillTx/>
                <a:latin typeface="Aptos" panose="020B0004020202020204" pitchFamily="34" charset="0"/>
                <a:ea typeface="+mn-ea"/>
                <a:cs typeface="Calibri"/>
              </a:rPr>
              <a:t> </a:t>
            </a:r>
            <a:r>
              <a:rPr kumimoji="0" sz="2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them</a:t>
            </a:r>
            <a:r>
              <a:rPr kumimoji="0" sz="2400" b="1" i="0" u="none" strike="noStrike" kern="1200" cap="none" spc="-25" normalizeH="0" baseline="0" noProof="0" dirty="0">
                <a:ln>
                  <a:noFill/>
                </a:ln>
                <a:solidFill>
                  <a:prstClr val="black"/>
                </a:solidFill>
                <a:effectLst/>
                <a:uLnTx/>
                <a:uFillTx/>
                <a:latin typeface="Aptos" panose="020B0004020202020204" pitchFamily="34" charset="0"/>
                <a:ea typeface="+mn-ea"/>
                <a:cs typeface="Calibri"/>
              </a:rPr>
              <a:t> </a:t>
            </a:r>
            <a:r>
              <a:rPr kumimoji="0" sz="2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to</a:t>
            </a:r>
            <a:r>
              <a:rPr kumimoji="0" sz="2400" b="1"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 </a:t>
            </a:r>
            <a:r>
              <a:rPr kumimoji="0" sz="2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remain</a:t>
            </a:r>
            <a:r>
              <a:rPr kumimoji="0" sz="2400" b="1" i="0" u="none" strike="noStrike" kern="1200" cap="none" spc="-55" normalizeH="0" baseline="0" noProof="0" dirty="0">
                <a:ln>
                  <a:noFill/>
                </a:ln>
                <a:solidFill>
                  <a:prstClr val="black"/>
                </a:solidFill>
                <a:effectLst/>
                <a:uLnTx/>
                <a:uFillTx/>
                <a:latin typeface="Aptos" panose="020B0004020202020204" pitchFamily="34" charset="0"/>
                <a:ea typeface="+mn-ea"/>
                <a:cs typeface="Calibri"/>
              </a:rPr>
              <a:t> </a:t>
            </a:r>
            <a:r>
              <a:rPr kumimoji="0" sz="2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in</a:t>
            </a:r>
            <a:r>
              <a:rPr kumimoji="0" sz="2400" b="1" i="0" u="none" strike="noStrike" kern="1200" cap="none" spc="-20" normalizeH="0" baseline="0" noProof="0" dirty="0">
                <a:ln>
                  <a:noFill/>
                </a:ln>
                <a:solidFill>
                  <a:prstClr val="black"/>
                </a:solidFill>
                <a:effectLst/>
                <a:uLnTx/>
                <a:uFillTx/>
                <a:latin typeface="Aptos" panose="020B0004020202020204" pitchFamily="34" charset="0"/>
                <a:ea typeface="+mn-ea"/>
                <a:cs typeface="Calibri"/>
              </a:rPr>
              <a:t> </a:t>
            </a:r>
            <a:r>
              <a:rPr kumimoji="0" sz="2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the</a:t>
            </a:r>
            <a:r>
              <a:rPr kumimoji="0" sz="2400" b="1" i="0" u="none" strike="noStrike" kern="1200" cap="none" spc="-35" normalizeH="0" baseline="0" noProof="0" dirty="0">
                <a:ln>
                  <a:noFill/>
                </a:ln>
                <a:solidFill>
                  <a:prstClr val="black"/>
                </a:solidFill>
                <a:effectLst/>
                <a:uLnTx/>
                <a:uFillTx/>
                <a:latin typeface="Aptos" panose="020B0004020202020204" pitchFamily="34" charset="0"/>
                <a:ea typeface="+mn-ea"/>
                <a:cs typeface="Calibri"/>
              </a:rPr>
              <a:t> </a:t>
            </a:r>
            <a:r>
              <a:rPr kumimoji="0" sz="24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community</a:t>
            </a:r>
            <a:r>
              <a:rPr kumimoji="0" sz="2400" b="1" i="0" u="none" strike="noStrike" kern="1200" cap="none" spc="-45" normalizeH="0" baseline="0" noProof="0" dirty="0">
                <a:ln>
                  <a:noFill/>
                </a:ln>
                <a:solidFill>
                  <a:prstClr val="black"/>
                </a:solidFill>
                <a:effectLst/>
                <a:uLnTx/>
                <a:uFillTx/>
                <a:latin typeface="Aptos" panose="020B0004020202020204" pitchFamily="34" charset="0"/>
                <a:ea typeface="+mn-ea"/>
                <a:cs typeface="Calibri"/>
              </a:rPr>
              <a:t> </a:t>
            </a:r>
            <a:r>
              <a:rPr kumimoji="0" sz="2400" b="1" i="0" u="none" strike="noStrike" kern="1200" cap="none" spc="-20" normalizeH="0" baseline="0" noProof="0" dirty="0">
                <a:ln>
                  <a:noFill/>
                </a:ln>
                <a:solidFill>
                  <a:prstClr val="black"/>
                </a:solidFill>
                <a:effectLst/>
                <a:uLnTx/>
                <a:uFillTx/>
                <a:latin typeface="Aptos" panose="020B0004020202020204" pitchFamily="34" charset="0"/>
                <a:ea typeface="+mn-ea"/>
                <a:cs typeface="Calibri"/>
              </a:rPr>
              <a:t>and:</a:t>
            </a:r>
            <a:endPar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474345" marR="0" lvl="0" indent="-461645" algn="l" defTabSz="914400" rtl="0" eaLnBrk="1" fontAlgn="auto" latinLnBrk="0" hangingPunct="1">
              <a:lnSpc>
                <a:spcPct val="100000"/>
              </a:lnSpc>
              <a:spcBef>
                <a:spcPts val="1215"/>
              </a:spcBef>
              <a:spcAft>
                <a:spcPts val="0"/>
              </a:spcAft>
              <a:buClrTx/>
              <a:buSzTx/>
              <a:buFont typeface="Arial"/>
              <a:buChar char="•"/>
              <a:tabLst>
                <a:tab pos="474345" algn="l"/>
              </a:tabLst>
              <a:defRPr/>
            </a:pP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Are</a:t>
            </a:r>
            <a:r>
              <a:rPr kumimoji="0" sz="2400" b="0" i="0" u="none" strike="noStrike" kern="1200" cap="none" spc="-40"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or</a:t>
            </a:r>
            <a:r>
              <a:rPr kumimoji="0" sz="2400" b="0" i="0" u="none" strike="noStrike" kern="1200" cap="none" spc="-20"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at</a:t>
            </a:r>
            <a:r>
              <a:rPr kumimoji="0" sz="2400" b="0" i="0" u="none" strike="noStrike" kern="1200" cap="none" spc="-45"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risk</a:t>
            </a:r>
            <a:r>
              <a:rPr kumimoji="0" sz="24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of</a:t>
            </a:r>
            <a:r>
              <a:rPr kumimoji="0" sz="2400" b="0" i="0" u="none" strike="noStrike" kern="1200" cap="none" spc="-40"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being</a:t>
            </a:r>
            <a:r>
              <a:rPr kumimoji="0" sz="24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 unhoused</a:t>
            </a:r>
            <a:endPar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474345" marR="0" lvl="0" indent="-461645" algn="l" defTabSz="914400" rtl="0" eaLnBrk="1" fontAlgn="auto" latinLnBrk="0" hangingPunct="1">
              <a:lnSpc>
                <a:spcPct val="100000"/>
              </a:lnSpc>
              <a:spcBef>
                <a:spcPts val="1200"/>
              </a:spcBef>
              <a:spcAft>
                <a:spcPts val="0"/>
              </a:spcAft>
              <a:buClrTx/>
              <a:buSzTx/>
              <a:buFont typeface="Arial"/>
              <a:buChar char="•"/>
              <a:tabLst>
                <a:tab pos="474345" algn="l"/>
              </a:tabLst>
              <a:defRPr/>
            </a:pP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Have</a:t>
            </a:r>
            <a:r>
              <a:rPr kumimoji="0" sz="2400" b="0" i="0" u="none" strike="noStrike" kern="1200" cap="none" spc="-75"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a:t>
            </a:r>
            <a:r>
              <a:rPr kumimoji="0" sz="2400" b="0" i="0" u="none" strike="noStrike" kern="1200" cap="none" spc="-75"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history</a:t>
            </a:r>
            <a:r>
              <a:rPr kumimoji="0" sz="2400" b="0" i="0" u="none" strike="noStrike" kern="1200" cap="none" spc="-60"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of</a:t>
            </a:r>
            <a:r>
              <a:rPr kumimoji="0" sz="2400" b="0" i="0" u="none" strike="noStrike" kern="1200" cap="none" spc="-80"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at</a:t>
            </a:r>
            <a:r>
              <a:rPr kumimoji="0" sz="2400" b="0" i="0" u="none" strike="noStrike" kern="1200" cap="none" spc="-75"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least</a:t>
            </a:r>
            <a:r>
              <a:rPr kumimoji="0" sz="2400" b="0" i="0" u="none" strike="noStrike" kern="1200" cap="none" spc="-80"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two</a:t>
            </a:r>
            <a:r>
              <a:rPr kumimoji="0" sz="2400" b="0" i="0" u="none" strike="noStrike" kern="1200" cap="none" spc="-75"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different</a:t>
            </a:r>
            <a:r>
              <a:rPr kumimoji="0" sz="24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foster</a:t>
            </a:r>
            <a:r>
              <a:rPr kumimoji="0" sz="2400" b="0" i="0" u="none" strike="noStrike" kern="1200" cap="none" spc="-80"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care</a:t>
            </a:r>
            <a:r>
              <a:rPr kumimoji="0" sz="24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placements</a:t>
            </a:r>
            <a:endPar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474345" marR="0" lvl="0" indent="-461645" algn="l" defTabSz="914400" rtl="0" eaLnBrk="1" fontAlgn="auto" latinLnBrk="0" hangingPunct="1">
              <a:lnSpc>
                <a:spcPct val="100000"/>
              </a:lnSpc>
              <a:spcBef>
                <a:spcPts val="1200"/>
              </a:spcBef>
              <a:spcAft>
                <a:spcPts val="0"/>
              </a:spcAft>
              <a:buClrTx/>
              <a:buSzTx/>
              <a:buFont typeface="Arial"/>
              <a:buChar char="•"/>
              <a:tabLst>
                <a:tab pos="474345" algn="l"/>
              </a:tabLst>
              <a:defRPr/>
            </a:pP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Have</a:t>
            </a:r>
            <a:r>
              <a:rPr kumimoji="0" sz="24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at</a:t>
            </a:r>
            <a:r>
              <a:rPr kumimoji="0" sz="24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least</a:t>
            </a:r>
            <a:r>
              <a:rPr kumimoji="0" sz="24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five</a:t>
            </a:r>
            <a:r>
              <a:rPr kumimoji="0" sz="24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contacts</a:t>
            </a:r>
            <a:r>
              <a:rPr kumimoji="0" sz="2400" b="0" i="0" u="none" strike="noStrike" kern="1200" cap="none" spc="-60"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with</a:t>
            </a:r>
            <a:r>
              <a:rPr kumimoji="0" sz="24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law</a:t>
            </a:r>
            <a:r>
              <a:rPr kumimoji="0" sz="24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10" normalizeH="0" baseline="0" noProof="0" dirty="0">
                <a:ln>
                  <a:noFill/>
                </a:ln>
                <a:solidFill>
                  <a:prstClr val="black"/>
                </a:solidFill>
                <a:effectLst/>
                <a:uLnTx/>
                <a:uFillTx/>
                <a:latin typeface="Aptos" panose="020B0004020202020204" pitchFamily="34" charset="0"/>
                <a:ea typeface="+mn-ea"/>
                <a:cs typeface="Calibri"/>
              </a:rPr>
              <a:t>enforcement</a:t>
            </a:r>
            <a:endPar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a:p>
            <a:pPr marL="474345" marR="0" lvl="0" indent="-461645" algn="l" defTabSz="914400" rtl="0" eaLnBrk="1" fontAlgn="auto" latinLnBrk="0" hangingPunct="1">
              <a:lnSpc>
                <a:spcPct val="100000"/>
              </a:lnSpc>
              <a:spcBef>
                <a:spcPts val="1205"/>
              </a:spcBef>
              <a:spcAft>
                <a:spcPts val="0"/>
              </a:spcAft>
              <a:buClrTx/>
              <a:buSzTx/>
              <a:buFont typeface="Arial"/>
              <a:buChar char="•"/>
              <a:tabLst>
                <a:tab pos="474345" algn="l"/>
              </a:tabLst>
              <a:defRPr/>
            </a:pP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Is</a:t>
            </a:r>
            <a:r>
              <a:rPr kumimoji="0" sz="2400" b="0" i="0" u="none" strike="noStrike" kern="1200" cap="none" spc="-90"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discharging</a:t>
            </a:r>
            <a:r>
              <a:rPr kumimoji="0" sz="24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from</a:t>
            </a:r>
            <a:r>
              <a:rPr kumimoji="0" sz="24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an</a:t>
            </a:r>
            <a:r>
              <a:rPr kumimoji="0" sz="2400" b="0" i="0" u="none" strike="noStrike" kern="1200" cap="none" spc="-80"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institution</a:t>
            </a:r>
            <a:r>
              <a:rPr kumimoji="0" sz="2400" b="0" i="0" u="none" strike="noStrike" kern="1200" cap="none" spc="-25"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in</a:t>
            </a:r>
            <a:r>
              <a:rPr kumimoji="0" sz="2400" b="0" i="0" u="none" strike="noStrike" kern="1200" cap="none" spc="-75"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the</a:t>
            </a:r>
            <a:r>
              <a:rPr kumimoji="0" sz="2400" b="0" i="0" u="none" strike="noStrike" kern="1200" cap="none" spc="-70"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next</a:t>
            </a:r>
            <a:r>
              <a:rPr kumimoji="0" sz="24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45</a:t>
            </a:r>
            <a:r>
              <a:rPr kumimoji="0" sz="2400" b="0" i="0" u="none" strike="noStrike" kern="1200" cap="none" spc="-55"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calendar</a:t>
            </a:r>
            <a:r>
              <a:rPr kumimoji="0" sz="2400" b="0" i="0" u="none" strike="noStrike" kern="1200" cap="none" spc="-65" normalizeH="0" baseline="0" noProof="0" dirty="0">
                <a:ln>
                  <a:noFill/>
                </a:ln>
                <a:solidFill>
                  <a:prstClr val="black"/>
                </a:solidFill>
                <a:effectLst/>
                <a:uLnTx/>
                <a:uFillTx/>
                <a:latin typeface="Aptos" panose="020B0004020202020204" pitchFamily="34" charset="0"/>
                <a:ea typeface="+mn-ea"/>
                <a:cs typeface="Calibri"/>
              </a:rPr>
              <a:t> </a:t>
            </a:r>
            <a:r>
              <a:rPr kumimoji="0" sz="2400" b="0" i="0" u="none" strike="noStrike" kern="1200" cap="none" spc="-20" normalizeH="0" baseline="0" noProof="0" dirty="0">
                <a:ln>
                  <a:noFill/>
                </a:ln>
                <a:solidFill>
                  <a:prstClr val="black"/>
                </a:solidFill>
                <a:effectLst/>
                <a:uLnTx/>
                <a:uFillTx/>
                <a:latin typeface="Aptos" panose="020B0004020202020204" pitchFamily="34" charset="0"/>
                <a:ea typeface="+mn-ea"/>
                <a:cs typeface="Calibri"/>
              </a:rPr>
              <a:t>days</a:t>
            </a:r>
            <a:endParaRPr kumimoji="0" sz="24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endParaRPr>
          </a:p>
        </p:txBody>
      </p:sp>
    </p:spTree>
    <p:extLst>
      <p:ext uri="{BB962C8B-B14F-4D97-AF65-F5344CB8AC3E}">
        <p14:creationId xmlns:p14="http://schemas.microsoft.com/office/powerpoint/2010/main" val="2411220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3B64E-854B-B4A4-31BF-F797C25F0EAE}"/>
              </a:ext>
            </a:extLst>
          </p:cNvPr>
          <p:cNvSpPr>
            <a:spLocks noGrp="1"/>
          </p:cNvSpPr>
          <p:nvPr>
            <p:ph type="title"/>
          </p:nvPr>
        </p:nvSpPr>
        <p:spPr/>
        <p:txBody>
          <a:bodyPr/>
          <a:lstStyle/>
          <a:p>
            <a:r>
              <a:rPr lang="en-US" b="1" dirty="0"/>
              <a:t>CHILD Waiver Services</a:t>
            </a:r>
            <a:endParaRPr lang="en-US" dirty="0"/>
          </a:p>
        </p:txBody>
      </p:sp>
      <p:graphicFrame>
        <p:nvGraphicFramePr>
          <p:cNvPr id="6" name="Content Placeholder 5">
            <a:extLst>
              <a:ext uri="{FF2B5EF4-FFF2-40B4-BE49-F238E27FC236}">
                <a16:creationId xmlns:a16="http://schemas.microsoft.com/office/drawing/2014/main" id="{05FDC496-2584-ECFD-B1E1-09A90D8D5B3C}"/>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585874961"/>
              </p:ext>
            </p:extLst>
          </p:nvPr>
        </p:nvGraphicFramePr>
        <p:xfrm>
          <a:off x="1265368" y="1814867"/>
          <a:ext cx="9661264" cy="3789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4437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5485E7-BBAD-7ACF-E846-2E2A2B10AED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26A6944-F601-477E-B16E-B12B2A3FF70B}"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descr="A graphic giving information on the participant application process for the CHILD waiver. ">
            <a:extLst>
              <a:ext uri="{FF2B5EF4-FFF2-40B4-BE49-F238E27FC236}">
                <a16:creationId xmlns:a16="http://schemas.microsoft.com/office/drawing/2014/main" id="{2BBFC045-7D12-FDD8-6D05-77E78D95E64D}"/>
              </a:ext>
            </a:extLst>
          </p:cNvPr>
          <p:cNvPicPr>
            <a:picLocks noChangeAspect="1"/>
          </p:cNvPicPr>
          <p:nvPr/>
        </p:nvPicPr>
        <p:blipFill>
          <a:blip r:embed="rId2"/>
          <a:stretch>
            <a:fillRect/>
          </a:stretch>
        </p:blipFill>
        <p:spPr>
          <a:xfrm>
            <a:off x="156118" y="145384"/>
            <a:ext cx="8597345" cy="6576091"/>
          </a:xfrm>
          <a:prstGeom prst="rect">
            <a:avLst/>
          </a:prstGeom>
        </p:spPr>
      </p:pic>
      <p:sp>
        <p:nvSpPr>
          <p:cNvPr id="17" name="Title 16">
            <a:extLst>
              <a:ext uri="{FF2B5EF4-FFF2-40B4-BE49-F238E27FC236}">
                <a16:creationId xmlns:a16="http://schemas.microsoft.com/office/drawing/2014/main" id="{A82851A8-268E-DEC5-87ED-E70C443F956A}"/>
              </a:ext>
            </a:extLst>
          </p:cNvPr>
          <p:cNvSpPr txBox="1">
            <a:spLocks noGrp="1"/>
          </p:cNvSpPr>
          <p:nvPr>
            <p:ph type="title" idx="4294967295"/>
          </p:nvPr>
        </p:nvSpPr>
        <p:spPr>
          <a:xfrm>
            <a:off x="8915400" y="952500"/>
            <a:ext cx="3120482"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3865"/>
                </a:solidFill>
                <a:effectLst/>
                <a:uLnTx/>
                <a:uFillTx/>
                <a:latin typeface="Calibri" panose="020F0502020204030204"/>
                <a:ea typeface="+mn-ea"/>
                <a:cs typeface="+mn-cs"/>
              </a:rPr>
              <a:t>Participant Application Process</a:t>
            </a:r>
          </a:p>
        </p:txBody>
      </p:sp>
    </p:spTree>
    <p:extLst>
      <p:ext uri="{BB962C8B-B14F-4D97-AF65-F5344CB8AC3E}">
        <p14:creationId xmlns:p14="http://schemas.microsoft.com/office/powerpoint/2010/main" val="179466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3C263-1068-517F-6359-1705CCF4A09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826618-CC12-D2B7-BD4D-D5382E9F949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26A6944-F601-477E-B16E-B12B2A3FF7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C409254-44AE-754F-AEB3-E489889464C7}"/>
              </a:ext>
            </a:extLst>
          </p:cNvPr>
          <p:cNvSpPr txBox="1"/>
          <p:nvPr/>
        </p:nvSpPr>
        <p:spPr>
          <a:xfrm>
            <a:off x="838200" y="1690688"/>
            <a:ext cx="9961880"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All systems went live on January 1, 2026</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Provider outreach, enrollment and training is underway!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Participant applications are being accepted!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The first CHILD Waiver provider has been certified!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Currently six (6) additional providers in the certification process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The first CHILD Waiver participant has been approved for Level of Care!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3" name="Title 4">
            <a:extLst>
              <a:ext uri="{FF2B5EF4-FFF2-40B4-BE49-F238E27FC236}">
                <a16:creationId xmlns:a16="http://schemas.microsoft.com/office/drawing/2014/main" id="{039A8AF0-D7A7-2A4C-0347-0E94D2CA672E}"/>
              </a:ext>
            </a:extLst>
          </p:cNvPr>
          <p:cNvSpPr>
            <a:spLocks noGrp="1"/>
          </p:cNvSpPr>
          <p:nvPr>
            <p:ph type="title"/>
          </p:nvPr>
        </p:nvSpPr>
        <p:spPr>
          <a:xfrm>
            <a:off x="838200" y="365125"/>
            <a:ext cx="10515600" cy="1325563"/>
          </a:xfrm>
        </p:spPr>
        <p:txBody>
          <a:bodyPr/>
          <a:lstStyle/>
          <a:p>
            <a:r>
              <a:rPr lang="en-US" dirty="0"/>
              <a:t>Current Updates</a:t>
            </a:r>
          </a:p>
        </p:txBody>
      </p:sp>
    </p:spTree>
    <p:extLst>
      <p:ext uri="{BB962C8B-B14F-4D97-AF65-F5344CB8AC3E}">
        <p14:creationId xmlns:p14="http://schemas.microsoft.com/office/powerpoint/2010/main" val="768446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BA1C1-77A2-82B8-C171-1B9547E65B0C}"/>
              </a:ext>
            </a:extLst>
          </p:cNvPr>
          <p:cNvSpPr>
            <a:spLocks noGrp="1"/>
          </p:cNvSpPr>
          <p:nvPr>
            <p:ph type="title"/>
          </p:nvPr>
        </p:nvSpPr>
        <p:spPr>
          <a:xfrm>
            <a:off x="347941" y="544070"/>
            <a:ext cx="10515600" cy="953312"/>
          </a:xfrm>
        </p:spPr>
        <p:txBody>
          <a:bodyPr/>
          <a:lstStyle/>
          <a:p>
            <a:r>
              <a:rPr lang="en-US" b="1" dirty="0"/>
              <a:t>Provider Resources</a:t>
            </a:r>
          </a:p>
        </p:txBody>
      </p:sp>
      <p:sp>
        <p:nvSpPr>
          <p:cNvPr id="3" name="Content Placeholder 2">
            <a:extLst>
              <a:ext uri="{FF2B5EF4-FFF2-40B4-BE49-F238E27FC236}">
                <a16:creationId xmlns:a16="http://schemas.microsoft.com/office/drawing/2014/main" id="{48BA3D7E-BA28-2C1E-C7E6-62C04B50944E}"/>
              </a:ext>
            </a:extLst>
          </p:cNvPr>
          <p:cNvSpPr>
            <a:spLocks noGrp="1"/>
          </p:cNvSpPr>
          <p:nvPr>
            <p:ph idx="1"/>
          </p:nvPr>
        </p:nvSpPr>
        <p:spPr>
          <a:xfrm>
            <a:off x="549655" y="1733219"/>
            <a:ext cx="10794980" cy="4146586"/>
          </a:xfrm>
        </p:spPr>
        <p:txBody>
          <a:bodyPr>
            <a:normAutofit fontScale="92500"/>
          </a:bodyPr>
          <a:lstStyle/>
          <a:p>
            <a:r>
              <a:rPr lang="en-US" sz="2400" dirty="0"/>
              <a:t>1915c Waiver Helpdesk: </a:t>
            </a:r>
            <a:r>
              <a:rPr lang="en-US" sz="2400" dirty="0">
                <a:hlinkClick r:id="rId3" tooltip="mailto:1915cwaiverhelpdesk@ky.gov"/>
              </a:rPr>
              <a:t>1915cwaiverhelpdesk@ky.gov</a:t>
            </a:r>
            <a:r>
              <a:rPr lang="en-US" sz="2400" dirty="0"/>
              <a:t> or 844-784-5614</a:t>
            </a:r>
          </a:p>
          <a:p>
            <a:r>
              <a:rPr lang="en-US" sz="2400" dirty="0"/>
              <a:t>Cabinet for Health and Family Services Website: </a:t>
            </a:r>
            <a:r>
              <a:rPr lang="en-US" sz="2400" dirty="0">
                <a:hlinkClick r:id="rId4"/>
              </a:rPr>
              <a:t>https://www.chfs.ky.gov</a:t>
            </a:r>
            <a:endParaRPr lang="en-US" sz="2400" dirty="0"/>
          </a:p>
          <a:p>
            <a:r>
              <a:rPr lang="en-US" sz="2400" dirty="0"/>
              <a:t>CHILD Waiver Website: </a:t>
            </a:r>
            <a:r>
              <a:rPr lang="en-US" sz="2400" dirty="0">
                <a:solidFill>
                  <a:schemeClr val="accent4">
                    <a:lumMod val="50000"/>
                  </a:schemeClr>
                </a:solidFill>
              </a:rPr>
              <a:t> </a:t>
            </a:r>
            <a:r>
              <a:rPr lang="en-US" sz="2400" dirty="0">
                <a:solidFill>
                  <a:schemeClr val="accent5">
                    <a:lumMod val="75000"/>
                  </a:schemeClr>
                </a:solidFill>
                <a:hlinkClick r:id="rId5" tooltip="https://www.chfs.ky.gov/agencies/dms/dca/pages/child.aspx">
                  <a:extLst>
                    <a:ext uri="{A12FA001-AC4F-418D-AE19-62706E023703}">
                      <ahyp:hlinkClr xmlns:ahyp="http://schemas.microsoft.com/office/drawing/2018/hyperlinkcolor" val="tx"/>
                    </a:ext>
                  </a:extLst>
                </a:hlinkClick>
              </a:rPr>
              <a:t>chfs.ky.gov/agencies/</a:t>
            </a:r>
            <a:r>
              <a:rPr lang="en-US" sz="2400" dirty="0" err="1">
                <a:solidFill>
                  <a:schemeClr val="accent5">
                    <a:lumMod val="75000"/>
                  </a:schemeClr>
                </a:solidFill>
                <a:hlinkClick r:id="rId5" tooltip="https://www.chfs.ky.gov/agencies/dms/dca/pages/child.aspx">
                  <a:extLst>
                    <a:ext uri="{A12FA001-AC4F-418D-AE19-62706E023703}">
                      <ahyp:hlinkClr xmlns:ahyp="http://schemas.microsoft.com/office/drawing/2018/hyperlinkcolor" val="tx"/>
                    </a:ext>
                  </a:extLst>
                </a:hlinkClick>
              </a:rPr>
              <a:t>dms</a:t>
            </a:r>
            <a:r>
              <a:rPr lang="en-US" sz="2400" dirty="0">
                <a:solidFill>
                  <a:schemeClr val="accent5">
                    <a:lumMod val="75000"/>
                  </a:schemeClr>
                </a:solidFill>
                <a:hlinkClick r:id="rId5" tooltip="https://www.chfs.ky.gov/agencies/dms/dca/pages/child.aspx">
                  <a:extLst>
                    <a:ext uri="{A12FA001-AC4F-418D-AE19-62706E023703}">
                      <ahyp:hlinkClr xmlns:ahyp="http://schemas.microsoft.com/office/drawing/2018/hyperlinkcolor" val="tx"/>
                    </a:ext>
                  </a:extLst>
                </a:hlinkClick>
              </a:rPr>
              <a:t>/</a:t>
            </a:r>
            <a:r>
              <a:rPr lang="en-US" sz="2400" dirty="0" err="1">
                <a:solidFill>
                  <a:schemeClr val="accent5">
                    <a:lumMod val="75000"/>
                  </a:schemeClr>
                </a:solidFill>
                <a:hlinkClick r:id="rId5" tooltip="https://www.chfs.ky.gov/agencies/dms/dca/pages/child.aspx">
                  <a:extLst>
                    <a:ext uri="{A12FA001-AC4F-418D-AE19-62706E023703}">
                      <ahyp:hlinkClr xmlns:ahyp="http://schemas.microsoft.com/office/drawing/2018/hyperlinkcolor" val="tx"/>
                    </a:ext>
                  </a:extLst>
                </a:hlinkClick>
              </a:rPr>
              <a:t>dca</a:t>
            </a:r>
            <a:r>
              <a:rPr lang="en-US" sz="2400" dirty="0">
                <a:solidFill>
                  <a:schemeClr val="accent5">
                    <a:lumMod val="75000"/>
                  </a:schemeClr>
                </a:solidFill>
                <a:hlinkClick r:id="rId5" tooltip="https://www.chfs.ky.gov/agencies/dms/dca/pages/child.aspx">
                  <a:extLst>
                    <a:ext uri="{A12FA001-AC4F-418D-AE19-62706E023703}">
                      <ahyp:hlinkClr xmlns:ahyp="http://schemas.microsoft.com/office/drawing/2018/hyperlinkcolor" val="tx"/>
                    </a:ext>
                  </a:extLst>
                </a:hlinkClick>
              </a:rPr>
              <a:t>/Pages/child.aspx</a:t>
            </a:r>
            <a:endParaRPr lang="en-US" sz="2400" dirty="0">
              <a:solidFill>
                <a:schemeClr val="accent5">
                  <a:lumMod val="75000"/>
                </a:schemeClr>
              </a:solidFill>
            </a:endParaRPr>
          </a:p>
          <a:p>
            <a:r>
              <a:rPr lang="en-US" sz="2400" dirty="0"/>
              <a:t>CHILD Waiver Reimbursement:  </a:t>
            </a:r>
            <a:r>
              <a:rPr lang="en-US" sz="2400" dirty="0">
                <a:hlinkClick r:id="rId6"/>
              </a:rPr>
              <a:t>Fee Schedules - Cabinet for Health and Family Services</a:t>
            </a:r>
            <a:endParaRPr lang="en-US" sz="2400" b="1" dirty="0"/>
          </a:p>
          <a:p>
            <a:pPr marL="0" indent="0">
              <a:buNone/>
            </a:pPr>
            <a:endParaRPr lang="en-US" sz="2400" b="1" dirty="0"/>
          </a:p>
          <a:p>
            <a:pPr marL="0" indent="0">
              <a:buNone/>
            </a:pPr>
            <a:r>
              <a:rPr lang="en-US" sz="2400" b="1" dirty="0"/>
              <a:t>Regulations:</a:t>
            </a:r>
          </a:p>
          <a:p>
            <a:r>
              <a:rPr lang="en-US" sz="2400" dirty="0"/>
              <a:t>The 1915(c) CHILD regulations are currently under review and awaiting approval</a:t>
            </a:r>
          </a:p>
          <a:p>
            <a:pPr lvl="1"/>
            <a:r>
              <a:rPr lang="en-US" dirty="0"/>
              <a:t>907 KAR 2:720: CHILD Waiver Program Requirements</a:t>
            </a:r>
          </a:p>
          <a:p>
            <a:pPr lvl="1"/>
            <a:r>
              <a:rPr lang="en-US" dirty="0"/>
              <a:t>907 KAR 2:725 CHILD Waiver Reimbursement</a:t>
            </a:r>
          </a:p>
          <a:p>
            <a:endParaRPr lang="en-US" dirty="0"/>
          </a:p>
        </p:txBody>
      </p:sp>
    </p:spTree>
    <p:extLst>
      <p:ext uri="{BB962C8B-B14F-4D97-AF65-F5344CB8AC3E}">
        <p14:creationId xmlns:p14="http://schemas.microsoft.com/office/powerpoint/2010/main" val="2872178167"/>
      </p:ext>
    </p:extLst>
  </p:cSld>
  <p:clrMapOvr>
    <a:masterClrMapping/>
  </p:clrMapOvr>
  <mc:AlternateContent xmlns:mc="http://schemas.openxmlformats.org/markup-compatibility/2006" xmlns:p14="http://schemas.microsoft.com/office/powerpoint/2010/main">
    <mc:Choice Requires="p14">
      <p:transition spd="slow" p14:dur="2000" advTm="70307"/>
    </mc:Choice>
    <mc:Fallback xmlns="">
      <p:transition spd="slow" advTm="7030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BFDFF-48AE-E439-64A3-8E6F2BB5C37A}"/>
              </a:ext>
            </a:extLst>
          </p:cNvPr>
          <p:cNvSpPr>
            <a:spLocks noGrp="1"/>
          </p:cNvSpPr>
          <p:nvPr>
            <p:ph type="ctrTitle"/>
          </p:nvPr>
        </p:nvSpPr>
        <p:spPr>
          <a:xfrm>
            <a:off x="1524000" y="2800393"/>
            <a:ext cx="9144000" cy="1257214"/>
          </a:xfrm>
        </p:spPr>
        <p:txBody>
          <a:bodyPr/>
          <a:lstStyle/>
          <a:p>
            <a:r>
              <a:rPr lang="en-US" u="sng" dirty="0">
                <a:solidFill>
                  <a:srgbClr val="6BB5DD"/>
                </a:solidFill>
              </a:rPr>
              <a:t>Reentry Status Update</a:t>
            </a:r>
          </a:p>
        </p:txBody>
      </p:sp>
    </p:spTree>
    <p:extLst>
      <p:ext uri="{BB962C8B-B14F-4D97-AF65-F5344CB8AC3E}">
        <p14:creationId xmlns:p14="http://schemas.microsoft.com/office/powerpoint/2010/main" val="1746213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BFDFF-48AE-E439-64A3-8E6F2BB5C37A}"/>
              </a:ext>
            </a:extLst>
          </p:cNvPr>
          <p:cNvSpPr>
            <a:spLocks noGrp="1"/>
          </p:cNvSpPr>
          <p:nvPr>
            <p:ph type="ctrTitle"/>
          </p:nvPr>
        </p:nvSpPr>
        <p:spPr>
          <a:xfrm>
            <a:off x="1524000" y="2800393"/>
            <a:ext cx="9144000" cy="1257214"/>
          </a:xfrm>
        </p:spPr>
        <p:txBody>
          <a:bodyPr/>
          <a:lstStyle/>
          <a:p>
            <a:r>
              <a:rPr lang="en-US" u="sng" dirty="0">
                <a:solidFill>
                  <a:srgbClr val="6BB5DD"/>
                </a:solidFill>
              </a:rPr>
              <a:t>Our Healthy Kentucky Home Spotlight</a:t>
            </a:r>
          </a:p>
        </p:txBody>
      </p:sp>
    </p:spTree>
    <p:extLst>
      <p:ext uri="{BB962C8B-B14F-4D97-AF65-F5344CB8AC3E}">
        <p14:creationId xmlns:p14="http://schemas.microsoft.com/office/powerpoint/2010/main" val="2469450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BFDFF-48AE-E439-64A3-8E6F2BB5C37A}"/>
              </a:ext>
            </a:extLst>
          </p:cNvPr>
          <p:cNvSpPr>
            <a:spLocks noGrp="1"/>
          </p:cNvSpPr>
          <p:nvPr>
            <p:ph type="ctrTitle"/>
          </p:nvPr>
        </p:nvSpPr>
        <p:spPr>
          <a:xfrm>
            <a:off x="1469571" y="3137254"/>
            <a:ext cx="9144000" cy="1257214"/>
          </a:xfrm>
        </p:spPr>
        <p:txBody>
          <a:bodyPr/>
          <a:lstStyle/>
          <a:p>
            <a:r>
              <a:rPr lang="en-US" u="sng" dirty="0">
                <a:solidFill>
                  <a:srgbClr val="6BB5DD"/>
                </a:solidFill>
              </a:rPr>
              <a:t>Medicaid Renewals and</a:t>
            </a:r>
            <a:br>
              <a:rPr lang="en-US" u="sng" dirty="0">
                <a:solidFill>
                  <a:srgbClr val="6BB5DD"/>
                </a:solidFill>
              </a:rPr>
            </a:br>
            <a:r>
              <a:rPr lang="en-US" u="sng" dirty="0">
                <a:solidFill>
                  <a:srgbClr val="6BB5DD"/>
                </a:solidFill>
              </a:rPr>
              <a:t>State Based Marketplace</a:t>
            </a:r>
            <a:br>
              <a:rPr lang="en-US" u="sng" dirty="0">
                <a:solidFill>
                  <a:srgbClr val="6BB5DD"/>
                </a:solidFill>
              </a:rPr>
            </a:br>
            <a:r>
              <a:rPr lang="en-US" u="sng" dirty="0">
                <a:solidFill>
                  <a:srgbClr val="6BB5DD"/>
                </a:solidFill>
              </a:rPr>
              <a:t>Updates</a:t>
            </a:r>
          </a:p>
        </p:txBody>
      </p:sp>
    </p:spTree>
    <p:extLst>
      <p:ext uri="{BB962C8B-B14F-4D97-AF65-F5344CB8AC3E}">
        <p14:creationId xmlns:p14="http://schemas.microsoft.com/office/powerpoint/2010/main" val="389066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E89DD-C5D1-6056-F27E-CB297A146408}"/>
              </a:ext>
            </a:extLst>
          </p:cNvPr>
          <p:cNvSpPr>
            <a:spLocks noGrp="1"/>
          </p:cNvSpPr>
          <p:nvPr>
            <p:ph type="title"/>
          </p:nvPr>
        </p:nvSpPr>
        <p:spPr>
          <a:xfrm>
            <a:off x="838200" y="4138163"/>
            <a:ext cx="3687491" cy="2106333"/>
          </a:xfrm>
        </p:spPr>
        <p:txBody>
          <a:bodyPr vert="horz" lIns="91440" tIns="45720" rIns="91440" bIns="45720" rtlCol="0" anchor="t">
            <a:normAutofit/>
          </a:bodyPr>
          <a:lstStyle/>
          <a:p>
            <a:pPr algn="ctr"/>
            <a:r>
              <a:rPr lang="en-US" sz="6600" dirty="0">
                <a:latin typeface="+mn-lt"/>
              </a:rPr>
              <a:t>Year 2</a:t>
            </a:r>
          </a:p>
        </p:txBody>
      </p:sp>
      <p:pic>
        <p:nvPicPr>
          <p:cNvPr id="6" name="Content Placeholder 5" descr="Text. Our Healthy Kentucky Home. A journey of simple and positive steps to shift behaviors and engage Kentuckians on a path to health and wellness. ">
            <a:extLst>
              <a:ext uri="{FF2B5EF4-FFF2-40B4-BE49-F238E27FC236}">
                <a16:creationId xmlns:a16="http://schemas.microsoft.com/office/drawing/2014/main" id="{02E9FB94-2222-7387-22B7-5AA36C505B1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r="444"/>
          <a:stretch>
            <a:fillRect/>
          </a:stretch>
        </p:blipFill>
        <p:spPr>
          <a:xfrm>
            <a:off x="-2" y="10"/>
            <a:ext cx="12192002" cy="3428990"/>
          </a:xfrm>
          <a:prstGeom prst="rect">
            <a:avLst/>
          </a:prstGeom>
        </p:spPr>
      </p:pic>
      <p:sp>
        <p:nvSpPr>
          <p:cNvPr id="4" name="Content Placeholder 3">
            <a:extLst>
              <a:ext uri="{FF2B5EF4-FFF2-40B4-BE49-F238E27FC236}">
                <a16:creationId xmlns:a16="http://schemas.microsoft.com/office/drawing/2014/main" id="{C6E74EAF-92C5-6F1A-4F5E-5BE59A0EFEA7}"/>
              </a:ext>
            </a:extLst>
          </p:cNvPr>
          <p:cNvSpPr>
            <a:spLocks noGrp="1"/>
          </p:cNvSpPr>
          <p:nvPr>
            <p:ph sz="half" idx="2"/>
          </p:nvPr>
        </p:nvSpPr>
        <p:spPr>
          <a:xfrm>
            <a:off x="6179746" y="3499164"/>
            <a:ext cx="6012254" cy="2171405"/>
          </a:xfrm>
        </p:spPr>
        <p:txBody>
          <a:bodyPr vert="horz" lIns="91440" tIns="45720" rIns="91440" bIns="45720" rtlCol="0" anchor="t">
            <a:noAutofit/>
          </a:bodyPr>
          <a:lstStyle/>
          <a:p>
            <a:pPr marL="0" indent="0">
              <a:buNone/>
            </a:pPr>
            <a:r>
              <a:rPr lang="en-US" dirty="0"/>
              <a:t>January 2026:</a:t>
            </a:r>
          </a:p>
          <a:p>
            <a:pPr marL="0" indent="0">
              <a:buNone/>
            </a:pPr>
            <a:r>
              <a:rPr lang="en-US" dirty="0"/>
              <a:t>We continue to promote simple, healthy lifestyle changes with a special focus on helpful health and wellness programs available to all Kentuckians.</a:t>
            </a:r>
          </a:p>
        </p:txBody>
      </p:sp>
      <p:sp>
        <p:nvSpPr>
          <p:cNvPr id="7" name="TextBox 6">
            <a:extLst>
              <a:ext uri="{FF2B5EF4-FFF2-40B4-BE49-F238E27FC236}">
                <a16:creationId xmlns:a16="http://schemas.microsoft.com/office/drawing/2014/main" id="{3943261B-A470-3096-398A-A0828AB7FDF3}"/>
              </a:ext>
              <a:ext uri="{C183D7F6-B498-43B3-948B-1728B52AA6E4}">
                <adec:decorative xmlns:adec="http://schemas.microsoft.com/office/drawing/2017/decorative" val="1"/>
              </a:ext>
            </a:extLst>
          </p:cNvPr>
          <p:cNvSpPr txBox="1"/>
          <p:nvPr/>
        </p:nvSpPr>
        <p:spPr>
          <a:xfrm>
            <a:off x="0" y="6136697"/>
            <a:ext cx="12192000" cy="723275"/>
          </a:xfrm>
          <a:prstGeom prst="rect">
            <a:avLst/>
          </a:prstGeom>
          <a:solidFill>
            <a:srgbClr val="00386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Text. Team Kentucky Cabinet for Health and Family Services. ">
            <a:extLst>
              <a:ext uri="{FF2B5EF4-FFF2-40B4-BE49-F238E27FC236}">
                <a16:creationId xmlns:a16="http://schemas.microsoft.com/office/drawing/2014/main" id="{CAA7B450-464A-1BE8-50B6-B4B8F1E60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pic>
        <p:nvPicPr>
          <p:cNvPr id="9" name="Picture 8" descr="A picture holding two small children with special health care needs, like hearing loss. ">
            <a:extLst>
              <a:ext uri="{FF2B5EF4-FFF2-40B4-BE49-F238E27FC236}">
                <a16:creationId xmlns:a16="http://schemas.microsoft.com/office/drawing/2014/main" id="{99BC1CF7-5F57-52A7-8438-4DA1E7A45E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29000"/>
            <a:ext cx="5992954" cy="2707697"/>
          </a:xfrm>
          <a:prstGeom prst="rect">
            <a:avLst/>
          </a:prstGeom>
        </p:spPr>
      </p:pic>
    </p:spTree>
    <p:extLst>
      <p:ext uri="{BB962C8B-B14F-4D97-AF65-F5344CB8AC3E}">
        <p14:creationId xmlns:p14="http://schemas.microsoft.com/office/powerpoint/2010/main" val="3072052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E45C05-DACB-E29E-DB74-A167DFDA6E1B}"/>
            </a:ext>
          </a:extLst>
        </p:cNvPr>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AC40FFA8-CDA2-4745-9D0A-854FC4DBE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5B40F12-09DE-FF97-76C5-7F223DE18240}"/>
              </a:ext>
            </a:extLst>
          </p:cNvPr>
          <p:cNvSpPr>
            <a:spLocks noGrp="1"/>
          </p:cNvSpPr>
          <p:nvPr>
            <p:ph type="title"/>
          </p:nvPr>
        </p:nvSpPr>
        <p:spPr>
          <a:xfrm>
            <a:off x="840257" y="173830"/>
            <a:ext cx="4648051" cy="2405833"/>
          </a:xfrm>
        </p:spPr>
        <p:txBody>
          <a:bodyPr anchor="ctr">
            <a:normAutofit/>
          </a:bodyPr>
          <a:lstStyle/>
          <a:p>
            <a:pPr algn="ctr"/>
            <a:r>
              <a:rPr lang="en-US" sz="4000" dirty="0"/>
              <a:t>The Office for Children with Special Health Care Needs: </a:t>
            </a:r>
            <a:r>
              <a:rPr lang="en-US" sz="4000" dirty="0">
                <a:solidFill>
                  <a:srgbClr val="0070C0"/>
                </a:solidFill>
              </a:rPr>
              <a:t>OCSHCN</a:t>
            </a:r>
          </a:p>
        </p:txBody>
      </p:sp>
      <p:sp useBgFill="1">
        <p:nvSpPr>
          <p:cNvPr id="21" name="Rectangle 20">
            <a:extLst>
              <a:ext uri="{FF2B5EF4-FFF2-40B4-BE49-F238E27FC236}">
                <a16:creationId xmlns:a16="http://schemas.microsoft.com/office/drawing/2014/main" id="{A031F918-6C2A-4C3F-8785-651FF613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7999"/>
          </a:xfrm>
          <a:prstGeom prst="rect">
            <a:avLst/>
          </a:prstGeom>
          <a:ln>
            <a:noFill/>
          </a:ln>
          <a:effectLst>
            <a:outerShdw blurRad="228600" dist="190500" dir="7260000" sx="95000" sy="95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person in a wheelchair.">
            <a:extLst>
              <a:ext uri="{FF2B5EF4-FFF2-40B4-BE49-F238E27FC236}">
                <a16:creationId xmlns:a16="http://schemas.microsoft.com/office/drawing/2014/main" id="{D4CBC158-6857-F19D-ED7E-7E894AC893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096000" y="-1973"/>
            <a:ext cx="6096000" cy="3429001"/>
          </a:xfrm>
          <a:prstGeom prst="rect">
            <a:avLst/>
          </a:prstGeom>
        </p:spPr>
      </p:pic>
      <p:pic>
        <p:nvPicPr>
          <p:cNvPr id="4" name="Content Placeholder 3" descr="A map highlighting the location of multispecialty direct care clinics. ">
            <a:extLst>
              <a:ext uri="{FF2B5EF4-FFF2-40B4-BE49-F238E27FC236}">
                <a16:creationId xmlns:a16="http://schemas.microsoft.com/office/drawing/2014/main" id="{C18542CF-BC64-3F18-9716-41E8D4BBCCA8}"/>
              </a:ext>
            </a:extLst>
          </p:cNvPr>
          <p:cNvPicPr>
            <a:picLocks noChangeAspect="1"/>
          </p:cNvPicPr>
          <p:nvPr/>
        </p:nvPicPr>
        <p:blipFill>
          <a:blip r:embed="rId3">
            <a:extLst>
              <a:ext uri="{28A0092B-C50C-407E-A947-70E740481C1C}">
                <a14:useLocalDpi xmlns:a14="http://schemas.microsoft.com/office/drawing/2010/main" val="0"/>
              </a:ext>
            </a:extLst>
          </a:blip>
          <a:srcRect l="3111" r="-2" b="-2"/>
          <a:stretch>
            <a:fillRect/>
          </a:stretch>
        </p:blipFill>
        <p:spPr>
          <a:xfrm>
            <a:off x="0" y="2659138"/>
            <a:ext cx="6096000" cy="3429001"/>
          </a:xfrm>
          <a:prstGeom prst="rect">
            <a:avLst/>
          </a:prstGeom>
        </p:spPr>
      </p:pic>
      <p:sp>
        <p:nvSpPr>
          <p:cNvPr id="16" name="Content Placeholder 15">
            <a:extLst>
              <a:ext uri="{FF2B5EF4-FFF2-40B4-BE49-F238E27FC236}">
                <a16:creationId xmlns:a16="http://schemas.microsoft.com/office/drawing/2014/main" id="{D754A26D-38F8-6DED-F660-030BF25DC02B}"/>
              </a:ext>
            </a:extLst>
          </p:cNvPr>
          <p:cNvSpPr>
            <a:spLocks noGrp="1"/>
          </p:cNvSpPr>
          <p:nvPr>
            <p:ph idx="1"/>
          </p:nvPr>
        </p:nvSpPr>
        <p:spPr>
          <a:xfrm>
            <a:off x="6808423" y="3526115"/>
            <a:ext cx="4617965" cy="2513466"/>
          </a:xfrm>
        </p:spPr>
        <p:txBody>
          <a:bodyPr anchor="ctr">
            <a:normAutofit fontScale="85000" lnSpcReduction="20000"/>
          </a:bodyPr>
          <a:lstStyle/>
          <a:p>
            <a:pPr marL="0" indent="0">
              <a:buNone/>
            </a:pPr>
            <a:endParaRPr lang="en-US" sz="2000" dirty="0"/>
          </a:p>
          <a:p>
            <a:r>
              <a:rPr lang="en-US" sz="2600" dirty="0"/>
              <a:t>Multispecialty Direct Care Clinics</a:t>
            </a:r>
          </a:p>
          <a:p>
            <a:r>
              <a:rPr lang="en-US" sz="2600" dirty="0"/>
              <a:t>Supplemental services such as Care Management and therapy</a:t>
            </a:r>
          </a:p>
          <a:p>
            <a:r>
              <a:rPr lang="en-US" sz="2600" dirty="0"/>
              <a:t>Family to Family Health Information Center</a:t>
            </a:r>
          </a:p>
          <a:p>
            <a:r>
              <a:rPr lang="en-US" sz="2600" dirty="0"/>
              <a:t>State Newborn Hearing screening program</a:t>
            </a:r>
          </a:p>
        </p:txBody>
      </p:sp>
      <p:sp>
        <p:nvSpPr>
          <p:cNvPr id="6" name="TextBox 5">
            <a:extLst>
              <a:ext uri="{FF2B5EF4-FFF2-40B4-BE49-F238E27FC236}">
                <a16:creationId xmlns:a16="http://schemas.microsoft.com/office/drawing/2014/main" id="{352F2CA4-360E-F04F-BC09-DC4A21BE5F08}"/>
              </a:ext>
              <a:ext uri="{C183D7F6-B498-43B3-948B-1728B52AA6E4}">
                <adec:decorative xmlns:adec="http://schemas.microsoft.com/office/drawing/2017/decorative" val="1"/>
              </a:ext>
            </a:extLst>
          </p:cNvPr>
          <p:cNvSpPr txBox="1"/>
          <p:nvPr/>
        </p:nvSpPr>
        <p:spPr>
          <a:xfrm>
            <a:off x="0" y="6136697"/>
            <a:ext cx="12192000" cy="723275"/>
          </a:xfrm>
          <a:prstGeom prst="rect">
            <a:avLst/>
          </a:prstGeom>
          <a:solidFill>
            <a:srgbClr val="00386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Text. Team Kentucky Cabinet for Health and Family Services. ">
            <a:extLst>
              <a:ext uri="{FF2B5EF4-FFF2-40B4-BE49-F238E27FC236}">
                <a16:creationId xmlns:a16="http://schemas.microsoft.com/office/drawing/2014/main" id="{A4ACC12B-BC5E-459A-3C3B-059491575F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spTree>
    <p:extLst>
      <p:ext uri="{BB962C8B-B14F-4D97-AF65-F5344CB8AC3E}">
        <p14:creationId xmlns:p14="http://schemas.microsoft.com/office/powerpoint/2010/main" val="632480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F1D46D-D524-8816-5B56-DC20010D857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Text. Through every transition. The Office for Children with Special Health Care Needs works to ensure children with unique health care needs grow into confident, independent adults. ">
            <a:extLst>
              <a:ext uri="{FF2B5EF4-FFF2-40B4-BE49-F238E27FC236}">
                <a16:creationId xmlns:a16="http://schemas.microsoft.com/office/drawing/2014/main" id="{05709084-7CD3-E977-006E-F63130D6760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1760"/>
          <a:stretch>
            <a:fillRect/>
          </a:stretch>
        </p:blipFill>
        <p:spPr>
          <a:xfrm>
            <a:off x="20" y="1282"/>
            <a:ext cx="12191980" cy="6856718"/>
          </a:xfrm>
          <a:prstGeom prst="rect">
            <a:avLst/>
          </a:prstGeom>
        </p:spPr>
      </p:pic>
    </p:spTree>
    <p:extLst>
      <p:ext uri="{BB962C8B-B14F-4D97-AF65-F5344CB8AC3E}">
        <p14:creationId xmlns:p14="http://schemas.microsoft.com/office/powerpoint/2010/main" val="4251868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DE0570-79B9-7CDA-10BD-930D4B545FEB}"/>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Image text. 3 in every 1,000 babies are born with permanent hearing loss. The Office for Children with Special Health Care Needs can help!">
            <a:extLst>
              <a:ext uri="{FF2B5EF4-FFF2-40B4-BE49-F238E27FC236}">
                <a16:creationId xmlns:a16="http://schemas.microsoft.com/office/drawing/2014/main" id="{470D926E-2619-C6AC-1CB5-AE1CF519C35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65"/>
          <a:stretch>
            <a:fillRect/>
          </a:stretch>
        </p:blipFill>
        <p:spPr>
          <a:xfrm>
            <a:off x="819197" y="457200"/>
            <a:ext cx="10553605" cy="5943600"/>
          </a:xfrm>
          <a:prstGeom prst="rect">
            <a:avLst/>
          </a:prstGeom>
        </p:spPr>
      </p:pic>
    </p:spTree>
    <p:extLst>
      <p:ext uri="{BB962C8B-B14F-4D97-AF65-F5344CB8AC3E}">
        <p14:creationId xmlns:p14="http://schemas.microsoft.com/office/powerpoint/2010/main" val="900163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44262C47-4048-397F-9F85-6A8503F5620C}"/>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Rectangle 31">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Content Placeholder 10" descr="Diagram text. EHDI Clinical Workflow.">
            <a:extLst>
              <a:ext uri="{FF2B5EF4-FFF2-40B4-BE49-F238E27FC236}">
                <a16:creationId xmlns:a16="http://schemas.microsoft.com/office/drawing/2014/main" id="{7755E0D9-F224-29E0-1258-E2891BFDCB7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997"/>
          <a:stretch>
            <a:fillRect/>
          </a:stretch>
        </p:blipFill>
        <p:spPr>
          <a:xfrm>
            <a:off x="641180" y="1277599"/>
            <a:ext cx="6410084" cy="4316862"/>
          </a:xfrm>
          <a:prstGeom prst="rect">
            <a:avLst/>
          </a:prstGeom>
        </p:spPr>
      </p:pic>
      <p:sp>
        <p:nvSpPr>
          <p:cNvPr id="34" name="Rectangle 33">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descr="A picture containing a small child with a cochlear implant. ">
            <a:extLst>
              <a:ext uri="{FF2B5EF4-FFF2-40B4-BE49-F238E27FC236}">
                <a16:creationId xmlns:a16="http://schemas.microsoft.com/office/drawing/2014/main" id="{9ED11869-81B8-0F67-6B17-298EE668583D}"/>
              </a:ext>
            </a:extLst>
          </p:cNvPr>
          <p:cNvPicPr>
            <a:picLocks noChangeAspect="1"/>
          </p:cNvPicPr>
          <p:nvPr/>
        </p:nvPicPr>
        <p:blipFill>
          <a:blip r:embed="rId3">
            <a:extLst>
              <a:ext uri="{28A0092B-C50C-407E-A947-70E740481C1C}">
                <a14:useLocalDpi xmlns:a14="http://schemas.microsoft.com/office/drawing/2010/main" val="0"/>
              </a:ext>
            </a:extLst>
          </a:blip>
          <a:srcRect l="9154" r="16789"/>
          <a:stretch>
            <a:fillRect/>
          </a:stretch>
        </p:blipFill>
        <p:spPr>
          <a:xfrm>
            <a:off x="8126697" y="643467"/>
            <a:ext cx="2993297" cy="2475653"/>
          </a:xfrm>
          <a:prstGeom prst="rect">
            <a:avLst/>
          </a:prstGeom>
        </p:spPr>
      </p:pic>
      <p:sp>
        <p:nvSpPr>
          <p:cNvPr id="36" name="Rectangle 35">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Picture 14" descr="A small child with two hearing aids. ">
            <a:extLst>
              <a:ext uri="{FF2B5EF4-FFF2-40B4-BE49-F238E27FC236}">
                <a16:creationId xmlns:a16="http://schemas.microsoft.com/office/drawing/2014/main" id="{DE3A724F-4DF8-65F2-C3CE-357F8CB5A0FE}"/>
              </a:ext>
            </a:extLst>
          </p:cNvPr>
          <p:cNvPicPr>
            <a:picLocks noChangeAspect="1"/>
          </p:cNvPicPr>
          <p:nvPr/>
        </p:nvPicPr>
        <p:blipFill>
          <a:blip r:embed="rId4">
            <a:extLst>
              <a:ext uri="{28A0092B-C50C-407E-A947-70E740481C1C}">
                <a14:useLocalDpi xmlns:a14="http://schemas.microsoft.com/office/drawing/2010/main" val="0"/>
              </a:ext>
            </a:extLst>
          </a:blip>
          <a:srcRect l="10019" r="11766" b="-3"/>
          <a:stretch>
            <a:fillRect/>
          </a:stretch>
        </p:blipFill>
        <p:spPr>
          <a:xfrm>
            <a:off x="7968076" y="3742463"/>
            <a:ext cx="3328997" cy="2245220"/>
          </a:xfrm>
          <a:prstGeom prst="rect">
            <a:avLst/>
          </a:prstGeom>
        </p:spPr>
      </p:pic>
      <p:sp>
        <p:nvSpPr>
          <p:cNvPr id="19" name="TextBox 18">
            <a:extLst>
              <a:ext uri="{FF2B5EF4-FFF2-40B4-BE49-F238E27FC236}">
                <a16:creationId xmlns:a16="http://schemas.microsoft.com/office/drawing/2014/main" id="{B49A42A9-115B-68C6-B9D9-267609A2BE2D}"/>
              </a:ext>
              <a:ext uri="{C183D7F6-B498-43B3-948B-1728B52AA6E4}">
                <adec:decorative xmlns:adec="http://schemas.microsoft.com/office/drawing/2017/decorative" val="1"/>
              </a:ext>
            </a:extLst>
          </p:cNvPr>
          <p:cNvSpPr txBox="1"/>
          <p:nvPr/>
        </p:nvSpPr>
        <p:spPr>
          <a:xfrm>
            <a:off x="0" y="6136697"/>
            <a:ext cx="12192000" cy="723275"/>
          </a:xfrm>
          <a:prstGeom prst="rect">
            <a:avLst/>
          </a:prstGeom>
          <a:solidFill>
            <a:srgbClr val="00386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descr="Text. Team Kentucky Cabinet for Health and Family Services.">
            <a:extLst>
              <a:ext uri="{FF2B5EF4-FFF2-40B4-BE49-F238E27FC236}">
                <a16:creationId xmlns:a16="http://schemas.microsoft.com/office/drawing/2014/main" id="{29B475CB-C1DF-DCD7-FB45-FB0AC823BB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spTree>
    <p:extLst>
      <p:ext uri="{BB962C8B-B14F-4D97-AF65-F5344CB8AC3E}">
        <p14:creationId xmlns:p14="http://schemas.microsoft.com/office/powerpoint/2010/main" val="1356197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2C2E0F-DD9B-63CF-807D-C4F02FE1C69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Image Text. The Kentucky Commission on the Deaf and Hard of Hearing. Eliminating barriers to meet the social, economic, cultural, and intellectual needs of deaf and hard of hearing Kentuckians through: leadership, education, advocacy, and more...">
            <a:extLst>
              <a:ext uri="{FF2B5EF4-FFF2-40B4-BE49-F238E27FC236}">
                <a16:creationId xmlns:a16="http://schemas.microsoft.com/office/drawing/2014/main" id="{BCEE2A2C-C823-C274-F40C-E9E298C6BCE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080851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F74DB8-D130-46C4-C8F6-EE5A190BE37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Image text. KEIS: Kentucky Early Intervention System. Support and services for families with children who have developmental delays or disabilities. ">
            <a:extLst>
              <a:ext uri="{FF2B5EF4-FFF2-40B4-BE49-F238E27FC236}">
                <a16:creationId xmlns:a16="http://schemas.microsoft.com/office/drawing/2014/main" id="{0638EB8B-B4EB-6B65-FAA5-29F21307A35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701999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graphic the Our Health Kentucky Home campaign used to encourage Kentuckians to eat, exercise, and engage. ">
            <a:extLst>
              <a:ext uri="{FF2B5EF4-FFF2-40B4-BE49-F238E27FC236}">
                <a16:creationId xmlns:a16="http://schemas.microsoft.com/office/drawing/2014/main" id="{8026FE66-6E8F-187C-CA8B-7E6DF3728D4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8427"/>
          <a:stretch>
            <a:fillRect/>
          </a:stretch>
        </p:blipFill>
        <p:spPr>
          <a:xfrm>
            <a:off x="20" y="1282"/>
            <a:ext cx="12191980" cy="6856718"/>
          </a:xfrm>
          <a:prstGeom prst="rect">
            <a:avLst/>
          </a:prstGeom>
        </p:spPr>
      </p:pic>
    </p:spTree>
    <p:extLst>
      <p:ext uri="{BB962C8B-B14F-4D97-AF65-F5344CB8AC3E}">
        <p14:creationId xmlns:p14="http://schemas.microsoft.com/office/powerpoint/2010/main" val="4119914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EF05C8-8D43-C89B-A2BE-605C9EC647BA}"/>
              </a:ext>
            </a:extLst>
          </p:cNvPr>
          <p:cNvSpPr>
            <a:spLocks noGrp="1"/>
          </p:cNvSpPr>
          <p:nvPr>
            <p:ph type="title"/>
          </p:nvPr>
        </p:nvSpPr>
        <p:spPr/>
        <p:txBody>
          <a:bodyPr/>
          <a:lstStyle/>
          <a:p>
            <a:r>
              <a:rPr lang="en-US" dirty="0"/>
              <a:t>Resources</a:t>
            </a:r>
          </a:p>
        </p:txBody>
      </p:sp>
      <p:graphicFrame>
        <p:nvGraphicFramePr>
          <p:cNvPr id="7" name="Content Placeholder 4" descr="A table with resources for items related to children with special health care needs. ">
            <a:extLst>
              <a:ext uri="{FF2B5EF4-FFF2-40B4-BE49-F238E27FC236}">
                <a16:creationId xmlns:a16="http://schemas.microsoft.com/office/drawing/2014/main" id="{763F8746-21BE-5882-9C26-8F6B3616C6F9}"/>
              </a:ext>
            </a:extLst>
          </p:cNvPr>
          <p:cNvGraphicFramePr>
            <a:graphicFrameLocks noGrp="1"/>
          </p:cNvGraphicFramePr>
          <p:nvPr>
            <p:ph idx="1"/>
            <p:extLst>
              <p:ext uri="{D42A27DB-BD31-4B8C-83A1-F6EECF244321}">
                <p14:modId xmlns:p14="http://schemas.microsoft.com/office/powerpoint/2010/main" val="69913106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7B2E5EE5-6F71-2438-C347-06D0F5ADBF03}"/>
              </a:ext>
              <a:ext uri="{C183D7F6-B498-43B3-948B-1728B52AA6E4}">
                <adec:decorative xmlns:adec="http://schemas.microsoft.com/office/drawing/2017/decorative" val="1"/>
              </a:ext>
            </a:extLst>
          </p:cNvPr>
          <p:cNvSpPr txBox="1"/>
          <p:nvPr/>
        </p:nvSpPr>
        <p:spPr>
          <a:xfrm>
            <a:off x="0" y="6136697"/>
            <a:ext cx="12192000" cy="723275"/>
          </a:xfrm>
          <a:prstGeom prst="rect">
            <a:avLst/>
          </a:prstGeom>
          <a:solidFill>
            <a:srgbClr val="00386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Image Text. Team Kentucky Cabinet for Health and Family Services.">
            <a:extLst>
              <a:ext uri="{FF2B5EF4-FFF2-40B4-BE49-F238E27FC236}">
                <a16:creationId xmlns:a16="http://schemas.microsoft.com/office/drawing/2014/main" id="{3AAE2FEF-89EF-A059-FA17-4E401C9CAF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517" y="6206861"/>
            <a:ext cx="1187080" cy="621804"/>
          </a:xfrm>
          <a:prstGeom prst="rect">
            <a:avLst/>
          </a:prstGeom>
        </p:spPr>
      </p:pic>
    </p:spTree>
    <p:extLst>
      <p:ext uri="{BB962C8B-B14F-4D97-AF65-F5344CB8AC3E}">
        <p14:creationId xmlns:p14="http://schemas.microsoft.com/office/powerpoint/2010/main" val="364741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BFDFF-48AE-E439-64A3-8E6F2BB5C37A}"/>
              </a:ext>
            </a:extLst>
          </p:cNvPr>
          <p:cNvSpPr>
            <a:spLocks noGrp="1"/>
          </p:cNvSpPr>
          <p:nvPr>
            <p:ph type="ctrTitle"/>
          </p:nvPr>
        </p:nvSpPr>
        <p:spPr>
          <a:xfrm>
            <a:off x="1524000" y="3429000"/>
            <a:ext cx="9144000" cy="1257214"/>
          </a:xfrm>
        </p:spPr>
        <p:txBody>
          <a:bodyPr/>
          <a:lstStyle/>
          <a:p>
            <a:r>
              <a:rPr lang="en-US" u="sng" dirty="0">
                <a:solidFill>
                  <a:srgbClr val="6BB5DD"/>
                </a:solidFill>
              </a:rPr>
              <a:t>Sister Agency Spotlight – Department of Public Health with Flu Season</a:t>
            </a:r>
          </a:p>
        </p:txBody>
      </p:sp>
    </p:spTree>
    <p:extLst>
      <p:ext uri="{BB962C8B-B14F-4D97-AF65-F5344CB8AC3E}">
        <p14:creationId xmlns:p14="http://schemas.microsoft.com/office/powerpoint/2010/main" val="1302981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87" y="424759"/>
            <a:ext cx="10515600" cy="1325563"/>
          </a:xfrm>
        </p:spPr>
        <p:txBody>
          <a:bodyPr/>
          <a:lstStyle/>
          <a:p>
            <a:r>
              <a:rPr lang="en-US" dirty="0"/>
              <a:t>Medicaid Enrollment Trend</a:t>
            </a:r>
          </a:p>
        </p:txBody>
      </p:sp>
      <p:sp>
        <p:nvSpPr>
          <p:cNvPr id="7" name="Slide Number Placeholder 3">
            <a:extLst>
              <a:ext uri="{FF2B5EF4-FFF2-40B4-BE49-F238E27FC236}">
                <a16:creationId xmlns:a16="http://schemas.microsoft.com/office/drawing/2014/main" id="{A4301207-4B25-45B8-9550-9F1ECFDAFD79}"/>
              </a:ext>
            </a:extLst>
          </p:cNvPr>
          <p:cNvSpPr txBox="1">
            <a:spLocks/>
          </p:cNvSpPr>
          <p:nvPr/>
        </p:nvSpPr>
        <p:spPr>
          <a:xfrm>
            <a:off x="135143" y="628915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727CFF0-8AF3-4D5D-9D11-7D9475288EEF}" type="slidenum">
              <a:rPr kumimoji="0" lang="en-US" sz="2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3" name="Chart 12" descr="A graph depicting the Medicaid Enrollment Trend from Jan. 2023 to Jan. 2026, showing a downward trend.">
            <a:extLst>
              <a:ext uri="{FF2B5EF4-FFF2-40B4-BE49-F238E27FC236}">
                <a16:creationId xmlns:a16="http://schemas.microsoft.com/office/drawing/2014/main" id="{CC1A7966-A41C-52ED-2DC0-426D85513B6E}"/>
              </a:ext>
            </a:extLst>
          </p:cNvPr>
          <p:cNvGraphicFramePr/>
          <p:nvPr>
            <p:extLst>
              <p:ext uri="{D42A27DB-BD31-4B8C-83A1-F6EECF244321}">
                <p14:modId xmlns:p14="http://schemas.microsoft.com/office/powerpoint/2010/main" val="101313191"/>
              </p:ext>
            </p:extLst>
          </p:nvPr>
        </p:nvGraphicFramePr>
        <p:xfrm>
          <a:off x="309092" y="1171977"/>
          <a:ext cx="11372045" cy="49663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7787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7F475-5D53-472E-02F1-F77612838FBA}"/>
              </a:ext>
            </a:extLst>
          </p:cNvPr>
          <p:cNvSpPr>
            <a:spLocks noGrp="1"/>
          </p:cNvSpPr>
          <p:nvPr>
            <p:ph type="ctrTitle"/>
          </p:nvPr>
        </p:nvSpPr>
        <p:spPr>
          <a:xfrm>
            <a:off x="372578" y="2741314"/>
            <a:ext cx="11292840" cy="687686"/>
          </a:xfrm>
        </p:spPr>
        <p:txBody>
          <a:bodyPr>
            <a:normAutofit fontScale="90000"/>
          </a:bodyPr>
          <a:lstStyle/>
          <a:p>
            <a:br>
              <a:rPr lang="en-US" dirty="0"/>
            </a:br>
            <a:br>
              <a:rPr lang="en-US" dirty="0"/>
            </a:br>
            <a:br>
              <a:rPr lang="en-US" dirty="0"/>
            </a:br>
            <a:r>
              <a:rPr lang="en-US" dirty="0"/>
              <a:t>Spotlight on </a:t>
            </a:r>
            <a:br>
              <a:rPr lang="en-US" dirty="0"/>
            </a:br>
            <a:r>
              <a:rPr lang="en-US" dirty="0"/>
              <a:t>Vaccines and Influenza</a:t>
            </a:r>
            <a:br>
              <a:rPr lang="en-US" sz="1200" dirty="0"/>
            </a:br>
            <a:br>
              <a:rPr lang="en-US" sz="1200" dirty="0"/>
            </a:br>
            <a:br>
              <a:rPr lang="en-US" dirty="0"/>
            </a:br>
            <a:r>
              <a:rPr lang="en-US" sz="2700" dirty="0">
                <a:solidFill>
                  <a:srgbClr val="62BCF0"/>
                </a:solidFill>
              </a:rPr>
              <a:t>Kathleen Winter, PhD, MPH</a:t>
            </a:r>
          </a:p>
        </p:txBody>
      </p:sp>
      <p:sp>
        <p:nvSpPr>
          <p:cNvPr id="4" name="Text Placeholder 3">
            <a:extLst>
              <a:ext uri="{FF2B5EF4-FFF2-40B4-BE49-F238E27FC236}">
                <a16:creationId xmlns:a16="http://schemas.microsoft.com/office/drawing/2014/main" id="{09DBF9EA-FF51-D41F-BE37-162CBB44FB5F}"/>
              </a:ext>
            </a:extLst>
          </p:cNvPr>
          <p:cNvSpPr>
            <a:spLocks noGrp="1"/>
          </p:cNvSpPr>
          <p:nvPr>
            <p:ph type="body" sz="quarter" idx="10"/>
          </p:nvPr>
        </p:nvSpPr>
        <p:spPr>
          <a:xfrm>
            <a:off x="449580" y="3627139"/>
            <a:ext cx="11292840" cy="687685"/>
          </a:xfrm>
        </p:spPr>
        <p:txBody>
          <a:bodyPr>
            <a:normAutofit/>
          </a:bodyPr>
          <a:lstStyle/>
          <a:p>
            <a:r>
              <a:rPr lang="en-US" dirty="0"/>
              <a:t>January 15, 2026</a:t>
            </a:r>
          </a:p>
        </p:txBody>
      </p:sp>
      <p:sp>
        <p:nvSpPr>
          <p:cNvPr id="5" name="Text Placeholder 4">
            <a:extLst>
              <a:ext uri="{FF2B5EF4-FFF2-40B4-BE49-F238E27FC236}">
                <a16:creationId xmlns:a16="http://schemas.microsoft.com/office/drawing/2014/main" id="{5B222397-5557-F08E-DE8A-39CFB6779553}"/>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9281201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049A-3ED0-488C-123F-98353D76841E}"/>
              </a:ext>
            </a:extLst>
          </p:cNvPr>
          <p:cNvSpPr>
            <a:spLocks noGrp="1"/>
          </p:cNvSpPr>
          <p:nvPr>
            <p:ph type="title"/>
          </p:nvPr>
        </p:nvSpPr>
        <p:spPr/>
        <p:txBody>
          <a:bodyPr/>
          <a:lstStyle/>
          <a:p>
            <a:r>
              <a:rPr lang="en-US" dirty="0"/>
              <a:t>KDPH vaccine letter 1/7/2026</a:t>
            </a:r>
          </a:p>
        </p:txBody>
      </p:sp>
      <p:sp>
        <p:nvSpPr>
          <p:cNvPr id="3" name="Content Placeholder 2">
            <a:extLst>
              <a:ext uri="{FF2B5EF4-FFF2-40B4-BE49-F238E27FC236}">
                <a16:creationId xmlns:a16="http://schemas.microsoft.com/office/drawing/2014/main" id="{312E6B29-AA07-BCC6-4B9E-E525D85961AA}"/>
              </a:ext>
            </a:extLst>
          </p:cNvPr>
          <p:cNvSpPr>
            <a:spLocks noGrp="1"/>
          </p:cNvSpPr>
          <p:nvPr>
            <p:ph idx="1"/>
          </p:nvPr>
        </p:nvSpPr>
        <p:spPr/>
        <p:txBody>
          <a:bodyPr>
            <a:normAutofit fontScale="92500" lnSpcReduction="10000"/>
          </a:bodyPr>
          <a:lstStyle/>
          <a:p>
            <a:r>
              <a:rPr lang="en-US" dirty="0"/>
              <a:t>KDPH continues to recommend that health care providers follow childhood immunization schedules published by the </a:t>
            </a:r>
            <a:r>
              <a:rPr lang="en-US" u="sng" dirty="0">
                <a:hlinkClick r:id="rId2"/>
              </a:rPr>
              <a:t>American Academy of Pediatrics</a:t>
            </a:r>
            <a:r>
              <a:rPr lang="en-US" dirty="0"/>
              <a:t> and the </a:t>
            </a:r>
            <a:r>
              <a:rPr lang="en-US" u="sng" dirty="0">
                <a:hlinkClick r:id="rId3"/>
              </a:rPr>
              <a:t>American Academy of Family Physicians</a:t>
            </a:r>
            <a:r>
              <a:rPr lang="en-US" dirty="0"/>
              <a:t> and that families consult with their health care providers to make informed decisions about their health.</a:t>
            </a:r>
          </a:p>
          <a:p>
            <a:r>
              <a:rPr lang="en-US" sz="2800" dirty="0">
                <a:effectLst/>
                <a:latin typeface="Calibri" panose="020F0502020204030204" pitchFamily="34" charset="0"/>
                <a:ea typeface="Times New Roman" panose="02020603050405020304" pitchFamily="18" charset="0"/>
                <a:cs typeface="Times New Roman" panose="02020603050405020304" pitchFamily="18" charset="0"/>
              </a:rPr>
              <a:t>All vaccines recommended by CDC as of December 31, 2025, remain covered by the Vaccines for Children Program and by insurance plans subject to the Affordable Care Act, including Medicaid, without cost sharing. </a:t>
            </a:r>
          </a:p>
          <a:p>
            <a:r>
              <a:rPr lang="en-US" dirty="0"/>
              <a:t>Kentucky’s school and childcare immunization requirements remain unchanged by any federal action to date, including the recent federal reorganization of the CDC schedule. These state requirements are established in state law and in regulations, including 902 KAR 2:060.</a:t>
            </a:r>
          </a:p>
          <a:p>
            <a:endParaRPr lang="en-US" dirty="0"/>
          </a:p>
        </p:txBody>
      </p:sp>
      <p:sp>
        <p:nvSpPr>
          <p:cNvPr id="4" name="Slide Number Placeholder 3">
            <a:extLst>
              <a:ext uri="{FF2B5EF4-FFF2-40B4-BE49-F238E27FC236}">
                <a16:creationId xmlns:a16="http://schemas.microsoft.com/office/drawing/2014/main" id="{FFC4CBD6-8872-A661-6BFB-75AE08CAA97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8925F-B6BB-49B0-9469-5285B9C99CB3}" type="slidenum">
              <a:rPr kumimoji="0" lang="en-US" sz="1600" b="0" i="0" u="none" strike="noStrike" kern="1200" cap="none" spc="0" normalizeH="0" baseline="0" noProof="0" smtClean="0">
                <a:ln>
                  <a:noFill/>
                </a:ln>
                <a:solidFill>
                  <a:srgbClr val="D8D8D8">
                    <a:lumMod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dirty="0">
              <a:ln>
                <a:noFill/>
              </a:ln>
              <a:solidFill>
                <a:srgbClr val="D8D8D8">
                  <a:lumMod val="25000"/>
                </a:srgbClr>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6D1A760B-900E-7F12-58FB-75F9A7CED177}"/>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518163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DEE80-E39A-B147-C979-071BF8493934}"/>
              </a:ext>
            </a:extLst>
          </p:cNvPr>
          <p:cNvSpPr>
            <a:spLocks noGrp="1"/>
          </p:cNvSpPr>
          <p:nvPr>
            <p:ph type="title"/>
          </p:nvPr>
        </p:nvSpPr>
        <p:spPr/>
        <p:txBody>
          <a:bodyPr/>
          <a:lstStyle/>
          <a:p>
            <a:r>
              <a:rPr lang="en-US" dirty="0"/>
              <a:t>www.coveryourcough.ky.gov</a:t>
            </a:r>
          </a:p>
        </p:txBody>
      </p:sp>
      <p:sp>
        <p:nvSpPr>
          <p:cNvPr id="4" name="Slide Number Placeholder 3">
            <a:extLst>
              <a:ext uri="{FF2B5EF4-FFF2-40B4-BE49-F238E27FC236}">
                <a16:creationId xmlns:a16="http://schemas.microsoft.com/office/drawing/2014/main" id="{2EA8009D-CFFE-39F3-9984-A1A3DCCEE13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8925F-B6BB-49B0-9469-5285B9C99CB3}" type="slidenum">
              <a:rPr kumimoji="0" lang="en-US" sz="1600" b="0" i="0" u="none" strike="noStrike" kern="1200" cap="none" spc="0" normalizeH="0" baseline="0" noProof="0" smtClean="0">
                <a:ln>
                  <a:noFill/>
                </a:ln>
                <a:solidFill>
                  <a:srgbClr val="D8D8D8">
                    <a:lumMod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dirty="0">
              <a:ln>
                <a:noFill/>
              </a:ln>
              <a:solidFill>
                <a:srgbClr val="D8D8D8">
                  <a:lumMod val="25000"/>
                </a:srgbClr>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A25AF44E-061D-BF26-2A92-ECF5B10D3CC6}"/>
              </a:ext>
            </a:extLst>
          </p:cNvPr>
          <p:cNvSpPr>
            <a:spLocks noGrp="1"/>
          </p:cNvSpPr>
          <p:nvPr>
            <p:ph type="body" sz="half" idx="2"/>
          </p:nvPr>
        </p:nvSpPr>
        <p:spPr/>
        <p:txBody>
          <a:bodyPr/>
          <a:lstStyle/>
          <a:p>
            <a:endParaRPr lang="en-US"/>
          </a:p>
        </p:txBody>
      </p:sp>
      <p:pic>
        <p:nvPicPr>
          <p:cNvPr id="15" name="Content Placeholder 14" descr="A screenshot of the www.coveryourcough.ky.gov site. ">
            <a:extLst>
              <a:ext uri="{FF2B5EF4-FFF2-40B4-BE49-F238E27FC236}">
                <a16:creationId xmlns:a16="http://schemas.microsoft.com/office/drawing/2014/main" id="{0E06D9AF-A10C-15EC-1E40-6F0C91DE6A36}"/>
              </a:ext>
            </a:extLst>
          </p:cNvPr>
          <p:cNvPicPr>
            <a:picLocks noGrp="1" noChangeAspect="1"/>
          </p:cNvPicPr>
          <p:nvPr>
            <p:ph idx="1"/>
          </p:nvPr>
        </p:nvPicPr>
        <p:blipFill>
          <a:blip r:embed="rId2"/>
          <a:srcRect l="24850" t="17524" r="34435" b="17692"/>
          <a:stretch/>
        </p:blipFill>
        <p:spPr>
          <a:xfrm>
            <a:off x="2630449" y="1447800"/>
            <a:ext cx="6237104" cy="5334367"/>
          </a:xfrm>
        </p:spPr>
      </p:pic>
    </p:spTree>
    <p:extLst>
      <p:ext uri="{BB962C8B-B14F-4D97-AF65-F5344CB8AC3E}">
        <p14:creationId xmlns:p14="http://schemas.microsoft.com/office/powerpoint/2010/main" val="10636965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71795-06EF-3CE0-0D26-2DE88A4270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FDDBA0-5B6F-0798-8B84-0D9569663EB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E183BBCC-53EE-2CFA-4906-3AD697D5226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8925F-B6BB-49B0-9469-5285B9C99CB3}" type="slidenum">
              <a:rPr kumimoji="0" lang="en-US" sz="1600" b="0" i="0" u="none" strike="noStrike" kern="1200" cap="none" spc="0" normalizeH="0" baseline="0" noProof="0" smtClean="0">
                <a:ln>
                  <a:noFill/>
                </a:ln>
                <a:solidFill>
                  <a:srgbClr val="D8D8D8">
                    <a:lumMod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dirty="0">
              <a:ln>
                <a:noFill/>
              </a:ln>
              <a:solidFill>
                <a:srgbClr val="D8D8D8">
                  <a:lumMod val="25000"/>
                </a:srgbClr>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8DAEB2FF-62FD-FD46-1509-973055E16E35}"/>
              </a:ext>
            </a:extLst>
          </p:cNvPr>
          <p:cNvSpPr>
            <a:spLocks noGrp="1"/>
          </p:cNvSpPr>
          <p:nvPr>
            <p:ph type="body" sz="half" idx="2"/>
          </p:nvPr>
        </p:nvSpPr>
        <p:spPr/>
        <p:txBody>
          <a:bodyPr/>
          <a:lstStyle/>
          <a:p>
            <a:r>
              <a:rPr lang="en-US" dirty="0"/>
              <a:t>https://dashboard.chfs.ky.gov/views/DPHRSP001RespiratoryDiseases/HospitalizationsandEDVisits?%3Aembed=y&amp;%3AisGuestRedirectFromVizportal=y</a:t>
            </a:r>
          </a:p>
        </p:txBody>
      </p:sp>
      <p:grpSp>
        <p:nvGrpSpPr>
          <p:cNvPr id="10" name="Group 9" descr="Two graphs depicting respiratory illnesses by week. ">
            <a:extLst>
              <a:ext uri="{FF2B5EF4-FFF2-40B4-BE49-F238E27FC236}">
                <a16:creationId xmlns:a16="http://schemas.microsoft.com/office/drawing/2014/main" id="{78DA5A04-60F9-F7B2-51FA-F2A4DE8423A9}"/>
              </a:ext>
            </a:extLst>
          </p:cNvPr>
          <p:cNvGrpSpPr/>
          <p:nvPr/>
        </p:nvGrpSpPr>
        <p:grpSpPr>
          <a:xfrm>
            <a:off x="357186" y="0"/>
            <a:ext cx="11164782" cy="5967339"/>
            <a:chOff x="357186" y="0"/>
            <a:chExt cx="11164782" cy="5967339"/>
          </a:xfrm>
        </p:grpSpPr>
        <p:pic>
          <p:nvPicPr>
            <p:cNvPr id="7" name="Picture 6">
              <a:extLst>
                <a:ext uri="{FF2B5EF4-FFF2-40B4-BE49-F238E27FC236}">
                  <a16:creationId xmlns:a16="http://schemas.microsoft.com/office/drawing/2014/main" id="{B57FB200-49CD-0CD9-7828-C03A3E043894}"/>
                </a:ext>
              </a:extLst>
            </p:cNvPr>
            <p:cNvPicPr>
              <a:picLocks noChangeAspect="1"/>
            </p:cNvPicPr>
            <p:nvPr/>
          </p:nvPicPr>
          <p:blipFill>
            <a:blip r:embed="rId2"/>
            <a:srcRect l="10430" t="11628" r="11524" b="19041"/>
            <a:stretch/>
          </p:blipFill>
          <p:spPr>
            <a:xfrm>
              <a:off x="357186" y="0"/>
              <a:ext cx="11164782" cy="5329929"/>
            </a:xfrm>
            <a:prstGeom prst="rect">
              <a:avLst/>
            </a:prstGeom>
          </p:spPr>
        </p:pic>
        <p:pic>
          <p:nvPicPr>
            <p:cNvPr id="8" name="Picture 7">
              <a:extLst>
                <a:ext uri="{FF2B5EF4-FFF2-40B4-BE49-F238E27FC236}">
                  <a16:creationId xmlns:a16="http://schemas.microsoft.com/office/drawing/2014/main" id="{1A988A53-BDB1-955B-A847-FE4C2A3186AA}"/>
                </a:ext>
              </a:extLst>
            </p:cNvPr>
            <p:cNvPicPr>
              <a:picLocks noChangeAspect="1"/>
            </p:cNvPicPr>
            <p:nvPr/>
          </p:nvPicPr>
          <p:blipFill>
            <a:blip r:embed="rId2"/>
            <a:srcRect l="19141" t="26925" r="22383" b="19041"/>
            <a:stretch/>
          </p:blipFill>
          <p:spPr>
            <a:xfrm>
              <a:off x="357187" y="478553"/>
              <a:ext cx="11053337" cy="5488786"/>
            </a:xfrm>
            <a:prstGeom prst="rect">
              <a:avLst/>
            </a:prstGeom>
          </p:spPr>
        </p:pic>
      </p:grpSp>
    </p:spTree>
    <p:extLst>
      <p:ext uri="{BB962C8B-B14F-4D97-AF65-F5344CB8AC3E}">
        <p14:creationId xmlns:p14="http://schemas.microsoft.com/office/powerpoint/2010/main" val="42912720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75095-87B1-8CAE-FDD8-21CF4272F8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C1096C-4D30-FB02-DFC5-2FCC708F4B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4FDC25-E52C-73DA-0D93-402BE2C1F993}"/>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C7B61D1-ADFE-1B01-A1AC-E0EE8C23AEE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8925F-B6BB-49B0-9469-5285B9C99CB3}" type="slidenum">
              <a:rPr kumimoji="0" lang="en-US" sz="1600" b="0" i="0" u="none" strike="noStrike" kern="1200" cap="none" spc="0" normalizeH="0" baseline="0" noProof="0" smtClean="0">
                <a:ln>
                  <a:noFill/>
                </a:ln>
                <a:solidFill>
                  <a:srgbClr val="D8D8D8">
                    <a:lumMod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dirty="0">
              <a:ln>
                <a:noFill/>
              </a:ln>
              <a:solidFill>
                <a:srgbClr val="D8D8D8">
                  <a:lumMod val="25000"/>
                </a:srgbClr>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9DE29938-8006-D9AC-3D2A-0968F2B63038}"/>
              </a:ext>
            </a:extLst>
          </p:cNvPr>
          <p:cNvSpPr>
            <a:spLocks noGrp="1"/>
          </p:cNvSpPr>
          <p:nvPr>
            <p:ph type="body" sz="half" idx="2"/>
          </p:nvPr>
        </p:nvSpPr>
        <p:spPr/>
        <p:txBody>
          <a:bodyPr/>
          <a:lstStyle/>
          <a:p>
            <a:r>
              <a:rPr lang="en-US" dirty="0"/>
              <a:t>https://dashboard.chfs.ky.gov/views/DPHRSP001RespiratoryDiseases/HospitalizationsandEDVisits?%3Aembed=y&amp;%3AisGuestRedirectFromVizportal=y</a:t>
            </a:r>
          </a:p>
        </p:txBody>
      </p:sp>
      <p:pic>
        <p:nvPicPr>
          <p:cNvPr id="7" name="Picture 6" descr="Two graphs depicting pediatric cases associated with respiratory illness by week. ">
            <a:extLst>
              <a:ext uri="{FF2B5EF4-FFF2-40B4-BE49-F238E27FC236}">
                <a16:creationId xmlns:a16="http://schemas.microsoft.com/office/drawing/2014/main" id="{8F910B3A-B11D-FCF3-CFA9-854D1AD9E766}"/>
              </a:ext>
            </a:extLst>
          </p:cNvPr>
          <p:cNvPicPr>
            <a:picLocks noChangeAspect="1"/>
          </p:cNvPicPr>
          <p:nvPr/>
        </p:nvPicPr>
        <p:blipFill>
          <a:blip r:embed="rId2"/>
          <a:srcRect l="10430" t="11628" r="11524" b="19041"/>
          <a:stretch/>
        </p:blipFill>
        <p:spPr>
          <a:xfrm>
            <a:off x="357186" y="0"/>
            <a:ext cx="11164782" cy="5329929"/>
          </a:xfrm>
          <a:prstGeom prst="rect">
            <a:avLst/>
          </a:prstGeom>
        </p:spPr>
      </p:pic>
      <p:pic>
        <p:nvPicPr>
          <p:cNvPr id="11" name="Picture 10" descr="Two graphs depicting pediatric cases associated with respiratory illnesses by week. ">
            <a:extLst>
              <a:ext uri="{FF2B5EF4-FFF2-40B4-BE49-F238E27FC236}">
                <a16:creationId xmlns:a16="http://schemas.microsoft.com/office/drawing/2014/main" id="{64F29B03-70FF-80B6-8932-8DBB3CCB9004}"/>
              </a:ext>
            </a:extLst>
          </p:cNvPr>
          <p:cNvPicPr>
            <a:picLocks noChangeAspect="1"/>
          </p:cNvPicPr>
          <p:nvPr/>
        </p:nvPicPr>
        <p:blipFill>
          <a:blip r:embed="rId3"/>
          <a:srcRect l="16641" t="28334" r="21835" b="13822"/>
          <a:stretch/>
        </p:blipFill>
        <p:spPr>
          <a:xfrm>
            <a:off x="357186" y="469902"/>
            <a:ext cx="11700860" cy="5913088"/>
          </a:xfrm>
          <a:prstGeom prst="rect">
            <a:avLst/>
          </a:prstGeom>
        </p:spPr>
      </p:pic>
      <p:sp>
        <p:nvSpPr>
          <p:cNvPr id="12" name="TextBox 11">
            <a:extLst>
              <a:ext uri="{FF2B5EF4-FFF2-40B4-BE49-F238E27FC236}">
                <a16:creationId xmlns:a16="http://schemas.microsoft.com/office/drawing/2014/main" id="{240A413A-518E-658E-BC1C-5FF009876A5C}"/>
              </a:ext>
            </a:extLst>
          </p:cNvPr>
          <p:cNvSpPr txBox="1"/>
          <p:nvPr/>
        </p:nvSpPr>
        <p:spPr>
          <a:xfrm>
            <a:off x="3957335" y="43420"/>
            <a:ext cx="45005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Pediatric cases only (&lt;18y)</a:t>
            </a:r>
          </a:p>
        </p:txBody>
      </p:sp>
    </p:spTree>
    <p:extLst>
      <p:ext uri="{BB962C8B-B14F-4D97-AF65-F5344CB8AC3E}">
        <p14:creationId xmlns:p14="http://schemas.microsoft.com/office/powerpoint/2010/main" val="18101744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1A202-4D4D-FB14-C1FD-B0496AE1A73B}"/>
              </a:ext>
            </a:extLst>
          </p:cNvPr>
          <p:cNvSpPr>
            <a:spLocks noGrp="1"/>
          </p:cNvSpPr>
          <p:nvPr>
            <p:ph type="title"/>
          </p:nvPr>
        </p:nvSpPr>
        <p:spPr/>
        <p:txBody>
          <a:bodyPr/>
          <a:lstStyle/>
          <a:p>
            <a:r>
              <a:rPr lang="en-US" dirty="0"/>
              <a:t>Influenza strains</a:t>
            </a:r>
          </a:p>
        </p:txBody>
      </p:sp>
      <p:sp>
        <p:nvSpPr>
          <p:cNvPr id="4" name="Slide Number Placeholder 3">
            <a:extLst>
              <a:ext uri="{FF2B5EF4-FFF2-40B4-BE49-F238E27FC236}">
                <a16:creationId xmlns:a16="http://schemas.microsoft.com/office/drawing/2014/main" id="{53BACA82-FC4A-A97D-8383-72598DE48AD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8925F-B6BB-49B0-9469-5285B9C99CB3}" type="slidenum">
              <a:rPr kumimoji="0" lang="en-US" sz="1600" b="0" i="0" u="none" strike="noStrike" kern="1200" cap="none" spc="0" normalizeH="0" baseline="0" noProof="0" smtClean="0">
                <a:ln>
                  <a:noFill/>
                </a:ln>
                <a:solidFill>
                  <a:srgbClr val="D8D8D8">
                    <a:lumMod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dirty="0">
              <a:ln>
                <a:noFill/>
              </a:ln>
              <a:solidFill>
                <a:srgbClr val="D8D8D8">
                  <a:lumMod val="25000"/>
                </a:srgbClr>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09EAF532-816D-AFD7-47C9-452809CFD02A}"/>
              </a:ext>
            </a:extLst>
          </p:cNvPr>
          <p:cNvSpPr>
            <a:spLocks noGrp="1"/>
          </p:cNvSpPr>
          <p:nvPr>
            <p:ph type="body" sz="half" idx="2"/>
          </p:nvPr>
        </p:nvSpPr>
        <p:spPr/>
        <p:txBody>
          <a:bodyPr/>
          <a:lstStyle/>
          <a:p>
            <a:endParaRPr lang="en-US"/>
          </a:p>
        </p:txBody>
      </p:sp>
      <p:pic>
        <p:nvPicPr>
          <p:cNvPr id="7" name="Picture 6" descr="A graph depicting influenza strain type frequency by season. ">
            <a:extLst>
              <a:ext uri="{FF2B5EF4-FFF2-40B4-BE49-F238E27FC236}">
                <a16:creationId xmlns:a16="http://schemas.microsoft.com/office/drawing/2014/main" id="{14BA468A-71E6-DC29-BB6D-3401C00C1B77}"/>
              </a:ext>
            </a:extLst>
          </p:cNvPr>
          <p:cNvPicPr>
            <a:picLocks noChangeAspect="1"/>
          </p:cNvPicPr>
          <p:nvPr/>
        </p:nvPicPr>
        <p:blipFill>
          <a:blip r:embed="rId2"/>
          <a:srcRect l="11953" t="23255" r="70469" b="45312"/>
          <a:stretch/>
        </p:blipFill>
        <p:spPr>
          <a:xfrm>
            <a:off x="0" y="1447800"/>
            <a:ext cx="5063499" cy="4866705"/>
          </a:xfrm>
          <a:prstGeom prst="rect">
            <a:avLst/>
          </a:prstGeom>
        </p:spPr>
      </p:pic>
      <p:pic>
        <p:nvPicPr>
          <p:cNvPr id="8" name="Picture 7" descr="A graph depicting the influenza strain subtype. ">
            <a:extLst>
              <a:ext uri="{FF2B5EF4-FFF2-40B4-BE49-F238E27FC236}">
                <a16:creationId xmlns:a16="http://schemas.microsoft.com/office/drawing/2014/main" id="{D333BF5A-8390-DAF3-F19B-20364F96D616}"/>
              </a:ext>
            </a:extLst>
          </p:cNvPr>
          <p:cNvPicPr>
            <a:picLocks noChangeAspect="1"/>
          </p:cNvPicPr>
          <p:nvPr/>
        </p:nvPicPr>
        <p:blipFill>
          <a:blip r:embed="rId2"/>
          <a:srcRect l="11953" t="55741" r="70469" b="12826"/>
          <a:stretch/>
        </p:blipFill>
        <p:spPr>
          <a:xfrm>
            <a:off x="6994546" y="1521392"/>
            <a:ext cx="5063500" cy="4866706"/>
          </a:xfrm>
          <a:prstGeom prst="rect">
            <a:avLst/>
          </a:prstGeom>
        </p:spPr>
      </p:pic>
      <p:sp>
        <p:nvSpPr>
          <p:cNvPr id="3" name="Content Placeholder 2">
            <a:extLst>
              <a:ext uri="{FF2B5EF4-FFF2-40B4-BE49-F238E27FC236}">
                <a16:creationId xmlns:a16="http://schemas.microsoft.com/office/drawing/2014/main" id="{4B16AD35-D357-ED3F-EB06-388AF235C1AF}"/>
              </a:ext>
            </a:extLst>
          </p:cNvPr>
          <p:cNvSpPr>
            <a:spLocks noGrp="1"/>
          </p:cNvSpPr>
          <p:nvPr>
            <p:ph idx="1"/>
          </p:nvPr>
        </p:nvSpPr>
        <p:spPr>
          <a:xfrm>
            <a:off x="4510265" y="3429000"/>
            <a:ext cx="3576459" cy="2567258"/>
          </a:xfrm>
        </p:spPr>
        <p:txBody>
          <a:bodyPr/>
          <a:lstStyle/>
          <a:p>
            <a:r>
              <a:rPr lang="en-US" dirty="0"/>
              <a:t>Nearly all typed samples are flu A(H3)</a:t>
            </a:r>
          </a:p>
          <a:p>
            <a:r>
              <a:rPr lang="en-US" dirty="0"/>
              <a:t>Likely subclade K</a:t>
            </a:r>
          </a:p>
        </p:txBody>
      </p:sp>
    </p:spTree>
    <p:extLst>
      <p:ext uri="{BB962C8B-B14F-4D97-AF65-F5344CB8AC3E}">
        <p14:creationId xmlns:p14="http://schemas.microsoft.com/office/powerpoint/2010/main" val="19815653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AF7CF-15C4-CF92-2B2C-DF5F328C67D5}"/>
              </a:ext>
            </a:extLst>
          </p:cNvPr>
          <p:cNvSpPr>
            <a:spLocks noGrp="1"/>
          </p:cNvSpPr>
          <p:nvPr>
            <p:ph type="title"/>
          </p:nvPr>
        </p:nvSpPr>
        <p:spPr/>
        <p:txBody>
          <a:bodyPr/>
          <a:lstStyle/>
          <a:p>
            <a:r>
              <a:rPr lang="en-US" dirty="0"/>
              <a:t>Influenza A(H3N2) Subclade K</a:t>
            </a:r>
          </a:p>
        </p:txBody>
      </p:sp>
      <p:sp>
        <p:nvSpPr>
          <p:cNvPr id="3" name="Content Placeholder 2">
            <a:extLst>
              <a:ext uri="{FF2B5EF4-FFF2-40B4-BE49-F238E27FC236}">
                <a16:creationId xmlns:a16="http://schemas.microsoft.com/office/drawing/2014/main" id="{984D8988-349B-6EF2-5794-D008D66584E9}"/>
              </a:ext>
            </a:extLst>
          </p:cNvPr>
          <p:cNvSpPr>
            <a:spLocks noGrp="1"/>
          </p:cNvSpPr>
          <p:nvPr>
            <p:ph idx="1"/>
          </p:nvPr>
        </p:nvSpPr>
        <p:spPr/>
        <p:txBody>
          <a:bodyPr/>
          <a:lstStyle/>
          <a:p>
            <a:r>
              <a:rPr lang="en-US" dirty="0"/>
              <a:t>Emerged in the southern hemisphere last summer, too late to be included in this season’s vaccine formulation.</a:t>
            </a:r>
          </a:p>
          <a:p>
            <a:r>
              <a:rPr lang="en-US" dirty="0"/>
              <a:t>Early speculation that this season’s vaccines would not work well against this strain due to the “mismatch”.</a:t>
            </a:r>
          </a:p>
          <a:p>
            <a:r>
              <a:rPr lang="en-US" dirty="0"/>
              <a:t>However, preliminary data from the </a:t>
            </a:r>
            <a:r>
              <a:rPr lang="en-US" dirty="0">
                <a:hlinkClick r:id="rId2"/>
              </a:rPr>
              <a:t>UK</a:t>
            </a:r>
            <a:r>
              <a:rPr lang="en-US" dirty="0"/>
              <a:t> and </a:t>
            </a:r>
            <a:r>
              <a:rPr lang="en-US" dirty="0">
                <a:hlinkClick r:id="rId3"/>
              </a:rPr>
              <a:t>USA</a:t>
            </a:r>
            <a:r>
              <a:rPr lang="en-US" dirty="0"/>
              <a:t> indicate that there is cross protection with this season’s vaccine.</a:t>
            </a:r>
          </a:p>
          <a:p>
            <a:pPr lvl="1"/>
            <a:r>
              <a:rPr lang="en-US" dirty="0"/>
              <a:t>70-75% for children and 30-40% for adults</a:t>
            </a:r>
          </a:p>
          <a:p>
            <a:r>
              <a:rPr lang="en-US" dirty="0"/>
              <a:t>H3N2 predominant flu seasons typically associated with more hospitalizations and deaths in older adults.</a:t>
            </a:r>
          </a:p>
          <a:p>
            <a:endParaRPr lang="en-US" dirty="0"/>
          </a:p>
        </p:txBody>
      </p:sp>
      <p:sp>
        <p:nvSpPr>
          <p:cNvPr id="4" name="Slide Number Placeholder 3">
            <a:extLst>
              <a:ext uri="{FF2B5EF4-FFF2-40B4-BE49-F238E27FC236}">
                <a16:creationId xmlns:a16="http://schemas.microsoft.com/office/drawing/2014/main" id="{CE962DF4-A9D5-074A-3F01-2FE12076957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8925F-B6BB-49B0-9469-5285B9C99CB3}" type="slidenum">
              <a:rPr kumimoji="0" lang="en-US" sz="1600" b="0" i="0" u="none" strike="noStrike" kern="1200" cap="none" spc="0" normalizeH="0" baseline="0" noProof="0" smtClean="0">
                <a:ln>
                  <a:noFill/>
                </a:ln>
                <a:solidFill>
                  <a:srgbClr val="D8D8D8">
                    <a:lumMod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dirty="0">
              <a:ln>
                <a:noFill/>
              </a:ln>
              <a:solidFill>
                <a:srgbClr val="D8D8D8">
                  <a:lumMod val="25000"/>
                </a:srgbClr>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744FC7FB-DEDB-43D2-D3B3-CE39C176F163}"/>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1947187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D650E-584B-238D-A229-072384905EE2}"/>
              </a:ext>
            </a:extLst>
          </p:cNvPr>
          <p:cNvSpPr>
            <a:spLocks noGrp="1"/>
          </p:cNvSpPr>
          <p:nvPr>
            <p:ph type="title"/>
          </p:nvPr>
        </p:nvSpPr>
        <p:spPr/>
        <p:txBody>
          <a:bodyPr/>
          <a:lstStyle/>
          <a:p>
            <a:r>
              <a:rPr lang="en-US" dirty="0"/>
              <a:t>Influenza Vaccine Uptake (as of 1/3/26)</a:t>
            </a:r>
          </a:p>
        </p:txBody>
      </p:sp>
      <p:sp>
        <p:nvSpPr>
          <p:cNvPr id="3" name="Content Placeholder 2">
            <a:extLst>
              <a:ext uri="{FF2B5EF4-FFF2-40B4-BE49-F238E27FC236}">
                <a16:creationId xmlns:a16="http://schemas.microsoft.com/office/drawing/2014/main" id="{B4224190-5C50-5BFF-C8C7-8C09D505AA7D}"/>
              </a:ext>
            </a:extLst>
          </p:cNvPr>
          <p:cNvSpPr>
            <a:spLocks noGrp="1"/>
          </p:cNvSpPr>
          <p:nvPr>
            <p:ph idx="1"/>
          </p:nvPr>
        </p:nvSpPr>
        <p:spPr/>
        <p:txBody>
          <a:bodyPr/>
          <a:lstStyle/>
          <a:p>
            <a:r>
              <a:rPr lang="en-US" dirty="0"/>
              <a:t>Adults 18+ years: </a:t>
            </a:r>
          </a:p>
          <a:p>
            <a:pPr lvl="1"/>
            <a:r>
              <a:rPr lang="en-US" dirty="0"/>
              <a:t>43.1% Nationally (41.6%-44.6%)</a:t>
            </a:r>
          </a:p>
          <a:p>
            <a:pPr lvl="1"/>
            <a:r>
              <a:rPr lang="en-US" b="1" dirty="0"/>
              <a:t>39.8% Kentucky </a:t>
            </a:r>
            <a:r>
              <a:rPr lang="en-US" dirty="0"/>
              <a:t>(35.1%-44.5%)</a:t>
            </a:r>
          </a:p>
          <a:p>
            <a:r>
              <a:rPr lang="en-US" dirty="0"/>
              <a:t> Children 6m-17 years: </a:t>
            </a:r>
          </a:p>
          <a:p>
            <a:pPr lvl="1"/>
            <a:r>
              <a:rPr lang="en-US" dirty="0"/>
              <a:t>42.5% Nationally (40.4%-44.7%)</a:t>
            </a:r>
          </a:p>
          <a:p>
            <a:pPr lvl="1"/>
            <a:r>
              <a:rPr lang="en-US" b="1" dirty="0"/>
              <a:t>43.1% Kentucky </a:t>
            </a:r>
            <a:r>
              <a:rPr lang="en-US" dirty="0"/>
              <a:t>(29.5-56.7%)</a:t>
            </a:r>
          </a:p>
          <a:p>
            <a:endParaRPr lang="en-US" dirty="0"/>
          </a:p>
        </p:txBody>
      </p:sp>
      <p:sp>
        <p:nvSpPr>
          <p:cNvPr id="4" name="Slide Number Placeholder 3">
            <a:extLst>
              <a:ext uri="{FF2B5EF4-FFF2-40B4-BE49-F238E27FC236}">
                <a16:creationId xmlns:a16="http://schemas.microsoft.com/office/drawing/2014/main" id="{BDE69EC2-6306-65EA-95AE-A0870FEFCBC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8925F-B6BB-49B0-9469-5285B9C99CB3}" type="slidenum">
              <a:rPr kumimoji="0" lang="en-US" sz="1600" b="0" i="0" u="none" strike="noStrike" kern="1200" cap="none" spc="0" normalizeH="0" baseline="0" noProof="0" smtClean="0">
                <a:ln>
                  <a:noFill/>
                </a:ln>
                <a:solidFill>
                  <a:srgbClr val="D8D8D8">
                    <a:lumMod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dirty="0">
              <a:ln>
                <a:noFill/>
              </a:ln>
              <a:solidFill>
                <a:srgbClr val="D8D8D8">
                  <a:lumMod val="25000"/>
                </a:srgbClr>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24D5ABCF-5F3F-AF03-C384-0EACAB33D057}"/>
              </a:ext>
            </a:extLst>
          </p:cNvPr>
          <p:cNvSpPr>
            <a:spLocks noGrp="1"/>
          </p:cNvSpPr>
          <p:nvPr>
            <p:ph type="body" sz="half" idx="2"/>
          </p:nvPr>
        </p:nvSpPr>
        <p:spPr>
          <a:xfrm>
            <a:off x="463296" y="5743576"/>
            <a:ext cx="11265408" cy="570930"/>
          </a:xfrm>
        </p:spPr>
        <p:txBody>
          <a:bodyPr/>
          <a:lstStyle/>
          <a:p>
            <a:r>
              <a:rPr lang="en-US" dirty="0">
                <a:hlinkClick r:id="rId2"/>
              </a:rPr>
              <a:t>Influenza Vaccination Coverage and Intent for Vaccination, Adults 18 Years and Older, United States | </a:t>
            </a:r>
            <a:r>
              <a:rPr lang="en-US" dirty="0" err="1">
                <a:hlinkClick r:id="rId2"/>
              </a:rPr>
              <a:t>FluVaxView</a:t>
            </a:r>
            <a:r>
              <a:rPr lang="en-US" dirty="0">
                <a:hlinkClick r:id="rId2"/>
              </a:rPr>
              <a:t> | CDC</a:t>
            </a:r>
            <a:endParaRPr lang="en-US" dirty="0"/>
          </a:p>
          <a:p>
            <a:r>
              <a:rPr lang="en-US" dirty="0">
                <a:hlinkClick r:id="rId3"/>
              </a:rPr>
              <a:t>Influenza Vaccination Coverage, Children 6 months through 17 years, United States | </a:t>
            </a:r>
            <a:r>
              <a:rPr lang="en-US" dirty="0" err="1">
                <a:hlinkClick r:id="rId3"/>
              </a:rPr>
              <a:t>FluVaxView</a:t>
            </a:r>
            <a:r>
              <a:rPr lang="en-US" dirty="0">
                <a:hlinkClick r:id="rId3"/>
              </a:rPr>
              <a:t> | CDC</a:t>
            </a:r>
            <a:endParaRPr lang="en-US" dirty="0"/>
          </a:p>
        </p:txBody>
      </p:sp>
    </p:spTree>
    <p:extLst>
      <p:ext uri="{BB962C8B-B14F-4D97-AF65-F5344CB8AC3E}">
        <p14:creationId xmlns:p14="http://schemas.microsoft.com/office/powerpoint/2010/main" val="1172631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B2CFC-61FA-0939-59F3-78C5E9445C84}"/>
              </a:ext>
            </a:extLst>
          </p:cNvPr>
          <p:cNvSpPr>
            <a:spLocks noGrp="1"/>
          </p:cNvSpPr>
          <p:nvPr>
            <p:ph type="title"/>
          </p:nvPr>
        </p:nvSpPr>
        <p:spPr/>
        <p:txBody>
          <a:bodyPr/>
          <a:lstStyle/>
          <a:p>
            <a:r>
              <a:rPr lang="en-US" dirty="0"/>
              <a:t>Measles Alert</a:t>
            </a:r>
          </a:p>
        </p:txBody>
      </p:sp>
      <p:sp>
        <p:nvSpPr>
          <p:cNvPr id="4" name="Slide Number Placeholder 3">
            <a:extLst>
              <a:ext uri="{FF2B5EF4-FFF2-40B4-BE49-F238E27FC236}">
                <a16:creationId xmlns:a16="http://schemas.microsoft.com/office/drawing/2014/main" id="{E43BB24B-8362-4F9A-F518-77B41FF7DDB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8925F-B6BB-49B0-9469-5285B9C99CB3}" type="slidenum">
              <a:rPr kumimoji="0" lang="en-US" sz="1600" b="0" i="0" u="none" strike="noStrike" kern="1200" cap="none" spc="0" normalizeH="0" baseline="0" noProof="0" smtClean="0">
                <a:ln>
                  <a:noFill/>
                </a:ln>
                <a:solidFill>
                  <a:srgbClr val="D8D8D8">
                    <a:lumMod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dirty="0">
              <a:ln>
                <a:noFill/>
              </a:ln>
              <a:solidFill>
                <a:srgbClr val="D8D8D8">
                  <a:lumMod val="25000"/>
                </a:srgbClr>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A555C5E9-38A9-7681-DB29-844CC8CA272E}"/>
              </a:ext>
            </a:extLst>
          </p:cNvPr>
          <p:cNvSpPr>
            <a:spLocks noGrp="1"/>
          </p:cNvSpPr>
          <p:nvPr>
            <p:ph type="body" sz="half" idx="2"/>
          </p:nvPr>
        </p:nvSpPr>
        <p:spPr/>
        <p:txBody>
          <a:bodyPr/>
          <a:lstStyle/>
          <a:p>
            <a:endParaRPr lang="en-US"/>
          </a:p>
        </p:txBody>
      </p:sp>
      <p:pic>
        <p:nvPicPr>
          <p:cNvPr id="7" name="Picture 6" descr="An image of a Kentucky Public Health alert for measles exposures in Kentucky. ">
            <a:extLst>
              <a:ext uri="{FF2B5EF4-FFF2-40B4-BE49-F238E27FC236}">
                <a16:creationId xmlns:a16="http://schemas.microsoft.com/office/drawing/2014/main" id="{55CF99F2-3DE6-2C4C-D717-64D8F5A6445A}"/>
              </a:ext>
            </a:extLst>
          </p:cNvPr>
          <p:cNvPicPr>
            <a:picLocks noChangeAspect="1"/>
          </p:cNvPicPr>
          <p:nvPr/>
        </p:nvPicPr>
        <p:blipFill>
          <a:blip r:embed="rId2"/>
          <a:srcRect l="63867" t="10382" r="14688" b="5000"/>
          <a:stretch/>
        </p:blipFill>
        <p:spPr>
          <a:xfrm>
            <a:off x="5443538" y="1447800"/>
            <a:ext cx="6748462" cy="7489119"/>
          </a:xfrm>
          <a:prstGeom prst="rect">
            <a:avLst/>
          </a:prstGeom>
        </p:spPr>
      </p:pic>
      <p:sp>
        <p:nvSpPr>
          <p:cNvPr id="3" name="Content Placeholder 2">
            <a:extLst>
              <a:ext uri="{FF2B5EF4-FFF2-40B4-BE49-F238E27FC236}">
                <a16:creationId xmlns:a16="http://schemas.microsoft.com/office/drawing/2014/main" id="{0EDABD89-735A-9D7A-22D7-831420339E42}"/>
              </a:ext>
            </a:extLst>
          </p:cNvPr>
          <p:cNvSpPr>
            <a:spLocks noGrp="1"/>
          </p:cNvSpPr>
          <p:nvPr>
            <p:ph idx="1"/>
          </p:nvPr>
        </p:nvSpPr>
        <p:spPr>
          <a:xfrm>
            <a:off x="468631" y="1676399"/>
            <a:ext cx="3989069" cy="4638106"/>
          </a:xfrm>
        </p:spPr>
        <p:txBody>
          <a:bodyPr>
            <a:normAutofit lnSpcReduction="10000"/>
          </a:bodyPr>
          <a:lstStyle/>
          <a:p>
            <a:r>
              <a:rPr lang="en-US" dirty="0"/>
              <a:t>Recent exposures in northern and central KY due to out of state residents traveling to KY</a:t>
            </a:r>
          </a:p>
          <a:p>
            <a:r>
              <a:rPr lang="en-US" dirty="0"/>
              <a:t>Large ongoing outbreaks in South Carolina, Utah, and Arizona</a:t>
            </a:r>
          </a:p>
          <a:p>
            <a:r>
              <a:rPr lang="en-US" dirty="0"/>
              <a:t>More cases in USA in 2025 than any year since elimination</a:t>
            </a:r>
          </a:p>
        </p:txBody>
      </p:sp>
    </p:spTree>
    <p:extLst>
      <p:ext uri="{BB962C8B-B14F-4D97-AF65-F5344CB8AC3E}">
        <p14:creationId xmlns:p14="http://schemas.microsoft.com/office/powerpoint/2010/main" val="16894344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2D2DF-545E-CB78-C74D-A2B0D80E39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591435-ED3E-0C6C-9A2C-08E36E18EB2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504A9C4-0D53-5907-CCCB-4B838EEBACD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8925F-B6BB-49B0-9469-5285B9C99CB3}" type="slidenum">
              <a:rPr kumimoji="0" lang="en-US" sz="1600" b="0" i="0" u="none" strike="noStrike" kern="1200" cap="none" spc="0" normalizeH="0" baseline="0" noProof="0" smtClean="0">
                <a:ln>
                  <a:noFill/>
                </a:ln>
                <a:solidFill>
                  <a:srgbClr val="D8D8D8">
                    <a:lumMod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dirty="0">
              <a:ln>
                <a:noFill/>
              </a:ln>
              <a:solidFill>
                <a:srgbClr val="D8D8D8">
                  <a:lumMod val="25000"/>
                </a:srgbClr>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7E90283A-15E6-F66D-502D-73612ABB067A}"/>
              </a:ext>
            </a:extLst>
          </p:cNvPr>
          <p:cNvSpPr>
            <a:spLocks noGrp="1"/>
          </p:cNvSpPr>
          <p:nvPr>
            <p:ph type="body" sz="half" idx="2"/>
          </p:nvPr>
        </p:nvSpPr>
        <p:spPr/>
        <p:txBody>
          <a:bodyPr/>
          <a:lstStyle/>
          <a:p>
            <a:r>
              <a:rPr lang="en-US" dirty="0" err="1">
                <a:hlinkClick r:id="rId2"/>
              </a:rPr>
              <a:t>MeaslesExposureChart</a:t>
            </a:r>
            <a:endParaRPr lang="en-US" dirty="0"/>
          </a:p>
        </p:txBody>
      </p:sp>
      <p:pic>
        <p:nvPicPr>
          <p:cNvPr id="9" name="Picture 8" descr="A table with measles public exposure locations. ">
            <a:extLst>
              <a:ext uri="{FF2B5EF4-FFF2-40B4-BE49-F238E27FC236}">
                <a16:creationId xmlns:a16="http://schemas.microsoft.com/office/drawing/2014/main" id="{B607EC64-0498-97C9-65C4-8D11BE9D0D88}"/>
              </a:ext>
            </a:extLst>
          </p:cNvPr>
          <p:cNvPicPr>
            <a:picLocks noChangeAspect="1"/>
          </p:cNvPicPr>
          <p:nvPr/>
        </p:nvPicPr>
        <p:blipFill>
          <a:blip r:embed="rId3"/>
          <a:srcRect l="54375" t="16250" r="6802" b="8334"/>
          <a:stretch/>
        </p:blipFill>
        <p:spPr>
          <a:xfrm>
            <a:off x="560295" y="41723"/>
            <a:ext cx="10802426" cy="5901878"/>
          </a:xfrm>
          <a:prstGeom prst="rect">
            <a:avLst/>
          </a:prstGeom>
        </p:spPr>
      </p:pic>
    </p:spTree>
    <p:extLst>
      <p:ext uri="{BB962C8B-B14F-4D97-AF65-F5344CB8AC3E}">
        <p14:creationId xmlns:p14="http://schemas.microsoft.com/office/powerpoint/2010/main" val="31941497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7B4352BA-DA22-A2D4-EC3A-D40F8CA0909C}"/>
              </a:ext>
            </a:extLst>
          </p:cNvPr>
          <p:cNvSpPr>
            <a:spLocks noGrp="1"/>
          </p:cNvSpPr>
          <p:nvPr>
            <p:ph type="title"/>
          </p:nvPr>
        </p:nvSpPr>
        <p:spPr bwMode="auto">
          <a:xfrm>
            <a:off x="227013" y="614211"/>
            <a:ext cx="11090275" cy="865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Medicaid Renewals – December 2025</a:t>
            </a:r>
          </a:p>
        </p:txBody>
      </p:sp>
      <p:graphicFrame>
        <p:nvGraphicFramePr>
          <p:cNvPr id="6" name="Table 6">
            <a:extLst>
              <a:ext uri="{FF2B5EF4-FFF2-40B4-BE49-F238E27FC236}">
                <a16:creationId xmlns:a16="http://schemas.microsoft.com/office/drawing/2014/main" id="{EB1BB845-131A-10DC-CD7F-B1C91A9DA736}"/>
              </a:ext>
            </a:extLst>
          </p:cNvPr>
          <p:cNvGraphicFramePr>
            <a:graphicFrameLocks noGrp="1"/>
          </p:cNvGraphicFramePr>
          <p:nvPr/>
        </p:nvGraphicFramePr>
        <p:xfrm>
          <a:off x="395288" y="2500161"/>
          <a:ext cx="11426597" cy="1382316"/>
        </p:xfrm>
        <a:graphic>
          <a:graphicData uri="http://schemas.openxmlformats.org/drawingml/2006/table">
            <a:tbl>
              <a:tblPr firstRow="1" bandRow="1">
                <a:tableStyleId>{5A111915-BE36-4E01-A7E5-04B1672EAD32}</a:tableStyleId>
              </a:tblPr>
              <a:tblGrid>
                <a:gridCol w="2422869">
                  <a:extLst>
                    <a:ext uri="{9D8B030D-6E8A-4147-A177-3AD203B41FA5}">
                      <a16:colId xmlns:a16="http://schemas.microsoft.com/office/drawing/2014/main" val="473820507"/>
                    </a:ext>
                  </a:extLst>
                </a:gridCol>
                <a:gridCol w="2133515">
                  <a:extLst>
                    <a:ext uri="{9D8B030D-6E8A-4147-A177-3AD203B41FA5}">
                      <a16:colId xmlns:a16="http://schemas.microsoft.com/office/drawing/2014/main" val="2520632997"/>
                    </a:ext>
                  </a:extLst>
                </a:gridCol>
                <a:gridCol w="2290071">
                  <a:extLst>
                    <a:ext uri="{9D8B030D-6E8A-4147-A177-3AD203B41FA5}">
                      <a16:colId xmlns:a16="http://schemas.microsoft.com/office/drawing/2014/main" val="905635516"/>
                    </a:ext>
                  </a:extLst>
                </a:gridCol>
                <a:gridCol w="2290071">
                  <a:extLst>
                    <a:ext uri="{9D8B030D-6E8A-4147-A177-3AD203B41FA5}">
                      <a16:colId xmlns:a16="http://schemas.microsoft.com/office/drawing/2014/main" val="1704975163"/>
                    </a:ext>
                  </a:extLst>
                </a:gridCol>
                <a:gridCol w="2290071">
                  <a:extLst>
                    <a:ext uri="{9D8B030D-6E8A-4147-A177-3AD203B41FA5}">
                      <a16:colId xmlns:a16="http://schemas.microsoft.com/office/drawing/2014/main" val="1170603009"/>
                    </a:ext>
                  </a:extLst>
                </a:gridCol>
              </a:tblGrid>
              <a:tr h="783125">
                <a:tc>
                  <a:txBody>
                    <a:bodyPr/>
                    <a:lstStyle/>
                    <a:p>
                      <a:endParaRPr lang="en-US" sz="1800" dirty="0"/>
                    </a:p>
                  </a:txBody>
                  <a:tcPr marL="91441" marR="91441" marT="45713" marB="45713">
                    <a:solidFill>
                      <a:srgbClr val="003865"/>
                    </a:solidFill>
                  </a:tcPr>
                </a:tc>
                <a:tc>
                  <a:txBody>
                    <a:bodyPr/>
                    <a:lstStyle/>
                    <a:p>
                      <a:pPr algn="ctr"/>
                      <a:r>
                        <a:rPr lang="en-US" sz="2400" dirty="0"/>
                        <a:t>Individual Renewals</a:t>
                      </a:r>
                    </a:p>
                  </a:txBody>
                  <a:tcPr marL="91441" marR="91441" marT="45713" marB="45713">
                    <a:lnB w="12700" cap="flat" cmpd="sng" algn="ctr">
                      <a:solidFill>
                        <a:srgbClr val="C1E0F1"/>
                      </a:solidFill>
                      <a:prstDash val="solid"/>
                      <a:round/>
                      <a:headEnd type="none" w="med" len="med"/>
                      <a:tailEnd type="none" w="med" len="med"/>
                    </a:lnB>
                    <a:solidFill>
                      <a:srgbClr val="003865"/>
                    </a:solidFill>
                  </a:tcPr>
                </a:tc>
                <a:tc>
                  <a:txBody>
                    <a:bodyPr/>
                    <a:lstStyle/>
                    <a:p>
                      <a:pPr algn="ctr"/>
                      <a:r>
                        <a:rPr lang="en-US" sz="2400" dirty="0"/>
                        <a:t>Medicaid Approvals</a:t>
                      </a:r>
                    </a:p>
                  </a:txBody>
                  <a:tcPr marL="91441" marR="91441" marT="45713" marB="45713">
                    <a:lnB w="12700" cap="flat" cmpd="sng" algn="ctr">
                      <a:solidFill>
                        <a:srgbClr val="C1E0F1"/>
                      </a:solidFill>
                      <a:prstDash val="solid"/>
                      <a:round/>
                      <a:headEnd type="none" w="med" len="med"/>
                      <a:tailEnd type="none" w="med" len="med"/>
                    </a:lnB>
                    <a:solidFill>
                      <a:srgbClr val="003865"/>
                    </a:solidFill>
                  </a:tcPr>
                </a:tc>
                <a:tc>
                  <a:txBody>
                    <a:bodyPr/>
                    <a:lstStyle/>
                    <a:p>
                      <a:pPr algn="ctr"/>
                      <a:r>
                        <a:rPr lang="en-US" sz="2400" dirty="0"/>
                        <a:t>Medicaid Terminations</a:t>
                      </a:r>
                    </a:p>
                  </a:txBody>
                  <a:tcPr marL="91441" marR="91441" marT="45713" marB="45713">
                    <a:lnB w="12700" cap="flat" cmpd="sng" algn="ctr">
                      <a:solidFill>
                        <a:srgbClr val="C1E0F1"/>
                      </a:solidFill>
                      <a:prstDash val="solid"/>
                      <a:round/>
                      <a:headEnd type="none" w="med" len="med"/>
                      <a:tailEnd type="none" w="med" len="med"/>
                    </a:lnB>
                    <a:solidFill>
                      <a:srgbClr val="003865"/>
                    </a:solidFill>
                  </a:tcPr>
                </a:tc>
                <a:tc>
                  <a:txBody>
                    <a:bodyPr/>
                    <a:lstStyle/>
                    <a:p>
                      <a:pPr algn="ctr"/>
                      <a:r>
                        <a:rPr lang="en-US" sz="2400" dirty="0"/>
                        <a:t>Pending</a:t>
                      </a:r>
                    </a:p>
                  </a:txBody>
                  <a:tcPr marL="91441" marR="91441" marT="45713" marB="45713">
                    <a:lnB w="12700" cap="flat" cmpd="sng" algn="ctr">
                      <a:solidFill>
                        <a:srgbClr val="C1E0F1"/>
                      </a:solidFill>
                      <a:prstDash val="solid"/>
                      <a:round/>
                      <a:headEnd type="none" w="med" len="med"/>
                      <a:tailEnd type="none" w="med" len="med"/>
                    </a:lnB>
                    <a:solidFill>
                      <a:srgbClr val="003865"/>
                    </a:solidFill>
                  </a:tcPr>
                </a:tc>
                <a:extLst>
                  <a:ext uri="{0D108BD9-81ED-4DB2-BD59-A6C34878D82A}">
                    <a16:rowId xmlns:a16="http://schemas.microsoft.com/office/drawing/2014/main" val="3905670852"/>
                  </a:ext>
                </a:extLst>
              </a:tr>
              <a:tr h="559370">
                <a:tc>
                  <a:txBody>
                    <a:bodyPr/>
                    <a:lstStyle/>
                    <a:p>
                      <a:r>
                        <a:rPr lang="en-US" sz="2400" dirty="0">
                          <a:solidFill>
                            <a:schemeClr val="tx1"/>
                          </a:solidFill>
                        </a:rPr>
                        <a:t>December</a:t>
                      </a:r>
                    </a:p>
                  </a:txBody>
                  <a:tcPr marL="91441" marR="91441" marT="45713" marB="45713" anchor="ctr">
                    <a:lnR w="12700" cap="flat" cmpd="sng" algn="ctr">
                      <a:solidFill>
                        <a:srgbClr val="C1E0F1"/>
                      </a:solidFill>
                      <a:prstDash val="solid"/>
                      <a:round/>
                      <a:headEnd type="none" w="med" len="med"/>
                      <a:tailEnd type="none" w="med" len="med"/>
                    </a:lnR>
                    <a:solidFill>
                      <a:srgbClr val="DDF7FB"/>
                    </a:solidFill>
                  </a:tcPr>
                </a:tc>
                <a:tc>
                  <a:txBody>
                    <a:bodyPr/>
                    <a:lstStyle/>
                    <a:p>
                      <a:pPr algn="ctr" fontAlgn="b"/>
                      <a:r>
                        <a:rPr lang="en-US" sz="2400" b="0" i="0" u="none" strike="noStrike" dirty="0">
                          <a:solidFill>
                            <a:schemeClr val="tx1"/>
                          </a:solidFill>
                          <a:effectLst/>
                          <a:latin typeface="Calibri" panose="020F0502020204030204" pitchFamily="34" charset="0"/>
                        </a:rPr>
                        <a:t>66,573</a:t>
                      </a:r>
                    </a:p>
                  </a:txBody>
                  <a:tcPr marL="3810" marR="3810" marT="3809" marB="0" anchor="ctr">
                    <a:lnL w="12700" cap="flat" cmpd="sng" algn="ctr">
                      <a:solidFill>
                        <a:srgbClr val="C1E0F1"/>
                      </a:solidFill>
                      <a:prstDash val="solid"/>
                      <a:round/>
                      <a:headEnd type="none" w="med" len="med"/>
                      <a:tailEnd type="none" w="med" len="med"/>
                    </a:lnL>
                    <a:lnR w="12700" cap="flat" cmpd="sng" algn="ctr">
                      <a:solidFill>
                        <a:srgbClr val="C1E0F1"/>
                      </a:solidFill>
                      <a:prstDash val="solid"/>
                      <a:round/>
                      <a:headEnd type="none" w="med" len="med"/>
                      <a:tailEnd type="none" w="med" len="med"/>
                    </a:lnR>
                    <a:lnT w="12700" cap="flat" cmpd="sng" algn="ctr">
                      <a:solidFill>
                        <a:srgbClr val="C1E0F1"/>
                      </a:solidFill>
                      <a:prstDash val="solid"/>
                      <a:round/>
                      <a:headEnd type="none" w="med" len="med"/>
                      <a:tailEnd type="none" w="med" len="med"/>
                    </a:lnT>
                    <a:lnB w="12700" cap="flat" cmpd="sng" algn="ctr">
                      <a:solidFill>
                        <a:srgbClr val="6BB5DD"/>
                      </a:solidFill>
                      <a:prstDash val="solid"/>
                      <a:round/>
                      <a:headEnd type="none" w="med" len="med"/>
                      <a:tailEnd type="none" w="med" len="med"/>
                    </a:lnB>
                    <a:solidFill>
                      <a:srgbClr val="DDF7FB"/>
                    </a:solidFill>
                  </a:tcPr>
                </a:tc>
                <a:tc>
                  <a:txBody>
                    <a:bodyPr/>
                    <a:lstStyle/>
                    <a:p>
                      <a:pPr algn="ctr" fontAlgn="b"/>
                      <a:r>
                        <a:rPr lang="en-US" sz="2400" b="0" i="0" u="none" strike="noStrike" dirty="0">
                          <a:solidFill>
                            <a:schemeClr val="tx1"/>
                          </a:solidFill>
                          <a:effectLst/>
                          <a:latin typeface="Calibri" panose="020F0502020204030204" pitchFamily="34" charset="0"/>
                        </a:rPr>
                        <a:t>59,256</a:t>
                      </a:r>
                    </a:p>
                  </a:txBody>
                  <a:tcPr marL="3810" marR="3810" marT="3809" marB="0" anchor="ctr">
                    <a:lnL w="12700" cap="flat" cmpd="sng" algn="ctr">
                      <a:solidFill>
                        <a:srgbClr val="C1E0F1"/>
                      </a:solidFill>
                      <a:prstDash val="solid"/>
                      <a:round/>
                      <a:headEnd type="none" w="med" len="med"/>
                      <a:tailEnd type="none" w="med" len="med"/>
                    </a:lnL>
                    <a:lnR w="12700" cap="flat" cmpd="sng" algn="ctr">
                      <a:solidFill>
                        <a:srgbClr val="C1E0F1"/>
                      </a:solidFill>
                      <a:prstDash val="solid"/>
                      <a:round/>
                      <a:headEnd type="none" w="med" len="med"/>
                      <a:tailEnd type="none" w="med" len="med"/>
                    </a:lnR>
                    <a:lnT w="12700" cap="flat" cmpd="sng" algn="ctr">
                      <a:solidFill>
                        <a:srgbClr val="C1E0F1"/>
                      </a:solidFill>
                      <a:prstDash val="solid"/>
                      <a:round/>
                      <a:headEnd type="none" w="med" len="med"/>
                      <a:tailEnd type="none" w="med" len="med"/>
                    </a:lnT>
                    <a:lnB w="12700" cap="flat" cmpd="sng" algn="ctr">
                      <a:solidFill>
                        <a:srgbClr val="6BB5DD"/>
                      </a:solidFill>
                      <a:prstDash val="solid"/>
                      <a:round/>
                      <a:headEnd type="none" w="med" len="med"/>
                      <a:tailEnd type="none" w="med" len="med"/>
                    </a:lnB>
                    <a:solidFill>
                      <a:srgbClr val="DDF7FB"/>
                    </a:solidFill>
                  </a:tcPr>
                </a:tc>
                <a:tc>
                  <a:txBody>
                    <a:bodyPr/>
                    <a:lstStyle/>
                    <a:p>
                      <a:pPr algn="ctr" fontAlgn="b"/>
                      <a:r>
                        <a:rPr lang="en-US" sz="2400" b="0" i="0" u="none" strike="noStrike" dirty="0">
                          <a:solidFill>
                            <a:schemeClr val="tx1"/>
                          </a:solidFill>
                          <a:effectLst/>
                          <a:latin typeface="Calibri" panose="020F0502020204030204" pitchFamily="34" charset="0"/>
                        </a:rPr>
                        <a:t>7,003</a:t>
                      </a:r>
                    </a:p>
                  </a:txBody>
                  <a:tcPr marL="3810" marR="3810" marT="3809" marB="0" anchor="ctr">
                    <a:lnL w="12700" cap="flat" cmpd="sng" algn="ctr">
                      <a:solidFill>
                        <a:srgbClr val="C1E0F1"/>
                      </a:solidFill>
                      <a:prstDash val="solid"/>
                      <a:round/>
                      <a:headEnd type="none" w="med" len="med"/>
                      <a:tailEnd type="none" w="med" len="med"/>
                    </a:lnL>
                    <a:lnR w="12700" cap="flat" cmpd="sng" algn="ctr">
                      <a:solidFill>
                        <a:srgbClr val="C1E0F1"/>
                      </a:solidFill>
                      <a:prstDash val="solid"/>
                      <a:round/>
                      <a:headEnd type="none" w="med" len="med"/>
                      <a:tailEnd type="none" w="med" len="med"/>
                    </a:lnR>
                    <a:lnT w="12700" cap="flat" cmpd="sng" algn="ctr">
                      <a:solidFill>
                        <a:srgbClr val="C1E0F1"/>
                      </a:solidFill>
                      <a:prstDash val="solid"/>
                      <a:round/>
                      <a:headEnd type="none" w="med" len="med"/>
                      <a:tailEnd type="none" w="med" len="med"/>
                    </a:lnT>
                    <a:lnB w="12700" cap="flat" cmpd="sng" algn="ctr">
                      <a:solidFill>
                        <a:srgbClr val="6BB5DD"/>
                      </a:solidFill>
                      <a:prstDash val="solid"/>
                      <a:round/>
                      <a:headEnd type="none" w="med" len="med"/>
                      <a:tailEnd type="none" w="med" len="med"/>
                    </a:lnB>
                    <a:solidFill>
                      <a:srgbClr val="DDF7FB"/>
                    </a:solidFill>
                  </a:tcPr>
                </a:tc>
                <a:tc>
                  <a:txBody>
                    <a:bodyPr/>
                    <a:lstStyle/>
                    <a:p>
                      <a:pPr algn="ctr" fontAlgn="b"/>
                      <a:r>
                        <a:rPr lang="en-US" sz="2400" b="0" i="0" u="none" strike="noStrike" dirty="0">
                          <a:solidFill>
                            <a:schemeClr val="tx1"/>
                          </a:solidFill>
                          <a:effectLst/>
                          <a:latin typeface="Calibri" panose="020F0502020204030204" pitchFamily="34" charset="0"/>
                        </a:rPr>
                        <a:t>311</a:t>
                      </a:r>
                    </a:p>
                  </a:txBody>
                  <a:tcPr marL="3810" marR="3810" marT="3809" marB="0" anchor="ctr">
                    <a:lnL w="12700" cap="flat" cmpd="sng" algn="ctr">
                      <a:solidFill>
                        <a:srgbClr val="C1E0F1"/>
                      </a:solidFill>
                      <a:prstDash val="solid"/>
                      <a:round/>
                      <a:headEnd type="none" w="med" len="med"/>
                      <a:tailEnd type="none" w="med" len="med"/>
                    </a:lnL>
                    <a:lnR w="12700" cap="flat" cmpd="sng" algn="ctr">
                      <a:solidFill>
                        <a:srgbClr val="C1E0F1"/>
                      </a:solidFill>
                      <a:prstDash val="solid"/>
                      <a:round/>
                      <a:headEnd type="none" w="med" len="med"/>
                      <a:tailEnd type="none" w="med" len="med"/>
                    </a:lnR>
                    <a:lnT w="12700" cap="flat" cmpd="sng" algn="ctr">
                      <a:solidFill>
                        <a:srgbClr val="C1E0F1"/>
                      </a:solidFill>
                      <a:prstDash val="solid"/>
                      <a:round/>
                      <a:headEnd type="none" w="med" len="med"/>
                      <a:tailEnd type="none" w="med" len="med"/>
                    </a:lnT>
                    <a:lnB w="12700" cap="flat" cmpd="sng" algn="ctr">
                      <a:solidFill>
                        <a:srgbClr val="6BB5DD"/>
                      </a:solidFill>
                      <a:prstDash val="solid"/>
                      <a:round/>
                      <a:headEnd type="none" w="med" len="med"/>
                      <a:tailEnd type="none" w="med" len="med"/>
                    </a:lnB>
                    <a:solidFill>
                      <a:srgbClr val="DDF7FB"/>
                    </a:solidFill>
                  </a:tcPr>
                </a:tc>
                <a:extLst>
                  <a:ext uri="{0D108BD9-81ED-4DB2-BD59-A6C34878D82A}">
                    <a16:rowId xmlns:a16="http://schemas.microsoft.com/office/drawing/2014/main" val="2584376998"/>
                  </a:ext>
                </a:extLst>
              </a:tr>
            </a:tbl>
          </a:graphicData>
        </a:graphic>
      </p:graphicFrame>
      <p:sp>
        <p:nvSpPr>
          <p:cNvPr id="19501" name="Slide Number Placeholder 3">
            <a:extLst>
              <a:ext uri="{FF2B5EF4-FFF2-40B4-BE49-F238E27FC236}">
                <a16:creationId xmlns:a16="http://schemas.microsoft.com/office/drawing/2014/main" id="{506F077C-E63A-92AA-2776-891C5393DF33}"/>
              </a:ext>
            </a:extLst>
          </p:cNvPr>
          <p:cNvSpPr>
            <a:spLocks/>
          </p:cNvSpPr>
          <p:nvPr/>
        </p:nvSpPr>
        <p:spPr bwMode="auto">
          <a:xfrm>
            <a:off x="227013" y="6334125"/>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8C0162E-702E-432E-9F68-A3CD29681C94}" type="slidenum">
              <a:rPr kumimoji="0" lang="en-US" alt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9502" name="TextBox 2">
            <a:extLst>
              <a:ext uri="{FF2B5EF4-FFF2-40B4-BE49-F238E27FC236}">
                <a16:creationId xmlns:a16="http://schemas.microsoft.com/office/drawing/2014/main" id="{4608BE09-EE71-800D-FF12-CFD26346968B}"/>
              </a:ext>
            </a:extLst>
          </p:cNvPr>
          <p:cNvSpPr txBox="1">
            <a:spLocks noChangeArrowheads="1"/>
          </p:cNvSpPr>
          <p:nvPr/>
        </p:nvSpPr>
        <p:spPr bwMode="auto">
          <a:xfrm>
            <a:off x="155575" y="5557837"/>
            <a:ext cx="119300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*Numbers are based on CMS Reports.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F4034-FDE1-50D1-5241-5520B4D1A20C}"/>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A06EB896-6B4E-80E5-3F81-0BB8088C5AAC}"/>
              </a:ext>
            </a:extLst>
          </p:cNvPr>
          <p:cNvSpPr>
            <a:spLocks noGrp="1"/>
          </p:cNvSpPr>
          <p:nvPr>
            <p:ph idx="1"/>
          </p:nvPr>
        </p:nvSpPr>
        <p:spPr/>
        <p:txBody>
          <a:bodyPr>
            <a:normAutofit fontScale="92500" lnSpcReduction="20000"/>
          </a:bodyPr>
          <a:lstStyle/>
          <a:p>
            <a:pPr marL="0" indent="0">
              <a:buNone/>
            </a:pPr>
            <a:r>
              <a:rPr lang="en-US" dirty="0">
                <a:solidFill>
                  <a:schemeClr val="tx1"/>
                </a:solidFill>
              </a:rPr>
              <a:t>Acknowledgements: </a:t>
            </a:r>
          </a:p>
          <a:p>
            <a:pPr marL="0" indent="0">
              <a:buNone/>
            </a:pPr>
            <a:r>
              <a:rPr lang="en-US" dirty="0">
                <a:solidFill>
                  <a:schemeClr val="tx1"/>
                </a:solidFill>
              </a:rPr>
              <a:t>Kentucky Immunization Branch</a:t>
            </a:r>
          </a:p>
          <a:p>
            <a:pPr marL="0" indent="0">
              <a:buNone/>
            </a:pPr>
            <a:r>
              <a:rPr lang="en-US" dirty="0">
                <a:solidFill>
                  <a:schemeClr val="tx1"/>
                </a:solidFill>
              </a:rPr>
              <a:t>Kentucky Local Health Departments</a:t>
            </a:r>
          </a:p>
          <a:p>
            <a:pPr marL="0" indent="0">
              <a:buNone/>
            </a:pPr>
            <a:endParaRPr lang="en-US" dirty="0">
              <a:solidFill>
                <a:schemeClr val="tx1"/>
              </a:solidFill>
            </a:endParaRPr>
          </a:p>
          <a:p>
            <a:pPr marL="0" indent="0">
              <a:buNone/>
            </a:pPr>
            <a:endParaRPr lang="en-US" dirty="0">
              <a:solidFill>
                <a:schemeClr val="tx1"/>
              </a:solidFill>
            </a:endParaRPr>
          </a:p>
          <a:p>
            <a:pPr marL="0" indent="0">
              <a:buNone/>
            </a:pPr>
            <a:r>
              <a:rPr lang="en-US" dirty="0">
                <a:solidFill>
                  <a:schemeClr val="tx1"/>
                </a:solidFill>
              </a:rPr>
              <a:t>Kathleen Winter, PhD, MPH</a:t>
            </a:r>
          </a:p>
          <a:p>
            <a:pPr marL="0" indent="0">
              <a:buNone/>
            </a:pPr>
            <a:r>
              <a:rPr lang="en-US" dirty="0">
                <a:solidFill>
                  <a:schemeClr val="tx1"/>
                </a:solidFill>
              </a:rPr>
              <a:t>State Epidemiologist / Director</a:t>
            </a:r>
          </a:p>
          <a:p>
            <a:pPr marL="0" indent="0">
              <a:buNone/>
            </a:pPr>
            <a:r>
              <a:rPr lang="en-US" dirty="0">
                <a:solidFill>
                  <a:schemeClr val="tx1"/>
                </a:solidFill>
              </a:rPr>
              <a:t>Division of Epidemiology and Health Planning</a:t>
            </a:r>
          </a:p>
          <a:p>
            <a:pPr marL="0" indent="0">
              <a:buNone/>
            </a:pPr>
            <a:r>
              <a:rPr lang="en-US" dirty="0">
                <a:solidFill>
                  <a:schemeClr val="tx1"/>
                </a:solidFill>
              </a:rPr>
              <a:t>Kentucky Department for Public Health</a:t>
            </a:r>
          </a:p>
          <a:p>
            <a:pPr marL="0" indent="0">
              <a:buNone/>
            </a:pPr>
            <a:r>
              <a:rPr lang="en-US" dirty="0">
                <a:solidFill>
                  <a:schemeClr val="tx1"/>
                </a:solidFill>
              </a:rPr>
              <a:t>Kathleen.winter@ky.gov</a:t>
            </a:r>
          </a:p>
          <a:p>
            <a:endParaRPr lang="en-US" dirty="0">
              <a:solidFill>
                <a:schemeClr val="tx1"/>
              </a:solidFill>
            </a:endParaRPr>
          </a:p>
        </p:txBody>
      </p:sp>
      <p:sp>
        <p:nvSpPr>
          <p:cNvPr id="4" name="Slide Number Placeholder 3">
            <a:extLst>
              <a:ext uri="{FF2B5EF4-FFF2-40B4-BE49-F238E27FC236}">
                <a16:creationId xmlns:a16="http://schemas.microsoft.com/office/drawing/2014/main" id="{1D43D154-C361-0B38-BFBE-D6E73F35509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8925F-B6BB-49B0-9469-5285B9C99CB3}" type="slidenum">
              <a:rPr kumimoji="0" lang="en-US" sz="1600" b="0" i="0" u="none" strike="noStrike" kern="1200" cap="none" spc="0" normalizeH="0" baseline="0" noProof="0" smtClean="0">
                <a:ln>
                  <a:noFill/>
                </a:ln>
                <a:solidFill>
                  <a:srgbClr val="D8D8D8">
                    <a:lumMod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dirty="0">
              <a:ln>
                <a:noFill/>
              </a:ln>
              <a:solidFill>
                <a:srgbClr val="D8D8D8">
                  <a:lumMod val="25000"/>
                </a:srgbClr>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7D2231DE-45E8-B8C1-D68C-494D1BE9EB36}"/>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2492557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BFDFF-48AE-E439-64A3-8E6F2BB5C37A}"/>
              </a:ext>
            </a:extLst>
          </p:cNvPr>
          <p:cNvSpPr>
            <a:spLocks noGrp="1"/>
          </p:cNvSpPr>
          <p:nvPr>
            <p:ph type="ctrTitle"/>
          </p:nvPr>
        </p:nvSpPr>
        <p:spPr>
          <a:xfrm>
            <a:off x="1524000" y="2800393"/>
            <a:ext cx="9144000" cy="1257214"/>
          </a:xfrm>
        </p:spPr>
        <p:txBody>
          <a:bodyPr/>
          <a:lstStyle/>
          <a:p>
            <a:r>
              <a:rPr lang="en-US" u="sng" dirty="0">
                <a:solidFill>
                  <a:srgbClr val="6BB5DD"/>
                </a:solidFill>
              </a:rPr>
              <a:t>House Resolution 1</a:t>
            </a:r>
          </a:p>
        </p:txBody>
      </p:sp>
    </p:spTree>
    <p:extLst>
      <p:ext uri="{BB962C8B-B14F-4D97-AF65-F5344CB8AC3E}">
        <p14:creationId xmlns:p14="http://schemas.microsoft.com/office/powerpoint/2010/main" val="3107136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27">
            <a:extLst>
              <a:ext uri="{FF2B5EF4-FFF2-40B4-BE49-F238E27FC236}">
                <a16:creationId xmlns:a16="http://schemas.microsoft.com/office/drawing/2014/main" id="{2C570E8E-D152-BDFE-FC9A-03FBDED4844E}"/>
              </a:ext>
            </a:extLst>
          </p:cNvPr>
          <p:cNvGraphicFramePr>
            <a:graphicFrameLocks noGrp="1"/>
          </p:cNvGraphicFramePr>
          <p:nvPr/>
        </p:nvGraphicFramePr>
        <p:xfrm>
          <a:off x="605929" y="1736012"/>
          <a:ext cx="10727870" cy="4389120"/>
        </p:xfrm>
        <a:graphic>
          <a:graphicData uri="http://schemas.openxmlformats.org/drawingml/2006/table">
            <a:tbl>
              <a:tblPr firstRow="1" firstCol="1" bandRow="1"/>
              <a:tblGrid>
                <a:gridCol w="515763">
                  <a:extLst>
                    <a:ext uri="{9D8B030D-6E8A-4147-A177-3AD203B41FA5}">
                      <a16:colId xmlns:a16="http://schemas.microsoft.com/office/drawing/2014/main" val="56158761"/>
                    </a:ext>
                  </a:extLst>
                </a:gridCol>
                <a:gridCol w="6601766">
                  <a:extLst>
                    <a:ext uri="{9D8B030D-6E8A-4147-A177-3AD203B41FA5}">
                      <a16:colId xmlns:a16="http://schemas.microsoft.com/office/drawing/2014/main" val="941300252"/>
                    </a:ext>
                  </a:extLst>
                </a:gridCol>
                <a:gridCol w="2063052">
                  <a:extLst>
                    <a:ext uri="{9D8B030D-6E8A-4147-A177-3AD203B41FA5}">
                      <a16:colId xmlns:a16="http://schemas.microsoft.com/office/drawing/2014/main" val="1122441781"/>
                    </a:ext>
                  </a:extLst>
                </a:gridCol>
                <a:gridCol w="1547289">
                  <a:extLst>
                    <a:ext uri="{9D8B030D-6E8A-4147-A177-3AD203B41FA5}">
                      <a16:colId xmlns:a16="http://schemas.microsoft.com/office/drawing/2014/main" val="694411509"/>
                    </a:ext>
                  </a:extLst>
                </a:gridCol>
              </a:tblGrid>
              <a:tr h="755786">
                <a:tc>
                  <a:txBody>
                    <a:bodyPr/>
                    <a:lstStyle/>
                    <a:p>
                      <a:pPr marL="0" marR="0" algn="l">
                        <a:spcAft>
                          <a:spcPts val="800"/>
                        </a:spcAft>
                        <a:buNone/>
                      </a:pPr>
                      <a:r>
                        <a:rPr lang="en-US" sz="1800" b="1">
                          <a:solidFill>
                            <a:srgbClr val="003865"/>
                          </a:solidFill>
                          <a:effectLst/>
                          <a:latin typeface="+mn-lt"/>
                          <a:ea typeface="Calibri" panose="020F0502020204030204" pitchFamily="34" charset="0"/>
                          <a:cs typeface="Times New Roman" panose="02020603050405020304" pitchFamily="18" charset="0"/>
                        </a:rPr>
                        <a:t> </a:t>
                      </a:r>
                      <a:endParaRPr lang="en-US" sz="1800">
                        <a:solidFill>
                          <a:srgbClr val="003865"/>
                        </a:solidFill>
                        <a:effectLst/>
                        <a:latin typeface="+mn-lt"/>
                        <a:ea typeface="Calibri" panose="020F0502020204030204" pitchFamily="34" charset="0"/>
                        <a:cs typeface="Times New Roman" panose="02020603050405020304" pitchFamily="18" charset="0"/>
                      </a:endParaRPr>
                    </a:p>
                  </a:txBody>
                  <a:tcPr marL="27305" marR="27305" marT="0" marB="0">
                    <a:lnL>
                      <a:noFill/>
                    </a:lnL>
                    <a:lnR>
                      <a:noFill/>
                    </a:lnR>
                    <a:lnT>
                      <a:noFill/>
                    </a:lnT>
                    <a:lnB w="12700" cap="flat" cmpd="sng" algn="ctr">
                      <a:solidFill>
                        <a:srgbClr val="808080"/>
                      </a:solidFill>
                      <a:prstDash val="solid"/>
                      <a:round/>
                      <a:headEnd type="none" w="med" len="med"/>
                      <a:tailEnd type="none" w="med" len="med"/>
                    </a:lnB>
                    <a:noFill/>
                  </a:tcPr>
                </a:tc>
                <a:tc>
                  <a:txBody>
                    <a:bodyPr/>
                    <a:lstStyle/>
                    <a:p>
                      <a:pPr marL="0" marR="0" algn="l">
                        <a:buNone/>
                      </a:pPr>
                      <a:r>
                        <a:rPr lang="en-US" sz="1800" b="1">
                          <a:solidFill>
                            <a:srgbClr val="003865"/>
                          </a:solidFill>
                          <a:effectLst/>
                          <a:latin typeface="+mn-lt"/>
                          <a:ea typeface="Calibri" panose="020F0502020204030204" pitchFamily="34" charset="0"/>
                          <a:cs typeface="Times New Roman" panose="02020603050405020304" pitchFamily="18" charset="0"/>
                        </a:rPr>
                        <a:t>Rural Community Hubs for Chronic Care Innovation</a:t>
                      </a:r>
                      <a:endParaRPr lang="en-US" sz="1800">
                        <a:solidFill>
                          <a:srgbClr val="003865"/>
                        </a:solidFill>
                        <a:effectLst/>
                        <a:latin typeface="+mn-lt"/>
                        <a:ea typeface="Calibri" panose="020F0502020204030204" pitchFamily="34" charset="0"/>
                        <a:cs typeface="Times New Roman" panose="02020603050405020304" pitchFamily="18" charset="0"/>
                      </a:endParaRPr>
                    </a:p>
                    <a:p>
                      <a:pPr marL="0" marR="0" algn="l">
                        <a:buNone/>
                      </a:pPr>
                      <a:r>
                        <a:rPr lang="en-US" sz="1800" i="1">
                          <a:solidFill>
                            <a:srgbClr val="003865"/>
                          </a:solidFill>
                          <a:effectLst/>
                          <a:latin typeface="+mn-lt"/>
                          <a:ea typeface="Calibri" panose="020F0502020204030204" pitchFamily="34" charset="0"/>
                          <a:cs typeface="Times New Roman" panose="02020603050405020304" pitchFamily="18" charset="0"/>
                        </a:rPr>
                        <a:t>Reduce obesity and diabetes rate through evidence-based, </a:t>
                      </a:r>
                      <a:br>
                        <a:rPr lang="en-US" sz="1800" i="1">
                          <a:solidFill>
                            <a:srgbClr val="003865"/>
                          </a:solidFill>
                          <a:effectLst/>
                          <a:latin typeface="+mn-lt"/>
                          <a:ea typeface="Calibri" panose="020F0502020204030204" pitchFamily="34" charset="0"/>
                          <a:cs typeface="Times New Roman" panose="02020603050405020304" pitchFamily="18" charset="0"/>
                        </a:rPr>
                      </a:br>
                      <a:r>
                        <a:rPr lang="en-US" sz="1800" i="1">
                          <a:solidFill>
                            <a:srgbClr val="003865"/>
                          </a:solidFill>
                          <a:effectLst/>
                          <a:latin typeface="+mn-lt"/>
                          <a:ea typeface="Calibri" panose="020F0502020204030204" pitchFamily="34" charset="0"/>
                          <a:cs typeface="Times New Roman" panose="02020603050405020304" pitchFamily="18" charset="0"/>
                        </a:rPr>
                        <a:t>community-led strategies focused on upstream prevention</a:t>
                      </a:r>
                    </a:p>
                  </a:txBody>
                  <a:tcPr marL="27305" marR="27305" marT="0" marB="0" anchor="ctr">
                    <a:lnL>
                      <a:noFill/>
                    </a:lnL>
                    <a:lnR>
                      <a:noFill/>
                    </a:lnR>
                    <a:lnT>
                      <a:noFill/>
                    </a:lnT>
                    <a:lnB w="12700" cap="flat" cmpd="sng" algn="ctr">
                      <a:solidFill>
                        <a:srgbClr val="808080"/>
                      </a:solidFill>
                      <a:prstDash val="solid"/>
                      <a:round/>
                      <a:headEnd type="none" w="med" len="med"/>
                      <a:tailEnd type="none" w="med" len="med"/>
                    </a:lnB>
                    <a:noFill/>
                  </a:tcPr>
                </a:tc>
                <a:tc>
                  <a:txBody>
                    <a:bodyPr/>
                    <a:lstStyle/>
                    <a:p>
                      <a:pPr marL="0" marR="0" algn="ctr">
                        <a:buNone/>
                      </a:pPr>
                      <a:r>
                        <a:rPr lang="en-US" sz="1800">
                          <a:solidFill>
                            <a:srgbClr val="003865"/>
                          </a:solidFill>
                          <a:effectLst/>
                          <a:latin typeface="+mn-lt"/>
                          <a:ea typeface="Calibri" panose="020F0502020204030204" pitchFamily="34" charset="0"/>
                          <a:cs typeface="Times New Roman" panose="02020603050405020304" pitchFamily="18" charset="0"/>
                        </a:rPr>
                        <a:t>Make Rural America Healthy Again, </a:t>
                      </a:r>
                      <a:br>
                        <a:rPr lang="en-US" sz="1800">
                          <a:solidFill>
                            <a:srgbClr val="003865"/>
                          </a:solidFill>
                          <a:effectLst/>
                          <a:latin typeface="+mn-lt"/>
                          <a:ea typeface="Calibri" panose="020F0502020204030204" pitchFamily="34" charset="0"/>
                          <a:cs typeface="Times New Roman" panose="02020603050405020304" pitchFamily="18" charset="0"/>
                        </a:rPr>
                      </a:br>
                      <a:r>
                        <a:rPr lang="en-US" sz="1800">
                          <a:solidFill>
                            <a:srgbClr val="003865"/>
                          </a:solidFill>
                          <a:effectLst/>
                          <a:latin typeface="+mn-lt"/>
                          <a:ea typeface="Calibri" panose="020F0502020204030204" pitchFamily="34" charset="0"/>
                          <a:cs typeface="Times New Roman" panose="02020603050405020304" pitchFamily="18" charset="0"/>
                        </a:rPr>
                        <a:t>Tech Innovation</a:t>
                      </a:r>
                    </a:p>
                  </a:txBody>
                  <a:tcPr marL="27305" marR="27305" marT="0" marB="0" anchor="ctr">
                    <a:lnL>
                      <a:noFill/>
                    </a:lnL>
                    <a:lnR>
                      <a:noFill/>
                    </a:lnR>
                    <a:lnT>
                      <a:noFill/>
                    </a:lnT>
                    <a:lnB w="12700" cap="flat" cmpd="sng" algn="ctr">
                      <a:solidFill>
                        <a:srgbClr val="808080"/>
                      </a:solidFill>
                      <a:prstDash val="solid"/>
                      <a:round/>
                      <a:headEnd type="none" w="med" len="med"/>
                      <a:tailEnd type="none" w="med" len="med"/>
                    </a:lnB>
                    <a:noFill/>
                  </a:tcPr>
                </a:tc>
                <a:tc>
                  <a:txBody>
                    <a:bodyPr/>
                    <a:lstStyle/>
                    <a:p>
                      <a:pPr marL="0" marR="0" algn="ctr">
                        <a:buNone/>
                      </a:pPr>
                      <a:r>
                        <a:rPr lang="en-US" sz="1800">
                          <a:solidFill>
                            <a:srgbClr val="003865"/>
                          </a:solidFill>
                          <a:effectLst/>
                          <a:latin typeface="+mn-lt"/>
                          <a:ea typeface="Calibri" panose="020F0502020204030204" pitchFamily="34" charset="0"/>
                          <a:cs typeface="Times New Roman" panose="02020603050405020304" pitchFamily="18" charset="0"/>
                        </a:rPr>
                        <a:t>A, C, D, E, F, G, I, J, K</a:t>
                      </a:r>
                    </a:p>
                  </a:txBody>
                  <a:tcPr marL="27305" marR="27305" marT="0" marB="0" anchor="ctr">
                    <a:lnL>
                      <a:noFill/>
                    </a:lnL>
                    <a:lnR>
                      <a:noFill/>
                    </a:lnR>
                    <a:lnT>
                      <a:noFill/>
                    </a:lnT>
                    <a:lnB w="1270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241299253"/>
                  </a:ext>
                </a:extLst>
              </a:tr>
              <a:tr h="755786">
                <a:tc>
                  <a:txBody>
                    <a:bodyPr/>
                    <a:lstStyle/>
                    <a:p>
                      <a:pPr marL="0" marR="0" algn="l">
                        <a:spcAft>
                          <a:spcPts val="800"/>
                        </a:spcAft>
                        <a:buNone/>
                      </a:pPr>
                      <a:r>
                        <a:rPr lang="en-US" sz="1800" b="1">
                          <a:solidFill>
                            <a:srgbClr val="003865"/>
                          </a:solidFill>
                          <a:effectLst/>
                          <a:latin typeface="+mn-lt"/>
                          <a:ea typeface="Calibri" panose="020F0502020204030204" pitchFamily="34" charset="0"/>
                          <a:cs typeface="Times New Roman" panose="02020603050405020304" pitchFamily="18" charset="0"/>
                        </a:rPr>
                        <a:t> </a:t>
                      </a:r>
                      <a:endParaRPr lang="en-US" sz="1800">
                        <a:solidFill>
                          <a:srgbClr val="003865"/>
                        </a:solidFill>
                        <a:effectLst/>
                        <a:latin typeface="+mn-lt"/>
                        <a:ea typeface="Calibri" panose="020F0502020204030204" pitchFamily="34" charset="0"/>
                        <a:cs typeface="Times New Roman" panose="02020603050405020304" pitchFamily="18" charset="0"/>
                      </a:endParaRPr>
                    </a:p>
                  </a:txBody>
                  <a:tcPr marL="27305" marR="27305" marT="0" marB="0">
                    <a:lnL>
                      <a:noFill/>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noFill/>
                  </a:tcPr>
                </a:tc>
                <a:tc>
                  <a:txBody>
                    <a:bodyPr/>
                    <a:lstStyle/>
                    <a:p>
                      <a:pPr marL="0" marR="0" algn="l">
                        <a:buNone/>
                      </a:pPr>
                      <a:r>
                        <a:rPr lang="en-US" sz="1800" b="1" spc="-20" err="1">
                          <a:solidFill>
                            <a:srgbClr val="003865"/>
                          </a:solidFill>
                          <a:effectLst/>
                          <a:latin typeface="+mn-lt"/>
                          <a:ea typeface="Calibri" panose="020F0502020204030204" pitchFamily="34" charset="0"/>
                          <a:cs typeface="Times New Roman" panose="02020603050405020304" pitchFamily="18" charset="0"/>
                        </a:rPr>
                        <a:t>PoWERing</a:t>
                      </a:r>
                      <a:r>
                        <a:rPr lang="en-US" sz="1800" b="1" spc="-20">
                          <a:solidFill>
                            <a:srgbClr val="003865"/>
                          </a:solidFill>
                          <a:effectLst/>
                          <a:latin typeface="+mn-lt"/>
                          <a:ea typeface="Calibri" panose="020F0502020204030204" pitchFamily="34" charset="0"/>
                          <a:cs typeface="Times New Roman" panose="02020603050405020304" pitchFamily="18" charset="0"/>
                        </a:rPr>
                        <a:t> Maternal and Infant Health: Community-based Teams</a:t>
                      </a:r>
                      <a:endParaRPr lang="en-US" sz="1800">
                        <a:solidFill>
                          <a:srgbClr val="003865"/>
                        </a:solidFill>
                        <a:effectLst/>
                        <a:latin typeface="+mn-lt"/>
                        <a:ea typeface="Calibri" panose="020F0502020204030204" pitchFamily="34" charset="0"/>
                        <a:cs typeface="Times New Roman" panose="02020603050405020304" pitchFamily="18" charset="0"/>
                      </a:endParaRPr>
                    </a:p>
                    <a:p>
                      <a:pPr marL="0" marR="0" algn="l">
                        <a:buNone/>
                      </a:pPr>
                      <a:r>
                        <a:rPr lang="en-US" sz="1800" i="1">
                          <a:solidFill>
                            <a:srgbClr val="003865"/>
                          </a:solidFill>
                          <a:effectLst/>
                          <a:latin typeface="+mn-lt"/>
                          <a:ea typeface="Calibri" panose="020F0502020204030204" pitchFamily="34" charset="0"/>
                          <a:cs typeface="Times New Roman" panose="02020603050405020304" pitchFamily="18" charset="0"/>
                        </a:rPr>
                        <a:t>Increase timely perinatal care in maternity care deserts through coordinated, telehealth-enabled teams</a:t>
                      </a:r>
                    </a:p>
                  </a:txBody>
                  <a:tcPr marL="27305" marR="27305" marT="0" marB="0" anchor="ctr">
                    <a:lnL>
                      <a:noFill/>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noFill/>
                  </a:tcPr>
                </a:tc>
                <a:tc>
                  <a:txBody>
                    <a:bodyPr/>
                    <a:lstStyle/>
                    <a:p>
                      <a:pPr marL="0" marR="0" algn="ctr">
                        <a:buNone/>
                      </a:pPr>
                      <a:r>
                        <a:rPr lang="en-US" sz="1800">
                          <a:solidFill>
                            <a:srgbClr val="003865"/>
                          </a:solidFill>
                          <a:effectLst/>
                          <a:latin typeface="+mn-lt"/>
                          <a:ea typeface="Calibri" panose="020F0502020204030204" pitchFamily="34" charset="0"/>
                          <a:cs typeface="Times New Roman" panose="02020603050405020304" pitchFamily="18" charset="0"/>
                        </a:rPr>
                        <a:t>Sustainable Access</a:t>
                      </a:r>
                    </a:p>
                  </a:txBody>
                  <a:tcPr marL="27305" marR="27305" marT="0" marB="0" anchor="ctr">
                    <a:lnL>
                      <a:noFill/>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noFill/>
                  </a:tcPr>
                </a:tc>
                <a:tc>
                  <a:txBody>
                    <a:bodyPr/>
                    <a:lstStyle/>
                    <a:p>
                      <a:pPr marL="0" marR="0" algn="ctr">
                        <a:buNone/>
                      </a:pPr>
                      <a:r>
                        <a:rPr lang="en-US" sz="1800">
                          <a:solidFill>
                            <a:srgbClr val="003865"/>
                          </a:solidFill>
                          <a:effectLst/>
                          <a:latin typeface="+mn-lt"/>
                          <a:ea typeface="Calibri" panose="020F0502020204030204" pitchFamily="34" charset="0"/>
                          <a:cs typeface="Times New Roman" panose="02020603050405020304" pitchFamily="18" charset="0"/>
                        </a:rPr>
                        <a:t>A, B, C, D, E, F, G, H, I, K</a:t>
                      </a:r>
                    </a:p>
                  </a:txBody>
                  <a:tcPr marL="27305" marR="27305" marT="0" marB="0" anchor="ctr">
                    <a:lnL>
                      <a:noFill/>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527627758"/>
                  </a:ext>
                </a:extLst>
              </a:tr>
              <a:tr h="1007715">
                <a:tc>
                  <a:txBody>
                    <a:bodyPr/>
                    <a:lstStyle/>
                    <a:p>
                      <a:pPr marL="0" marR="0" algn="l">
                        <a:spcAft>
                          <a:spcPts val="800"/>
                        </a:spcAft>
                        <a:buNone/>
                      </a:pPr>
                      <a:r>
                        <a:rPr lang="en-US" sz="1800" b="1">
                          <a:solidFill>
                            <a:srgbClr val="003865"/>
                          </a:solidFill>
                          <a:effectLst/>
                          <a:latin typeface="+mn-lt"/>
                          <a:ea typeface="Calibri" panose="020F0502020204030204" pitchFamily="34" charset="0"/>
                          <a:cs typeface="Times New Roman" panose="02020603050405020304" pitchFamily="18" charset="0"/>
                        </a:rPr>
                        <a:t> </a:t>
                      </a:r>
                      <a:endParaRPr lang="en-US" sz="1800">
                        <a:solidFill>
                          <a:srgbClr val="003865"/>
                        </a:solidFill>
                        <a:effectLst/>
                        <a:latin typeface="+mn-lt"/>
                        <a:ea typeface="Calibri" panose="020F0502020204030204" pitchFamily="34" charset="0"/>
                        <a:cs typeface="Times New Roman" panose="02020603050405020304" pitchFamily="18" charset="0"/>
                      </a:endParaRPr>
                    </a:p>
                  </a:txBody>
                  <a:tcPr marL="27305" marR="27305" marT="0" marB="0">
                    <a:lnL>
                      <a:noFill/>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noFill/>
                  </a:tcPr>
                </a:tc>
                <a:tc>
                  <a:txBody>
                    <a:bodyPr/>
                    <a:lstStyle/>
                    <a:p>
                      <a:pPr marL="0" marR="0" algn="l">
                        <a:buNone/>
                      </a:pPr>
                      <a:r>
                        <a:rPr lang="en-US" sz="1800" b="1">
                          <a:solidFill>
                            <a:srgbClr val="003865"/>
                          </a:solidFill>
                          <a:effectLst/>
                          <a:latin typeface="+mn-lt"/>
                          <a:ea typeface="Calibri" panose="020F0502020204030204" pitchFamily="34" charset="0"/>
                          <a:cs typeface="Times New Roman" panose="02020603050405020304" pitchFamily="18" charset="0"/>
                        </a:rPr>
                        <a:t>Rapid Response to Recovery: </a:t>
                      </a:r>
                      <a:r>
                        <a:rPr lang="en-US" sz="1800" b="1" err="1">
                          <a:solidFill>
                            <a:srgbClr val="003865"/>
                          </a:solidFill>
                          <a:effectLst/>
                          <a:latin typeface="+mn-lt"/>
                          <a:ea typeface="Calibri" panose="020F0502020204030204" pitchFamily="34" charset="0"/>
                          <a:cs typeface="Times New Roman" panose="02020603050405020304" pitchFamily="18" charset="0"/>
                        </a:rPr>
                        <a:t>EmPATH</a:t>
                      </a:r>
                      <a:r>
                        <a:rPr lang="en-US" sz="1800" b="1">
                          <a:solidFill>
                            <a:srgbClr val="003865"/>
                          </a:solidFill>
                          <a:effectLst/>
                          <a:latin typeface="+mn-lt"/>
                          <a:ea typeface="Calibri" panose="020F0502020204030204" pitchFamily="34" charset="0"/>
                          <a:cs typeface="Times New Roman" panose="02020603050405020304" pitchFamily="18" charset="0"/>
                        </a:rPr>
                        <a:t> Model, Mobile Crisis</a:t>
                      </a:r>
                      <a:br>
                        <a:rPr lang="en-US" sz="1800" b="1">
                          <a:solidFill>
                            <a:srgbClr val="003865"/>
                          </a:solidFill>
                          <a:effectLst/>
                          <a:latin typeface="+mn-lt"/>
                          <a:ea typeface="Calibri" panose="020F0502020204030204" pitchFamily="34" charset="0"/>
                          <a:cs typeface="Times New Roman" panose="02020603050405020304" pitchFamily="18" charset="0"/>
                        </a:rPr>
                      </a:br>
                      <a:r>
                        <a:rPr lang="en-US" sz="1800" b="1">
                          <a:solidFill>
                            <a:srgbClr val="003865"/>
                          </a:solidFill>
                          <a:effectLst/>
                          <a:latin typeface="+mn-lt"/>
                          <a:ea typeface="Calibri" panose="020F0502020204030204" pitchFamily="34" charset="0"/>
                          <a:cs typeface="Times New Roman" panose="02020603050405020304" pitchFamily="18" charset="0"/>
                        </a:rPr>
                        <a:t>and Telehealth</a:t>
                      </a:r>
                      <a:endParaRPr lang="en-US" sz="1800">
                        <a:solidFill>
                          <a:srgbClr val="003865"/>
                        </a:solidFill>
                        <a:effectLst/>
                        <a:latin typeface="+mn-lt"/>
                        <a:ea typeface="Calibri" panose="020F0502020204030204" pitchFamily="34" charset="0"/>
                        <a:cs typeface="Times New Roman" panose="02020603050405020304" pitchFamily="18" charset="0"/>
                      </a:endParaRPr>
                    </a:p>
                    <a:p>
                      <a:pPr marL="0" marR="0" algn="l">
                        <a:buNone/>
                      </a:pPr>
                      <a:r>
                        <a:rPr lang="en-US" sz="1800" i="1">
                          <a:solidFill>
                            <a:srgbClr val="003865"/>
                          </a:solidFill>
                          <a:effectLst/>
                          <a:latin typeface="+mn-lt"/>
                          <a:ea typeface="Calibri" panose="020F0502020204030204" pitchFamily="34" charset="0"/>
                          <a:cs typeface="Times New Roman" panose="02020603050405020304" pitchFamily="18" charset="0"/>
                        </a:rPr>
                        <a:t>Expand integrated, technology-enabled crisis care from community response to long-term support</a:t>
                      </a:r>
                    </a:p>
                  </a:txBody>
                  <a:tcPr marL="27305" marR="27305" marT="0" marB="0" anchor="ctr">
                    <a:lnL>
                      <a:noFill/>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noFill/>
                  </a:tcPr>
                </a:tc>
                <a:tc>
                  <a:txBody>
                    <a:bodyPr/>
                    <a:lstStyle/>
                    <a:p>
                      <a:pPr marL="0" marR="0" algn="ctr">
                        <a:buNone/>
                      </a:pPr>
                      <a:r>
                        <a:rPr lang="en-US" sz="1800">
                          <a:solidFill>
                            <a:srgbClr val="003865"/>
                          </a:solidFill>
                          <a:effectLst/>
                          <a:latin typeface="+mn-lt"/>
                          <a:ea typeface="Calibri" panose="020F0502020204030204" pitchFamily="34" charset="0"/>
                          <a:cs typeface="Times New Roman" panose="02020603050405020304" pitchFamily="18" charset="0"/>
                        </a:rPr>
                        <a:t>Innovative Care</a:t>
                      </a:r>
                    </a:p>
                  </a:txBody>
                  <a:tcPr marL="27305" marR="27305" marT="0" marB="0" anchor="ctr">
                    <a:lnL>
                      <a:noFill/>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noFill/>
                  </a:tcPr>
                </a:tc>
                <a:tc>
                  <a:txBody>
                    <a:bodyPr/>
                    <a:lstStyle/>
                    <a:p>
                      <a:pPr marL="0" marR="0" algn="ctr">
                        <a:buNone/>
                      </a:pPr>
                      <a:r>
                        <a:rPr lang="en-US" sz="1800">
                          <a:solidFill>
                            <a:srgbClr val="003865"/>
                          </a:solidFill>
                          <a:effectLst/>
                          <a:latin typeface="+mn-lt"/>
                          <a:ea typeface="Calibri" panose="020F0502020204030204" pitchFamily="34" charset="0"/>
                          <a:cs typeface="Times New Roman" panose="02020603050405020304" pitchFamily="18" charset="0"/>
                        </a:rPr>
                        <a:t>D, E, F, G, H, I, J, K</a:t>
                      </a:r>
                    </a:p>
                  </a:txBody>
                  <a:tcPr marL="27305" marR="27305" marT="0" marB="0" anchor="ctr">
                    <a:lnL>
                      <a:noFill/>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105077806"/>
                  </a:ext>
                </a:extLst>
              </a:tr>
              <a:tr h="755786">
                <a:tc>
                  <a:txBody>
                    <a:bodyPr/>
                    <a:lstStyle/>
                    <a:p>
                      <a:pPr marL="0" marR="0" algn="l">
                        <a:spcAft>
                          <a:spcPts val="800"/>
                        </a:spcAft>
                        <a:buNone/>
                      </a:pPr>
                      <a:r>
                        <a:rPr lang="en-US" sz="1800" b="1">
                          <a:solidFill>
                            <a:srgbClr val="003865"/>
                          </a:solidFill>
                          <a:effectLst/>
                          <a:latin typeface="+mn-lt"/>
                          <a:ea typeface="Calibri" panose="020F0502020204030204" pitchFamily="34" charset="0"/>
                          <a:cs typeface="Times New Roman" panose="02020603050405020304" pitchFamily="18" charset="0"/>
                        </a:rPr>
                        <a:t> </a:t>
                      </a:r>
                      <a:endParaRPr lang="en-US" sz="1800">
                        <a:solidFill>
                          <a:srgbClr val="003865"/>
                        </a:solidFill>
                        <a:effectLst/>
                        <a:latin typeface="+mn-lt"/>
                        <a:ea typeface="Calibri" panose="020F0502020204030204" pitchFamily="34" charset="0"/>
                        <a:cs typeface="Times New Roman" panose="02020603050405020304" pitchFamily="18" charset="0"/>
                      </a:endParaRPr>
                    </a:p>
                  </a:txBody>
                  <a:tcPr marL="27305" marR="27305" marT="0" marB="0">
                    <a:lnL>
                      <a:noFill/>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noFill/>
                  </a:tcPr>
                </a:tc>
                <a:tc>
                  <a:txBody>
                    <a:bodyPr/>
                    <a:lstStyle/>
                    <a:p>
                      <a:pPr marL="0" marR="0" algn="l">
                        <a:buNone/>
                      </a:pPr>
                      <a:r>
                        <a:rPr lang="en-US" sz="1800" b="1">
                          <a:solidFill>
                            <a:srgbClr val="003865"/>
                          </a:solidFill>
                          <a:effectLst/>
                          <a:latin typeface="+mn-lt"/>
                          <a:ea typeface="Calibri" panose="020F0502020204030204" pitchFamily="34" charset="0"/>
                          <a:cs typeface="Times New Roman" panose="02020603050405020304" pitchFamily="18" charset="0"/>
                        </a:rPr>
                        <a:t>Rooted in Health: Rural Dental Access Program</a:t>
                      </a:r>
                      <a:endParaRPr lang="en-US" sz="1800">
                        <a:solidFill>
                          <a:srgbClr val="003865"/>
                        </a:solidFill>
                        <a:effectLst/>
                        <a:latin typeface="+mn-lt"/>
                        <a:ea typeface="Calibri" panose="020F0502020204030204" pitchFamily="34" charset="0"/>
                        <a:cs typeface="Times New Roman" panose="02020603050405020304" pitchFamily="18" charset="0"/>
                      </a:endParaRPr>
                    </a:p>
                    <a:p>
                      <a:pPr marL="0" marR="0" algn="l">
                        <a:buNone/>
                      </a:pPr>
                      <a:r>
                        <a:rPr lang="en-US" sz="1800" i="1">
                          <a:solidFill>
                            <a:srgbClr val="003865"/>
                          </a:solidFill>
                          <a:effectLst/>
                          <a:latin typeface="+mn-lt"/>
                          <a:ea typeface="Calibri" panose="020F0502020204030204" pitchFamily="34" charset="0"/>
                          <a:cs typeface="Times New Roman" panose="02020603050405020304" pitchFamily="18" charset="0"/>
                        </a:rPr>
                        <a:t>Improve rural access to preventive dental care and treatment through expanded training and mobile portable services</a:t>
                      </a:r>
                    </a:p>
                  </a:txBody>
                  <a:tcPr marL="27305" marR="27305" marT="0" marB="0" anchor="ctr">
                    <a:lnL>
                      <a:noFill/>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noFill/>
                  </a:tcPr>
                </a:tc>
                <a:tc>
                  <a:txBody>
                    <a:bodyPr/>
                    <a:lstStyle/>
                    <a:p>
                      <a:pPr marL="0" marR="0" algn="ctr">
                        <a:buNone/>
                      </a:pPr>
                      <a:r>
                        <a:rPr lang="en-US" sz="1800">
                          <a:solidFill>
                            <a:srgbClr val="003865"/>
                          </a:solidFill>
                          <a:effectLst/>
                          <a:latin typeface="+mn-lt"/>
                          <a:ea typeface="Calibri" panose="020F0502020204030204" pitchFamily="34" charset="0"/>
                          <a:cs typeface="Times New Roman" panose="02020603050405020304" pitchFamily="18" charset="0"/>
                        </a:rPr>
                        <a:t>Workforce Development</a:t>
                      </a:r>
                    </a:p>
                  </a:txBody>
                  <a:tcPr marL="27305" marR="27305" marT="0" marB="0" anchor="ctr">
                    <a:lnL>
                      <a:noFill/>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noFill/>
                  </a:tcPr>
                </a:tc>
                <a:tc>
                  <a:txBody>
                    <a:bodyPr/>
                    <a:lstStyle/>
                    <a:p>
                      <a:pPr marL="0" marR="0" algn="ctr">
                        <a:buNone/>
                      </a:pPr>
                      <a:r>
                        <a:rPr lang="en-US" sz="1800">
                          <a:solidFill>
                            <a:srgbClr val="003865"/>
                          </a:solidFill>
                          <a:effectLst/>
                          <a:latin typeface="+mn-lt"/>
                          <a:ea typeface="Calibri" panose="020F0502020204030204" pitchFamily="34" charset="0"/>
                          <a:cs typeface="Times New Roman" panose="02020603050405020304" pitchFamily="18" charset="0"/>
                        </a:rPr>
                        <a:t>A, B, D, E, F, G, I, J, K</a:t>
                      </a:r>
                    </a:p>
                  </a:txBody>
                  <a:tcPr marL="27305" marR="27305" marT="0" marB="0" anchor="ctr">
                    <a:lnL>
                      <a:noFill/>
                    </a:lnL>
                    <a:lnR>
                      <a:noFill/>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895155617"/>
                  </a:ext>
                </a:extLst>
              </a:tr>
              <a:tr h="755786">
                <a:tc>
                  <a:txBody>
                    <a:bodyPr/>
                    <a:lstStyle/>
                    <a:p>
                      <a:pPr marL="0" marR="0" algn="l">
                        <a:spcAft>
                          <a:spcPts val="800"/>
                        </a:spcAft>
                        <a:buNone/>
                      </a:pPr>
                      <a:r>
                        <a:rPr lang="en-US" sz="1800" b="1">
                          <a:solidFill>
                            <a:srgbClr val="003865"/>
                          </a:solidFill>
                          <a:effectLst/>
                          <a:latin typeface="+mn-lt"/>
                          <a:ea typeface="Calibri" panose="020F0502020204030204" pitchFamily="34" charset="0"/>
                          <a:cs typeface="Times New Roman" panose="02020603050405020304" pitchFamily="18" charset="0"/>
                        </a:rPr>
                        <a:t> </a:t>
                      </a:r>
                      <a:endParaRPr lang="en-US" sz="1800">
                        <a:solidFill>
                          <a:srgbClr val="003865"/>
                        </a:solidFill>
                        <a:effectLst/>
                        <a:latin typeface="+mn-lt"/>
                        <a:ea typeface="Calibri" panose="020F0502020204030204" pitchFamily="34" charset="0"/>
                        <a:cs typeface="Times New Roman" panose="02020603050405020304" pitchFamily="18" charset="0"/>
                      </a:endParaRPr>
                    </a:p>
                  </a:txBody>
                  <a:tcPr marL="27305" marR="27305" marT="0" marB="0">
                    <a:lnL>
                      <a:noFill/>
                    </a:lnL>
                    <a:lnR>
                      <a:noFill/>
                    </a:lnR>
                    <a:lnT w="12700" cap="flat" cmpd="sng" algn="ctr">
                      <a:solidFill>
                        <a:srgbClr val="808080"/>
                      </a:solidFill>
                      <a:prstDash val="solid"/>
                      <a:round/>
                      <a:headEnd type="none" w="med" len="med"/>
                      <a:tailEnd type="none" w="med" len="med"/>
                    </a:lnT>
                    <a:lnB w="28575" cap="flat" cmpd="sng" algn="ctr">
                      <a:solidFill>
                        <a:srgbClr val="FFFFFF"/>
                      </a:solidFill>
                      <a:prstDash val="solid"/>
                      <a:round/>
                      <a:headEnd type="none" w="med" len="med"/>
                      <a:tailEnd type="none" w="med" len="med"/>
                    </a:lnB>
                    <a:noFill/>
                  </a:tcPr>
                </a:tc>
                <a:tc>
                  <a:txBody>
                    <a:bodyPr/>
                    <a:lstStyle/>
                    <a:p>
                      <a:pPr marL="0" marR="0" algn="l">
                        <a:buNone/>
                      </a:pPr>
                      <a:r>
                        <a:rPr lang="en-US" sz="1800" b="1">
                          <a:solidFill>
                            <a:srgbClr val="003865"/>
                          </a:solidFill>
                          <a:effectLst/>
                          <a:latin typeface="+mn-lt"/>
                          <a:ea typeface="Calibri" panose="020F0502020204030204" pitchFamily="34" charset="0"/>
                          <a:cs typeface="Times New Roman" panose="02020603050405020304" pitchFamily="18" charset="0"/>
                        </a:rPr>
                        <a:t>From Crisis to Care: Integrated EMS and Trauma Response</a:t>
                      </a:r>
                      <a:endParaRPr lang="en-US" sz="1800">
                        <a:solidFill>
                          <a:srgbClr val="003865"/>
                        </a:solidFill>
                        <a:effectLst/>
                        <a:latin typeface="+mn-lt"/>
                        <a:ea typeface="Calibri" panose="020F0502020204030204" pitchFamily="34" charset="0"/>
                        <a:cs typeface="Times New Roman" panose="02020603050405020304" pitchFamily="18" charset="0"/>
                      </a:endParaRPr>
                    </a:p>
                    <a:p>
                      <a:pPr marL="0" marR="0" algn="l">
                        <a:buNone/>
                      </a:pPr>
                      <a:r>
                        <a:rPr lang="en-US" sz="1800" i="1">
                          <a:solidFill>
                            <a:srgbClr val="003865"/>
                          </a:solidFill>
                          <a:effectLst/>
                          <a:latin typeface="+mn-lt"/>
                          <a:ea typeface="Calibri" panose="020F0502020204030204" pitchFamily="34" charset="0"/>
                          <a:cs typeface="Times New Roman" panose="02020603050405020304" pitchFamily="18" charset="0"/>
                        </a:rPr>
                        <a:t>Strengthen capabilities and capacity for pre-hospital care and</a:t>
                      </a:r>
                      <a:br>
                        <a:rPr lang="en-US" sz="1800" i="1">
                          <a:solidFill>
                            <a:srgbClr val="003865"/>
                          </a:solidFill>
                          <a:effectLst/>
                          <a:latin typeface="+mn-lt"/>
                          <a:ea typeface="Calibri" panose="020F0502020204030204" pitchFamily="34" charset="0"/>
                          <a:cs typeface="Times New Roman" panose="02020603050405020304" pitchFamily="18" charset="0"/>
                        </a:rPr>
                      </a:br>
                      <a:r>
                        <a:rPr lang="en-US" sz="1800" i="1">
                          <a:solidFill>
                            <a:srgbClr val="003865"/>
                          </a:solidFill>
                          <a:effectLst/>
                          <a:latin typeface="+mn-lt"/>
                          <a:ea typeface="Calibri" panose="020F0502020204030204" pitchFamily="34" charset="0"/>
                          <a:cs typeface="Times New Roman" panose="02020603050405020304" pitchFamily="18" charset="0"/>
                        </a:rPr>
                        <a:t>in-place interventions</a:t>
                      </a:r>
                    </a:p>
                  </a:txBody>
                  <a:tcPr marL="27305" marR="27305" marT="0" marB="0" anchor="ctr">
                    <a:lnL>
                      <a:noFill/>
                    </a:lnL>
                    <a:lnR>
                      <a:noFill/>
                    </a:lnR>
                    <a:lnT w="12700" cap="flat" cmpd="sng" algn="ctr">
                      <a:solidFill>
                        <a:srgbClr val="808080"/>
                      </a:solidFill>
                      <a:prstDash val="solid"/>
                      <a:round/>
                      <a:headEnd type="none" w="med" len="med"/>
                      <a:tailEnd type="none" w="med" len="med"/>
                    </a:lnT>
                    <a:lnB w="28575" cap="flat" cmpd="sng" algn="ctr">
                      <a:solidFill>
                        <a:srgbClr val="FFFFFF"/>
                      </a:solidFill>
                      <a:prstDash val="solid"/>
                      <a:round/>
                      <a:headEnd type="none" w="med" len="med"/>
                      <a:tailEnd type="none" w="med" len="med"/>
                    </a:lnB>
                    <a:noFill/>
                  </a:tcPr>
                </a:tc>
                <a:tc>
                  <a:txBody>
                    <a:bodyPr/>
                    <a:lstStyle/>
                    <a:p>
                      <a:pPr marL="0" marR="0" algn="ctr">
                        <a:buNone/>
                      </a:pPr>
                      <a:r>
                        <a:rPr lang="en-US" sz="1800">
                          <a:solidFill>
                            <a:srgbClr val="003865"/>
                          </a:solidFill>
                          <a:effectLst/>
                          <a:latin typeface="+mn-lt"/>
                          <a:ea typeface="Calibri" panose="020F0502020204030204" pitchFamily="34" charset="0"/>
                          <a:cs typeface="Times New Roman" panose="02020603050405020304" pitchFamily="18" charset="0"/>
                        </a:rPr>
                        <a:t>Sustainable Access</a:t>
                      </a:r>
                    </a:p>
                  </a:txBody>
                  <a:tcPr marL="27305" marR="27305" marT="0" marB="0" anchor="ctr">
                    <a:lnL>
                      <a:noFill/>
                    </a:lnL>
                    <a:lnR>
                      <a:noFill/>
                    </a:lnR>
                    <a:lnT w="12700" cap="flat" cmpd="sng" algn="ctr">
                      <a:solidFill>
                        <a:srgbClr val="808080"/>
                      </a:solidFill>
                      <a:prstDash val="solid"/>
                      <a:round/>
                      <a:headEnd type="none" w="med" len="med"/>
                      <a:tailEnd type="none" w="med" len="med"/>
                    </a:lnT>
                    <a:lnB w="28575" cap="flat" cmpd="sng" algn="ctr">
                      <a:solidFill>
                        <a:srgbClr val="FFFFFF"/>
                      </a:solidFill>
                      <a:prstDash val="solid"/>
                      <a:round/>
                      <a:headEnd type="none" w="med" len="med"/>
                      <a:tailEnd type="none" w="med" len="med"/>
                    </a:lnB>
                    <a:noFill/>
                  </a:tcPr>
                </a:tc>
                <a:tc>
                  <a:txBody>
                    <a:bodyPr/>
                    <a:lstStyle/>
                    <a:p>
                      <a:pPr marL="0" marR="0" algn="ctr">
                        <a:buNone/>
                      </a:pPr>
                      <a:r>
                        <a:rPr lang="en-US" sz="1800">
                          <a:solidFill>
                            <a:srgbClr val="003865"/>
                          </a:solidFill>
                          <a:effectLst/>
                          <a:latin typeface="+mn-lt"/>
                          <a:ea typeface="Calibri" panose="020F0502020204030204" pitchFamily="34" charset="0"/>
                          <a:cs typeface="Times New Roman" panose="02020603050405020304" pitchFamily="18" charset="0"/>
                        </a:rPr>
                        <a:t>A, B, D, E, F, G, K</a:t>
                      </a:r>
                    </a:p>
                  </a:txBody>
                  <a:tcPr marL="27305" marR="27305" marT="0" marB="0" anchor="ctr">
                    <a:lnL>
                      <a:noFill/>
                    </a:lnL>
                    <a:lnR>
                      <a:noFill/>
                    </a:lnR>
                    <a:lnT w="12700" cap="flat" cmpd="sng" algn="ctr">
                      <a:solidFill>
                        <a:srgbClr val="808080"/>
                      </a:solidFill>
                      <a:prstDash val="solid"/>
                      <a:round/>
                      <a:headEnd type="none" w="med" len="med"/>
                      <a:tailEnd type="none" w="med" len="med"/>
                    </a:lnT>
                    <a:lnB w="2857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387999077"/>
                  </a:ext>
                </a:extLst>
              </a:tr>
            </a:tbl>
          </a:graphicData>
        </a:graphic>
      </p:graphicFrame>
      <p:sp>
        <p:nvSpPr>
          <p:cNvPr id="2" name="Title 1">
            <a:extLst>
              <a:ext uri="{FF2B5EF4-FFF2-40B4-BE49-F238E27FC236}">
                <a16:creationId xmlns:a16="http://schemas.microsoft.com/office/drawing/2014/main" id="{523A324C-F1F0-9E40-71CD-47C474B811C5}"/>
              </a:ext>
            </a:extLst>
          </p:cNvPr>
          <p:cNvSpPr>
            <a:spLocks noGrp="1"/>
          </p:cNvSpPr>
          <p:nvPr>
            <p:ph type="title"/>
          </p:nvPr>
        </p:nvSpPr>
        <p:spPr>
          <a:xfrm>
            <a:off x="678052" y="204312"/>
            <a:ext cx="10515600" cy="1325563"/>
          </a:xfrm>
        </p:spPr>
        <p:txBody>
          <a:bodyPr/>
          <a:lstStyle/>
          <a:p>
            <a:r>
              <a:rPr lang="en-US" sz="3600"/>
              <a:t>KY Rural Health Transformation Program Initiatives</a:t>
            </a:r>
          </a:p>
        </p:txBody>
      </p:sp>
      <p:sp>
        <p:nvSpPr>
          <p:cNvPr id="18" name="Rectangle: Rounded Corners 17">
            <a:extLst>
              <a:ext uri="{FF2B5EF4-FFF2-40B4-BE49-F238E27FC236}">
                <a16:creationId xmlns:a16="http://schemas.microsoft.com/office/drawing/2014/main" id="{94B152A1-F279-5706-3D49-9ACC34F54511}"/>
              </a:ext>
              <a:ext uri="{C183D7F6-B498-43B3-948B-1728B52AA6E4}">
                <adec:decorative xmlns:adec="http://schemas.microsoft.com/office/drawing/2017/decorative" val="1"/>
              </a:ext>
            </a:extLst>
          </p:cNvPr>
          <p:cNvSpPr/>
          <p:nvPr/>
        </p:nvSpPr>
        <p:spPr>
          <a:xfrm>
            <a:off x="679893" y="1812212"/>
            <a:ext cx="356616" cy="548640"/>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1</a:t>
            </a:r>
            <a:endParaRPr kumimoji="0" lang="en-US" sz="1800" b="0" i="0" u="none" strike="noStrike" kern="1200" cap="none" spc="0" normalizeH="0" baseline="0" noProof="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0C8D701D-22DF-1FC8-818F-571EF71C8B2F}"/>
              </a:ext>
              <a:ext uri="{C183D7F6-B498-43B3-948B-1728B52AA6E4}">
                <adec:decorative xmlns:adec="http://schemas.microsoft.com/office/drawing/2017/decorative" val="1"/>
              </a:ext>
            </a:extLst>
          </p:cNvPr>
          <p:cNvSpPr/>
          <p:nvPr/>
        </p:nvSpPr>
        <p:spPr>
          <a:xfrm>
            <a:off x="679893" y="2698049"/>
            <a:ext cx="356616" cy="548640"/>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2</a:t>
            </a:r>
            <a:endParaRPr kumimoji="0" lang="en-US" sz="1800" b="0" i="0" u="none" strike="noStrike" kern="1200" cap="none" spc="0" normalizeH="0" baseline="0" noProof="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2B0D2B8D-70B7-5426-7D66-B7FCF729EE4C}"/>
              </a:ext>
              <a:ext uri="{C183D7F6-B498-43B3-948B-1728B52AA6E4}">
                <adec:decorative xmlns:adec="http://schemas.microsoft.com/office/drawing/2017/decorative" val="1"/>
              </a:ext>
            </a:extLst>
          </p:cNvPr>
          <p:cNvSpPr/>
          <p:nvPr/>
        </p:nvSpPr>
        <p:spPr>
          <a:xfrm>
            <a:off x="678052" y="3657839"/>
            <a:ext cx="358457" cy="545465"/>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3</a:t>
            </a:r>
            <a:endParaRPr kumimoji="0" lang="en-US" sz="1800" b="0" i="0" u="none" strike="noStrike" kern="1200" cap="none" spc="0" normalizeH="0" baseline="0" noProof="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F21C3A22-9476-8558-A3A8-ECBB6CB3CE12}"/>
              </a:ext>
              <a:ext uri="{C183D7F6-B498-43B3-948B-1728B52AA6E4}">
                <adec:decorative xmlns:adec="http://schemas.microsoft.com/office/drawing/2017/decorative" val="1"/>
              </a:ext>
            </a:extLst>
          </p:cNvPr>
          <p:cNvSpPr/>
          <p:nvPr/>
        </p:nvSpPr>
        <p:spPr>
          <a:xfrm>
            <a:off x="679893" y="4615578"/>
            <a:ext cx="356616" cy="548640"/>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4</a:t>
            </a:r>
            <a:endParaRPr kumimoji="0" lang="en-US" sz="1800" b="0" i="0" u="none" strike="noStrike" kern="1200" cap="none" spc="0" normalizeH="0" baseline="0" noProof="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E6691B2F-D1DB-BDE5-BCB9-D67668B75509}"/>
              </a:ext>
              <a:ext uri="{C183D7F6-B498-43B3-948B-1728B52AA6E4}">
                <adec:decorative xmlns:adec="http://schemas.microsoft.com/office/drawing/2017/decorative" val="1"/>
              </a:ext>
            </a:extLst>
          </p:cNvPr>
          <p:cNvSpPr/>
          <p:nvPr/>
        </p:nvSpPr>
        <p:spPr>
          <a:xfrm>
            <a:off x="679893" y="5454442"/>
            <a:ext cx="356616" cy="548640"/>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5</a:t>
            </a:r>
            <a:endParaRPr kumimoji="0" lang="en-US" sz="1800" b="0" i="0" u="none" strike="noStrike" kern="1200" cap="none" spc="0" normalizeH="0" baseline="0" noProof="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60A077CF-2A42-D76F-DA6F-94D812BDBA0E}"/>
              </a:ext>
              <a:ext uri="{C183D7F6-B498-43B3-948B-1728B52AA6E4}">
                <adec:decorative xmlns:adec="http://schemas.microsoft.com/office/drawing/2017/decorative" val="1"/>
              </a:ext>
            </a:extLst>
          </p:cNvPr>
          <p:cNvSpPr/>
          <p:nvPr/>
        </p:nvSpPr>
        <p:spPr>
          <a:xfrm>
            <a:off x="1164771" y="1318983"/>
            <a:ext cx="6500921" cy="351713"/>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Five Initiatives</a:t>
            </a:r>
            <a:endParaRPr kumimoji="0" lang="en-US" sz="1800" b="0" i="0" u="none" strike="noStrike" kern="1200" cap="none" spc="0" normalizeH="0" baseline="0" noProof="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C9B39266-128E-8086-B0FC-37307E7EAC41}"/>
              </a:ext>
              <a:ext uri="{C183D7F6-B498-43B3-948B-1728B52AA6E4}">
                <adec:decorative xmlns:adec="http://schemas.microsoft.com/office/drawing/2017/decorative" val="1"/>
              </a:ext>
            </a:extLst>
          </p:cNvPr>
          <p:cNvSpPr/>
          <p:nvPr/>
        </p:nvSpPr>
        <p:spPr>
          <a:xfrm>
            <a:off x="7752778" y="1318983"/>
            <a:ext cx="2022593" cy="360584"/>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Strategic Goal</a:t>
            </a:r>
            <a:endParaRPr kumimoji="0" lang="en-US" sz="1800" b="0" i="0" u="none" strike="noStrike" kern="1200" cap="none" spc="0" normalizeH="0" baseline="0" noProof="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C06F3251-1C73-E62D-D028-DCA42EE75BFA}"/>
              </a:ext>
              <a:ext uri="{C183D7F6-B498-43B3-948B-1728B52AA6E4}">
                <adec:decorative xmlns:adec="http://schemas.microsoft.com/office/drawing/2017/decorative" val="1"/>
              </a:ext>
            </a:extLst>
          </p:cNvPr>
          <p:cNvSpPr/>
          <p:nvPr/>
        </p:nvSpPr>
        <p:spPr>
          <a:xfrm>
            <a:off x="9862457" y="1318982"/>
            <a:ext cx="1471342" cy="360584"/>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Use of Funds</a:t>
            </a:r>
            <a:endParaRPr kumimoji="0" lang="en-US" sz="1800" b="0" i="0" u="none" strike="noStrike" kern="1200" cap="none" spc="0" normalizeH="0" baseline="0" noProof="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7765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691744-C901-3D63-1E14-A6D6B682F121}"/>
              </a:ext>
            </a:extLst>
          </p:cNvPr>
          <p:cNvSpPr>
            <a:spLocks noGrp="1"/>
          </p:cNvSpPr>
          <p:nvPr>
            <p:ph type="title"/>
          </p:nvPr>
        </p:nvSpPr>
        <p:spPr/>
        <p:txBody>
          <a:bodyPr/>
          <a:lstStyle/>
          <a:p>
            <a:r>
              <a:rPr lang="en-US"/>
              <a:t>Rural Health Transformation Project Website</a:t>
            </a:r>
          </a:p>
        </p:txBody>
      </p:sp>
      <p:sp>
        <p:nvSpPr>
          <p:cNvPr id="7" name="Content Placeholder 6">
            <a:extLst>
              <a:ext uri="{FF2B5EF4-FFF2-40B4-BE49-F238E27FC236}">
                <a16:creationId xmlns:a16="http://schemas.microsoft.com/office/drawing/2014/main" id="{7BC38F45-43EF-9C98-B418-D85FDA02A09D}"/>
              </a:ext>
            </a:extLst>
          </p:cNvPr>
          <p:cNvSpPr>
            <a:spLocks noGrp="1"/>
          </p:cNvSpPr>
          <p:nvPr>
            <p:ph idx="1"/>
          </p:nvPr>
        </p:nvSpPr>
        <p:spPr/>
        <p:txBody>
          <a:bodyPr/>
          <a:lstStyle/>
          <a:p>
            <a:r>
              <a:rPr lang="en-US" sz="2400"/>
              <a:t>Updates about the Rural Health Transformation Project (RHTP) will be posted on the website: </a:t>
            </a:r>
          </a:p>
          <a:p>
            <a:pPr lvl="1"/>
            <a:r>
              <a:rPr lang="en-US" sz="2000" b="1">
                <a:hlinkClick r:id="rId2"/>
              </a:rPr>
              <a:t>https://ruralhealthplan.ky.gov</a:t>
            </a:r>
            <a:endParaRPr lang="en-US" sz="2000" b="1"/>
          </a:p>
          <a:p>
            <a:pPr marL="457200" lvl="1" indent="0">
              <a:buNone/>
            </a:pPr>
            <a:r>
              <a:rPr lang="en-US" sz="100" b="1"/>
              <a:t>   </a:t>
            </a:r>
            <a:endParaRPr lang="en-US" sz="100"/>
          </a:p>
          <a:p>
            <a:r>
              <a:rPr lang="en-US" sz="2400"/>
              <a:t>The website currently features: </a:t>
            </a:r>
          </a:p>
          <a:p>
            <a:pPr lvl="1"/>
            <a:r>
              <a:rPr lang="en-US" sz="2000"/>
              <a:t>Kentucky’s RHTP application,</a:t>
            </a:r>
          </a:p>
          <a:p>
            <a:pPr lvl="1"/>
            <a:r>
              <a:rPr lang="en-US" sz="2000"/>
              <a:t>Kentucky’s RHTP plan and program information,</a:t>
            </a:r>
          </a:p>
          <a:p>
            <a:pPr lvl="1"/>
            <a:r>
              <a:rPr lang="en-US" sz="2000"/>
              <a:t>Information about rural health in Kentucky, and </a:t>
            </a:r>
          </a:p>
          <a:p>
            <a:pPr lvl="1"/>
            <a:r>
              <a:rPr lang="en-US" sz="2000"/>
              <a:t>Contact information.</a:t>
            </a:r>
          </a:p>
          <a:p>
            <a:pPr marL="457200" lvl="1" indent="0">
              <a:buNone/>
            </a:pPr>
            <a:r>
              <a:rPr lang="en-US" sz="200"/>
              <a:t> </a:t>
            </a:r>
          </a:p>
          <a:p>
            <a:r>
              <a:rPr lang="en-US" sz="2400"/>
              <a:t>To contact the RHTP Team, please email: </a:t>
            </a:r>
          </a:p>
          <a:p>
            <a:pPr lvl="1"/>
            <a:r>
              <a:rPr lang="en-US" sz="2000" b="1">
                <a:hlinkClick r:id="rId3"/>
              </a:rPr>
              <a:t>ruralhealthplan@ky.gov</a:t>
            </a:r>
            <a:endParaRPr lang="en-US" sz="2000" b="1"/>
          </a:p>
          <a:p>
            <a:pPr marL="457200" lvl="1" indent="0">
              <a:buNone/>
            </a:pPr>
            <a:endParaRPr lang="en-US"/>
          </a:p>
        </p:txBody>
      </p:sp>
      <p:sp>
        <p:nvSpPr>
          <p:cNvPr id="5" name="Slide Number Placeholder 4">
            <a:extLst>
              <a:ext uri="{FF2B5EF4-FFF2-40B4-BE49-F238E27FC236}">
                <a16:creationId xmlns:a16="http://schemas.microsoft.com/office/drawing/2014/main" id="{74455F76-EB32-721E-E512-560381AB7CE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A6944-F601-477E-B16E-B12B2A3FF70B}" type="slidenum">
              <a:rPr kumimoji="0" lang="en-US" sz="1800" b="0" i="0" u="none" strike="noStrike" kern="1200" cap="none" spc="0" normalizeH="0" baseline="0" noProof="0" smtClean="0">
                <a:ln>
                  <a:noFill/>
                </a:ln>
                <a:solidFill>
                  <a:prstClr val="white"/>
                </a:solidFill>
                <a:effectLst/>
                <a:uLnTx/>
                <a:uFillTx/>
                <a:latin typeface="Aptos" panose="020B00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242173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1F1FD-3271-C1B8-0F7C-5A1EEB1968DE}"/>
              </a:ext>
            </a:extLst>
          </p:cNvPr>
          <p:cNvSpPr>
            <a:spLocks noGrp="1"/>
          </p:cNvSpPr>
          <p:nvPr>
            <p:ph type="title"/>
          </p:nvPr>
        </p:nvSpPr>
        <p:spPr/>
        <p:txBody>
          <a:bodyPr/>
          <a:lstStyle/>
          <a:p>
            <a:r>
              <a:rPr lang="en-US"/>
              <a:t>Eligibility Changes </a:t>
            </a:r>
          </a:p>
        </p:txBody>
      </p:sp>
      <p:graphicFrame>
        <p:nvGraphicFramePr>
          <p:cNvPr id="7" name="Content Placeholder 6" descr="A graphic depicting eligibility changes. ">
            <a:extLst>
              <a:ext uri="{FF2B5EF4-FFF2-40B4-BE49-F238E27FC236}">
                <a16:creationId xmlns:a16="http://schemas.microsoft.com/office/drawing/2014/main" id="{CD9C6504-300A-59B0-07D3-B6EA919272E6}"/>
              </a:ext>
            </a:extLst>
          </p:cNvPr>
          <p:cNvGraphicFramePr>
            <a:graphicFrameLocks noGrp="1"/>
          </p:cNvGraphicFramePr>
          <p:nvPr>
            <p:ph idx="1"/>
            <p:extLst>
              <p:ext uri="{D42A27DB-BD31-4B8C-83A1-F6EECF244321}">
                <p14:modId xmlns:p14="http://schemas.microsoft.com/office/powerpoint/2010/main" val="2421363409"/>
              </p:ext>
            </p:extLst>
          </p:nvPr>
        </p:nvGraphicFramePr>
        <p:xfrm>
          <a:off x="838200" y="1690688"/>
          <a:ext cx="10515600" cy="4289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59F73B3-F1D1-9504-376C-756CC5C4C07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A6944-F601-477E-B16E-B12B2A3FF70B}" type="slidenum">
              <a:rPr kumimoji="0" lang="en-US" sz="1800" b="0" i="0" u="none" strike="noStrike" kern="1200" cap="none" spc="0" normalizeH="0" baseline="0" noProof="0" smtClean="0">
                <a:ln>
                  <a:noFill/>
                </a:ln>
                <a:solidFill>
                  <a:prstClr val="white"/>
                </a:solidFill>
                <a:effectLst/>
                <a:uLnTx/>
                <a:uFillTx/>
                <a:latin typeface="Aptos" panose="020B00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0210818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ic asking for questions. ">
            <a:extLst>
              <a:ext uri="{FF2B5EF4-FFF2-40B4-BE49-F238E27FC236}">
                <a16:creationId xmlns:a16="http://schemas.microsoft.com/office/drawing/2014/main" id="{CDDD7F16-44B2-449B-94BF-8A406D5A42F7}"/>
              </a:ext>
            </a:extLst>
          </p:cNvPr>
          <p:cNvPicPr>
            <a:picLocks noChangeAspect="1"/>
          </p:cNvPicPr>
          <p:nvPr/>
        </p:nvPicPr>
        <p:blipFill>
          <a:blip r:embed="rId2"/>
          <a:stretch>
            <a:fillRect/>
          </a:stretch>
        </p:blipFill>
        <p:spPr>
          <a:xfrm>
            <a:off x="2493412" y="1288399"/>
            <a:ext cx="7489657" cy="3958188"/>
          </a:xfrm>
          <a:prstGeom prst="rect">
            <a:avLst/>
          </a:prstGeom>
        </p:spPr>
      </p:pic>
      <p:sp>
        <p:nvSpPr>
          <p:cNvPr id="3" name="Slide Number Placeholder 1">
            <a:extLst>
              <a:ext uri="{FF2B5EF4-FFF2-40B4-BE49-F238E27FC236}">
                <a16:creationId xmlns:a16="http://schemas.microsoft.com/office/drawing/2014/main" id="{DCD0F94B-B8A6-954B-163F-3DB78F2CAA97}"/>
              </a:ext>
            </a:extLst>
          </p:cNvPr>
          <p:cNvSpPr txBox="1">
            <a:spLocks/>
          </p:cNvSpPr>
          <p:nvPr/>
        </p:nvSpPr>
        <p:spPr>
          <a:xfrm>
            <a:off x="99391" y="6314661"/>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13B8C1A-B3FA-4E19-85F6-8AA27377C971}"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descr="A dark blue box used for slide design. ">
            <a:extLst>
              <a:ext uri="{FF2B5EF4-FFF2-40B4-BE49-F238E27FC236}">
                <a16:creationId xmlns:a16="http://schemas.microsoft.com/office/drawing/2014/main" id="{A4621CB8-7108-42FF-A68C-825FA016FC32}"/>
              </a:ext>
            </a:extLst>
          </p:cNvPr>
          <p:cNvSpPr/>
          <p:nvPr/>
        </p:nvSpPr>
        <p:spPr>
          <a:xfrm>
            <a:off x="0" y="6712144"/>
            <a:ext cx="12192000" cy="145856"/>
          </a:xfrm>
          <a:prstGeom prst="rect">
            <a:avLst/>
          </a:prstGeom>
          <a:solidFill>
            <a:srgbClr val="01023D"/>
          </a:solidFill>
          <a:ln>
            <a:solidFill>
              <a:srgbClr val="0102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6240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C3217-BD52-1F1A-AE91-F1EC09F1744B}"/>
              </a:ext>
            </a:extLst>
          </p:cNvPr>
          <p:cNvSpPr>
            <a:spLocks noGrp="1"/>
          </p:cNvSpPr>
          <p:nvPr>
            <p:ph type="title"/>
          </p:nvPr>
        </p:nvSpPr>
        <p:spPr>
          <a:xfrm>
            <a:off x="681850" y="685610"/>
            <a:ext cx="5871350" cy="2852737"/>
          </a:xfrm>
        </p:spPr>
        <p:txBody>
          <a:bodyPr/>
          <a:lstStyle/>
          <a:p>
            <a:pPr algn="ctr"/>
            <a:r>
              <a:rPr lang="en-US" dirty="0"/>
              <a:t>Open call for topics of interest!</a:t>
            </a:r>
          </a:p>
        </p:txBody>
      </p:sp>
      <p:sp>
        <p:nvSpPr>
          <p:cNvPr id="3" name="Text Placeholder 2">
            <a:extLst>
              <a:ext uri="{FF2B5EF4-FFF2-40B4-BE49-F238E27FC236}">
                <a16:creationId xmlns:a16="http://schemas.microsoft.com/office/drawing/2014/main" id="{3243A8D6-C110-4041-F908-5B69ACAC6409}"/>
              </a:ext>
            </a:extLst>
          </p:cNvPr>
          <p:cNvSpPr>
            <a:spLocks noGrp="1"/>
          </p:cNvSpPr>
          <p:nvPr>
            <p:ph type="body" idx="1"/>
          </p:nvPr>
        </p:nvSpPr>
        <p:spPr>
          <a:xfrm>
            <a:off x="753473" y="3972896"/>
            <a:ext cx="5584625" cy="1500187"/>
          </a:xfrm>
        </p:spPr>
        <p:txBody>
          <a:bodyPr/>
          <a:lstStyle/>
          <a:p>
            <a:pPr algn="ctr"/>
            <a:r>
              <a:rPr lang="en-US" dirty="0"/>
              <a:t>What would you like to hear more about from the Cabinet?</a:t>
            </a:r>
          </a:p>
          <a:p>
            <a:pPr algn="ctr"/>
            <a:r>
              <a:rPr lang="en-US" dirty="0"/>
              <a:t>Contact CHFS Listens at </a:t>
            </a:r>
            <a:r>
              <a:rPr lang="en-US" dirty="0">
                <a:hlinkClick r:id="rId2"/>
              </a:rPr>
              <a:t>CHFS.Listens@ky.gov</a:t>
            </a:r>
            <a:r>
              <a:rPr lang="en-US" dirty="0"/>
              <a:t> or call 1-833-372-004.</a:t>
            </a:r>
          </a:p>
        </p:txBody>
      </p:sp>
      <p:pic>
        <p:nvPicPr>
          <p:cNvPr id="5" name="Graphic 4" descr="Help with solid fill">
            <a:extLst>
              <a:ext uri="{FF2B5EF4-FFF2-40B4-BE49-F238E27FC236}">
                <a16:creationId xmlns:a16="http://schemas.microsoft.com/office/drawing/2014/main" id="{E6DD69F4-6107-430F-F405-FCD03E386B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07095" y="4104784"/>
            <a:ext cx="1495262" cy="1495262"/>
          </a:xfrm>
          <a:prstGeom prst="rect">
            <a:avLst/>
          </a:prstGeom>
        </p:spPr>
      </p:pic>
      <p:pic>
        <p:nvPicPr>
          <p:cNvPr id="7" name="Graphic 6" descr="Information with solid fill">
            <a:extLst>
              <a:ext uri="{FF2B5EF4-FFF2-40B4-BE49-F238E27FC236}">
                <a16:creationId xmlns:a16="http://schemas.microsoft.com/office/drawing/2014/main" id="{DDC29387-BD05-D4AE-66F3-378334E463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12817" y="2416460"/>
            <a:ext cx="1556435" cy="1556435"/>
          </a:xfrm>
          <a:prstGeom prst="rect">
            <a:avLst/>
          </a:prstGeom>
        </p:spPr>
      </p:pic>
      <p:pic>
        <p:nvPicPr>
          <p:cNvPr id="9" name="Graphic 8" descr="Megaphone with solid fill">
            <a:extLst>
              <a:ext uri="{FF2B5EF4-FFF2-40B4-BE49-F238E27FC236}">
                <a16:creationId xmlns:a16="http://schemas.microsoft.com/office/drawing/2014/main" id="{15D0B5DE-54DF-F3B6-4AA3-6D9D88CE7F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04813" y="903949"/>
            <a:ext cx="1630903" cy="1630903"/>
          </a:xfrm>
          <a:prstGeom prst="rect">
            <a:avLst/>
          </a:prstGeom>
        </p:spPr>
      </p:pic>
      <p:sp>
        <p:nvSpPr>
          <p:cNvPr id="10" name="Oval 9" descr="A blue microphone icon. ">
            <a:extLst>
              <a:ext uri="{FF2B5EF4-FFF2-40B4-BE49-F238E27FC236}">
                <a16:creationId xmlns:a16="http://schemas.microsoft.com/office/drawing/2014/main" id="{DBBB1FE6-A014-2D19-5FC4-01BADFAEE9B5}"/>
              </a:ext>
            </a:extLst>
          </p:cNvPr>
          <p:cNvSpPr/>
          <p:nvPr/>
        </p:nvSpPr>
        <p:spPr>
          <a:xfrm>
            <a:off x="6962172" y="762872"/>
            <a:ext cx="2116183" cy="2074381"/>
          </a:xfrm>
          <a:prstGeom prst="ellipse">
            <a:avLst/>
          </a:prstGeom>
          <a:noFill/>
          <a:ln w="38100">
            <a:solidFill>
              <a:srgbClr val="6BB5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descr="An &quot;i&quot; information icon. ">
            <a:extLst>
              <a:ext uri="{FF2B5EF4-FFF2-40B4-BE49-F238E27FC236}">
                <a16:creationId xmlns:a16="http://schemas.microsoft.com/office/drawing/2014/main" id="{82882373-8DA9-2875-0B1E-94CFA72434FC}"/>
              </a:ext>
            </a:extLst>
          </p:cNvPr>
          <p:cNvSpPr/>
          <p:nvPr/>
        </p:nvSpPr>
        <p:spPr>
          <a:xfrm>
            <a:off x="9532942" y="2157486"/>
            <a:ext cx="2116183" cy="2074381"/>
          </a:xfrm>
          <a:prstGeom prst="ellipse">
            <a:avLst/>
          </a:prstGeom>
          <a:noFill/>
          <a:ln w="38100">
            <a:solidFill>
              <a:srgbClr val="ADC0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descr="A question mark icon. ">
            <a:extLst>
              <a:ext uri="{FF2B5EF4-FFF2-40B4-BE49-F238E27FC236}">
                <a16:creationId xmlns:a16="http://schemas.microsoft.com/office/drawing/2014/main" id="{063ECDB9-12CF-F920-A2A6-CD51CFE6CE0E}"/>
              </a:ext>
            </a:extLst>
          </p:cNvPr>
          <p:cNvSpPr/>
          <p:nvPr/>
        </p:nvSpPr>
        <p:spPr>
          <a:xfrm>
            <a:off x="7696634" y="3815224"/>
            <a:ext cx="2116183" cy="2074381"/>
          </a:xfrm>
          <a:prstGeom prst="ellipse">
            <a:avLst/>
          </a:prstGeom>
          <a:noFill/>
          <a:ln w="38100">
            <a:solidFill>
              <a:srgbClr val="0038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descr="A dark blue line is used for slide design. ">
            <a:extLst>
              <a:ext uri="{FF2B5EF4-FFF2-40B4-BE49-F238E27FC236}">
                <a16:creationId xmlns:a16="http://schemas.microsoft.com/office/drawing/2014/main" id="{3B9EC7AB-1123-869B-A780-96B36748AF40}"/>
              </a:ext>
            </a:extLst>
          </p:cNvPr>
          <p:cNvSpPr/>
          <p:nvPr/>
        </p:nvSpPr>
        <p:spPr>
          <a:xfrm>
            <a:off x="0" y="6712144"/>
            <a:ext cx="12192000" cy="145856"/>
          </a:xfrm>
          <a:prstGeom prst="rect">
            <a:avLst/>
          </a:prstGeom>
          <a:solidFill>
            <a:srgbClr val="01023D"/>
          </a:solidFill>
          <a:ln>
            <a:solidFill>
              <a:srgbClr val="0102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230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D03B2-14E6-C305-8E74-278A3571A1A4}"/>
              </a:ext>
            </a:extLst>
          </p:cNvPr>
          <p:cNvSpPr>
            <a:spLocks noGrp="1"/>
          </p:cNvSpPr>
          <p:nvPr>
            <p:ph type="title"/>
          </p:nvPr>
        </p:nvSpPr>
        <p:spPr>
          <a:xfrm>
            <a:off x="222228" y="158296"/>
            <a:ext cx="10515600" cy="1325563"/>
          </a:xfrm>
        </p:spPr>
        <p:txBody>
          <a:bodyPr anchor="ctr"/>
          <a:lstStyle/>
          <a:p>
            <a:r>
              <a:rPr lang="en-US" dirty="0"/>
              <a:t>December 2025 Renewals By Age</a:t>
            </a:r>
          </a:p>
        </p:txBody>
      </p:sp>
      <p:graphicFrame>
        <p:nvGraphicFramePr>
          <p:cNvPr id="6" name="Content Placeholder 5" descr="A bar graph depicting the Dec. 2025 renewals by age groups. ">
            <a:extLst>
              <a:ext uri="{FF2B5EF4-FFF2-40B4-BE49-F238E27FC236}">
                <a16:creationId xmlns:a16="http://schemas.microsoft.com/office/drawing/2014/main" id="{4C420B43-5931-5583-2384-9A120F2F00BF}"/>
              </a:ext>
            </a:extLst>
          </p:cNvPr>
          <p:cNvGraphicFramePr>
            <a:graphicFrameLocks noGrp="1"/>
          </p:cNvGraphicFramePr>
          <p:nvPr>
            <p:ph idx="1"/>
            <p:extLst>
              <p:ext uri="{D42A27DB-BD31-4B8C-83A1-F6EECF244321}">
                <p14:modId xmlns:p14="http://schemas.microsoft.com/office/powerpoint/2010/main" val="2182097544"/>
              </p:ext>
            </p:extLst>
          </p:nvPr>
        </p:nvGraphicFramePr>
        <p:xfrm>
          <a:off x="740229" y="1273629"/>
          <a:ext cx="10733314" cy="4702628"/>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3">
            <a:extLst>
              <a:ext uri="{FF2B5EF4-FFF2-40B4-BE49-F238E27FC236}">
                <a16:creationId xmlns:a16="http://schemas.microsoft.com/office/drawing/2014/main" id="{9AB1E6BE-4B95-FE7E-A208-0B258B13FA9C}"/>
              </a:ext>
            </a:extLst>
          </p:cNvPr>
          <p:cNvSpPr txBox="1">
            <a:spLocks/>
          </p:cNvSpPr>
          <p:nvPr/>
        </p:nvSpPr>
        <p:spPr>
          <a:xfrm>
            <a:off x="135143" y="628915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727CFF0-8AF3-4D5D-9D11-7D9475288EEF}" type="slidenum">
              <a:rPr kumimoji="0" lang="en-US" sz="2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428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4A60F-40D8-482F-1150-019AC507AE8A}"/>
              </a:ext>
            </a:extLst>
          </p:cNvPr>
          <p:cNvSpPr>
            <a:spLocks noGrp="1"/>
          </p:cNvSpPr>
          <p:nvPr>
            <p:ph type="title"/>
          </p:nvPr>
        </p:nvSpPr>
        <p:spPr>
          <a:xfrm>
            <a:off x="370115" y="212725"/>
            <a:ext cx="10515600" cy="1325563"/>
          </a:xfrm>
        </p:spPr>
        <p:txBody>
          <a:bodyPr anchor="ctr"/>
          <a:lstStyle/>
          <a:p>
            <a:r>
              <a:rPr lang="en-US" dirty="0"/>
              <a:t>December 2025 Child Renewals</a:t>
            </a:r>
          </a:p>
        </p:txBody>
      </p:sp>
      <p:graphicFrame>
        <p:nvGraphicFramePr>
          <p:cNvPr id="6" name="Content Placeholder 5" descr="Dec. 2025 child renewals grouped by approved and terminated. ">
            <a:extLst>
              <a:ext uri="{FF2B5EF4-FFF2-40B4-BE49-F238E27FC236}">
                <a16:creationId xmlns:a16="http://schemas.microsoft.com/office/drawing/2014/main" id="{36CCB5F8-8BA6-746A-5204-8568879E0BA8}"/>
              </a:ext>
            </a:extLst>
          </p:cNvPr>
          <p:cNvGraphicFramePr>
            <a:graphicFrameLocks noGrp="1"/>
          </p:cNvGraphicFramePr>
          <p:nvPr>
            <p:ph idx="1"/>
            <p:extLst>
              <p:ext uri="{D42A27DB-BD31-4B8C-83A1-F6EECF244321}">
                <p14:modId xmlns:p14="http://schemas.microsoft.com/office/powerpoint/2010/main" val="3293753054"/>
              </p:ext>
            </p:extLst>
          </p:nvPr>
        </p:nvGraphicFramePr>
        <p:xfrm>
          <a:off x="838200" y="1306285"/>
          <a:ext cx="10515600" cy="477270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3">
            <a:extLst>
              <a:ext uri="{FF2B5EF4-FFF2-40B4-BE49-F238E27FC236}">
                <a16:creationId xmlns:a16="http://schemas.microsoft.com/office/drawing/2014/main" id="{DC58BE18-711A-2F46-0D98-0A7BE105F62C}"/>
              </a:ext>
            </a:extLst>
          </p:cNvPr>
          <p:cNvSpPr txBox="1">
            <a:spLocks/>
          </p:cNvSpPr>
          <p:nvPr/>
        </p:nvSpPr>
        <p:spPr>
          <a:xfrm>
            <a:off x="135143" y="628915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727CFF0-8AF3-4D5D-9D11-7D9475288EEF}" type="slidenum">
              <a:rPr kumimoji="0" lang="en-US" sz="2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238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353" y="495903"/>
            <a:ext cx="10515600" cy="1083735"/>
          </a:xfrm>
        </p:spPr>
        <p:txBody>
          <a:bodyPr/>
          <a:lstStyle/>
          <a:p>
            <a:r>
              <a:rPr lang="en-US" dirty="0"/>
              <a:t>December 2025 Child Terminations by Reason</a:t>
            </a:r>
          </a:p>
        </p:txBody>
      </p:sp>
      <p:graphicFrame>
        <p:nvGraphicFramePr>
          <p:cNvPr id="5" name="Chart 4" descr="A bar graph depicting reasons as to why a child was terminated for benefits. ">
            <a:extLst>
              <a:ext uri="{FF2B5EF4-FFF2-40B4-BE49-F238E27FC236}">
                <a16:creationId xmlns:a16="http://schemas.microsoft.com/office/drawing/2014/main" id="{8D9B4BB7-EFE3-D0E3-512B-90A2671875EF}"/>
              </a:ext>
            </a:extLst>
          </p:cNvPr>
          <p:cNvGraphicFramePr/>
          <p:nvPr>
            <p:extLst>
              <p:ext uri="{D42A27DB-BD31-4B8C-83A1-F6EECF244321}">
                <p14:modId xmlns:p14="http://schemas.microsoft.com/office/powerpoint/2010/main" val="3777237902"/>
              </p:ext>
            </p:extLst>
          </p:nvPr>
        </p:nvGraphicFramePr>
        <p:xfrm>
          <a:off x="1698375" y="875796"/>
          <a:ext cx="8795249" cy="5106407"/>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3">
            <a:extLst>
              <a:ext uri="{FF2B5EF4-FFF2-40B4-BE49-F238E27FC236}">
                <a16:creationId xmlns:a16="http://schemas.microsoft.com/office/drawing/2014/main" id="{CD04A60D-879B-A824-B0D5-AF16AC44A78D}"/>
              </a:ext>
            </a:extLst>
          </p:cNvPr>
          <p:cNvSpPr txBox="1">
            <a:spLocks/>
          </p:cNvSpPr>
          <p:nvPr/>
        </p:nvSpPr>
        <p:spPr>
          <a:xfrm>
            <a:off x="135143" y="628915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727CFF0-8AF3-4D5D-9D11-7D9475288EEF}" type="slidenum">
              <a:rPr kumimoji="0" lang="en-US" sz="2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001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40678-DDDF-8468-BF14-2A9B3697DF61}"/>
              </a:ext>
            </a:extLst>
          </p:cNvPr>
          <p:cNvSpPr>
            <a:spLocks noGrp="1"/>
          </p:cNvSpPr>
          <p:nvPr>
            <p:ph type="title"/>
          </p:nvPr>
        </p:nvSpPr>
        <p:spPr>
          <a:xfrm>
            <a:off x="294617" y="141514"/>
            <a:ext cx="10515600" cy="1325563"/>
          </a:xfrm>
        </p:spPr>
        <p:txBody>
          <a:bodyPr anchor="ctr"/>
          <a:lstStyle/>
          <a:p>
            <a:r>
              <a:rPr lang="en-US" dirty="0"/>
              <a:t>Stay Covered: Renew Your Medicaid!</a:t>
            </a:r>
          </a:p>
        </p:txBody>
      </p:sp>
      <p:graphicFrame>
        <p:nvGraphicFramePr>
          <p:cNvPr id="23" name="Content Placeholder 22" descr="Information on how to keep up to date on your renewal date. ">
            <a:extLst>
              <a:ext uri="{FF2B5EF4-FFF2-40B4-BE49-F238E27FC236}">
                <a16:creationId xmlns:a16="http://schemas.microsoft.com/office/drawing/2014/main" id="{1C34AA7D-FC02-12F5-1DFC-4499E92ED6BE}"/>
              </a:ext>
            </a:extLst>
          </p:cNvPr>
          <p:cNvGraphicFramePr>
            <a:graphicFrameLocks noGrp="1"/>
          </p:cNvGraphicFramePr>
          <p:nvPr>
            <p:ph idx="1"/>
            <p:extLst>
              <p:ext uri="{D42A27DB-BD31-4B8C-83A1-F6EECF244321}">
                <p14:modId xmlns:p14="http://schemas.microsoft.com/office/powerpoint/2010/main" val="2940456438"/>
              </p:ext>
            </p:extLst>
          </p:nvPr>
        </p:nvGraphicFramePr>
        <p:xfrm>
          <a:off x="135143" y="1206795"/>
          <a:ext cx="11920470" cy="4514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960D901C-6180-7948-AA03-4921B5107BD3}"/>
              </a:ext>
            </a:extLst>
          </p:cNvPr>
          <p:cNvSpPr txBox="1">
            <a:spLocks/>
          </p:cNvSpPr>
          <p:nvPr/>
        </p:nvSpPr>
        <p:spPr>
          <a:xfrm>
            <a:off x="135143" y="628915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727CFF0-8AF3-4D5D-9D11-7D9475288EEF}" type="slidenum">
              <a:rPr kumimoji="0" lang="en-US" sz="2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16599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PH Overview Slides">
  <a:themeElements>
    <a:clrScheme name="Custom 1">
      <a:dk1>
        <a:sysClr val="windowText" lastClr="000000"/>
      </a:dk1>
      <a:lt1>
        <a:sysClr val="window" lastClr="FFFFFF"/>
      </a:lt1>
      <a:dk2>
        <a:srgbClr val="002649"/>
      </a:dk2>
      <a:lt2>
        <a:srgbClr val="D8D8D8"/>
      </a:lt2>
      <a:accent1>
        <a:srgbClr val="002060"/>
      </a:accent1>
      <a:accent2>
        <a:srgbClr val="00B0F0"/>
      </a:accent2>
      <a:accent3>
        <a:srgbClr val="92D050"/>
      </a:accent3>
      <a:accent4>
        <a:srgbClr val="604878"/>
      </a:accent4>
      <a:accent5>
        <a:srgbClr val="005EB6"/>
      </a:accent5>
      <a:accent6>
        <a:srgbClr val="085494"/>
      </a:accent6>
      <a:hlink>
        <a:srgbClr val="005EB6"/>
      </a:hlink>
      <a:folHlink>
        <a:srgbClr val="005EB6"/>
      </a:folHlink>
    </a:clrScheme>
    <a:fontScheme name="Custom 1">
      <a:majorFont>
        <a:latin typeface="Gotham Black"/>
        <a:ea typeface=""/>
        <a:cs typeface=""/>
      </a:majorFont>
      <a:minorFont>
        <a:latin typeface="Gotham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PH Overview Slides">
  <a:themeElements>
    <a:clrScheme name="Custom 3">
      <a:dk1>
        <a:sysClr val="windowText" lastClr="000000"/>
      </a:dk1>
      <a:lt1>
        <a:sysClr val="window" lastClr="FFFFFF"/>
      </a:lt1>
      <a:dk2>
        <a:srgbClr val="002649"/>
      </a:dk2>
      <a:lt2>
        <a:srgbClr val="D8D8D8"/>
      </a:lt2>
      <a:accent1>
        <a:srgbClr val="01203D"/>
      </a:accent1>
      <a:accent2>
        <a:srgbClr val="62BCF0"/>
      </a:accent2>
      <a:accent3>
        <a:srgbClr val="84BC49"/>
      </a:accent3>
      <a:accent4>
        <a:srgbClr val="D8D8D8"/>
      </a:accent4>
      <a:accent5>
        <a:srgbClr val="BBDEFB"/>
      </a:accent5>
      <a:accent6>
        <a:srgbClr val="A2A2A2"/>
      </a:accent6>
      <a:hlink>
        <a:srgbClr val="1F01FF"/>
      </a:hlink>
      <a:folHlink>
        <a:srgbClr val="7030A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36BC291D951D44A7F1C40C56464974" ma:contentTypeVersion="0" ma:contentTypeDescription="Create a new document." ma:contentTypeScope="" ma:versionID="fbd3084269e80c6a82f76090af7a3e53">
  <xsd:schema xmlns:xsd="http://www.w3.org/2001/XMLSchema" xmlns:xs="http://www.w3.org/2001/XMLSchema" xmlns:p="http://schemas.microsoft.com/office/2006/metadata/properties" targetNamespace="http://schemas.microsoft.com/office/2006/metadata/properties" ma:root="true" ma:fieldsID="6834f8c0c0eabdc6c42b2f987c760c0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90D3115-8F9A-4B95-8D29-148D9F6AC66B}"/>
</file>

<file path=customXml/itemProps2.xml><?xml version="1.0" encoding="utf-8"?>
<ds:datastoreItem xmlns:ds="http://schemas.openxmlformats.org/officeDocument/2006/customXml" ds:itemID="{FE1F28B0-32E4-4A5D-B582-4F932A047B43}"/>
</file>

<file path=customXml/itemProps3.xml><?xml version="1.0" encoding="utf-8"?>
<ds:datastoreItem xmlns:ds="http://schemas.openxmlformats.org/officeDocument/2006/customXml" ds:itemID="{AA0CB932-E40D-4530-9F46-D6B03B41C637}"/>
</file>

<file path=docProps/app.xml><?xml version="1.0" encoding="utf-8"?>
<Properties xmlns="http://schemas.openxmlformats.org/officeDocument/2006/extended-properties" xmlns:vt="http://schemas.openxmlformats.org/officeDocument/2006/docPropsVTypes">
  <TotalTime>2635</TotalTime>
  <Words>2792</Words>
  <Application>Microsoft Office PowerPoint</Application>
  <PresentationFormat>Widescreen</PresentationFormat>
  <Paragraphs>326</Paragraphs>
  <Slides>56</Slides>
  <Notes>18</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56</vt:i4>
      </vt:variant>
    </vt:vector>
  </HeadingPairs>
  <TitlesOfParts>
    <vt:vector size="75" baseType="lpstr">
      <vt:lpstr>Aptos</vt:lpstr>
      <vt:lpstr>Aptos Display</vt:lpstr>
      <vt:lpstr>Arial</vt:lpstr>
      <vt:lpstr>Berlin Sans FB Demi</vt:lpstr>
      <vt:lpstr>Calibri</vt:lpstr>
      <vt:lpstr>Calibri Light</vt:lpstr>
      <vt:lpstr>Courier New</vt:lpstr>
      <vt:lpstr>Garet</vt:lpstr>
      <vt:lpstr>Garet Ultra-Bold</vt:lpstr>
      <vt:lpstr>Gotham Black</vt:lpstr>
      <vt:lpstr>Gotham Bold</vt:lpstr>
      <vt:lpstr>Gotham Medium</vt:lpstr>
      <vt:lpstr>Wingdings</vt:lpstr>
      <vt:lpstr>1_Office Theme</vt:lpstr>
      <vt:lpstr>Office Theme</vt:lpstr>
      <vt:lpstr>2_Office Theme</vt:lpstr>
      <vt:lpstr>3_Office Theme</vt:lpstr>
      <vt:lpstr>DPH Overview Slides</vt:lpstr>
      <vt:lpstr>1_DPH Overview Slides</vt:lpstr>
      <vt:lpstr>Medicaid Monthly Virtual Meeting Jan. 15, 2026</vt:lpstr>
      <vt:lpstr>Agenda</vt:lpstr>
      <vt:lpstr>Medicaid Renewals and State Based Marketplace Updates</vt:lpstr>
      <vt:lpstr>Medicaid Enrollment Trend</vt:lpstr>
      <vt:lpstr>Medicaid Renewals – December 2025</vt:lpstr>
      <vt:lpstr>December 2025 Renewals By Age</vt:lpstr>
      <vt:lpstr>December 2025 Child Renewals</vt:lpstr>
      <vt:lpstr>December 2025 Child Terminations by Reason</vt:lpstr>
      <vt:lpstr>Stay Covered: Renew Your Medicaid!</vt:lpstr>
      <vt:lpstr>Help us get the message out! Communications materials available to support members!</vt:lpstr>
      <vt:lpstr>Spread the word about Renewals for Children too! Materials are available to help families stay in the know!</vt:lpstr>
      <vt:lpstr>KY Medicaid Website Resources</vt:lpstr>
      <vt:lpstr>State Based Marketplace Updates</vt:lpstr>
      <vt:lpstr>Kentuckians Enrolled in Qualified Health Plans</vt:lpstr>
      <vt:lpstr>1915(i) RISE Initiative</vt:lpstr>
      <vt:lpstr>~1915(i) RISE Initiative~</vt:lpstr>
      <vt:lpstr>1915(i) RISE Initiative Recent Developments:</vt:lpstr>
      <vt:lpstr>PowerPoint Presentation</vt:lpstr>
      <vt:lpstr>PowerPoint Presentation</vt:lpstr>
      <vt:lpstr>1915(c) Community Health for Improved Lives and Development (CHILD) Waiver</vt:lpstr>
      <vt:lpstr>What is the 1915(c) CHILD Waiver?</vt:lpstr>
      <vt:lpstr>Who does the 1915(c) CHILD Waiver Help?</vt:lpstr>
      <vt:lpstr>Who does the 1915(c) CHILD Waiver Help?</vt:lpstr>
      <vt:lpstr>CHILD Waiver Services</vt:lpstr>
      <vt:lpstr>Participant Application Process</vt:lpstr>
      <vt:lpstr>Current Updates</vt:lpstr>
      <vt:lpstr>Provider Resources</vt:lpstr>
      <vt:lpstr>Reentry Status Update</vt:lpstr>
      <vt:lpstr>Our Healthy Kentucky Home Spotlight</vt:lpstr>
      <vt:lpstr>Year 2</vt:lpstr>
      <vt:lpstr>The Office for Children with Special Health Care Needs: OCSHCN</vt:lpstr>
      <vt:lpstr>PowerPoint Presentation</vt:lpstr>
      <vt:lpstr>PowerPoint Presentation</vt:lpstr>
      <vt:lpstr>PowerPoint Presentation</vt:lpstr>
      <vt:lpstr>PowerPoint Presentation</vt:lpstr>
      <vt:lpstr>PowerPoint Presentation</vt:lpstr>
      <vt:lpstr>PowerPoint Presentation</vt:lpstr>
      <vt:lpstr>Resources</vt:lpstr>
      <vt:lpstr>Sister Agency Spotlight – Department of Public Health with Flu Season</vt:lpstr>
      <vt:lpstr>   Spotlight on  Vaccines and Influenza   Kathleen Winter, PhD, MPH</vt:lpstr>
      <vt:lpstr>KDPH vaccine letter 1/7/2026</vt:lpstr>
      <vt:lpstr>www.coveryourcough.ky.gov</vt:lpstr>
      <vt:lpstr>PowerPoint Presentation</vt:lpstr>
      <vt:lpstr>PowerPoint Presentation</vt:lpstr>
      <vt:lpstr>Influenza strains</vt:lpstr>
      <vt:lpstr>Influenza A(H3N2) Subclade K</vt:lpstr>
      <vt:lpstr>Influenza Vaccine Uptake (as of 1/3/26)</vt:lpstr>
      <vt:lpstr>Measles Alert</vt:lpstr>
      <vt:lpstr>PowerPoint Presentation</vt:lpstr>
      <vt:lpstr>Thank you!</vt:lpstr>
      <vt:lpstr>House Resolution 1</vt:lpstr>
      <vt:lpstr>KY Rural Health Transformation Program Initiatives</vt:lpstr>
      <vt:lpstr>Rural Health Transformation Project Website</vt:lpstr>
      <vt:lpstr>Eligibility Changes </vt:lpstr>
      <vt:lpstr>PowerPoint Presentation</vt:lpstr>
      <vt:lpstr>Open call for topics of interest!</vt:lpstr>
    </vt:vector>
  </TitlesOfParts>
  <Company>Commonwealth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Gillingham, Blaine (CHFS DMS)</dc:creator>
  <cp:lastModifiedBy>Gillingham, Blaine (CHFS DMS)</cp:lastModifiedBy>
  <cp:revision>4</cp:revision>
  <dcterms:created xsi:type="dcterms:W3CDTF">2026-01-14T19:45:08Z</dcterms:created>
  <dcterms:modified xsi:type="dcterms:W3CDTF">2026-01-16T15:40:36Z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0x0101000336BC291D951D44A7F1C40C56464974</vt:lpwstr>
  </property>
</Properties>
</file>